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72" r:id="rId2"/>
  </p:sldMasterIdLst>
  <p:notesMasterIdLst>
    <p:notesMasterId r:id="rId26"/>
  </p:notesMasterIdLst>
  <p:handoutMasterIdLst>
    <p:handoutMasterId r:id="rId27"/>
  </p:handoutMasterIdLst>
  <p:sldIdLst>
    <p:sldId id="351" r:id="rId3"/>
    <p:sldId id="374" r:id="rId4"/>
    <p:sldId id="385" r:id="rId5"/>
    <p:sldId id="386" r:id="rId6"/>
    <p:sldId id="376" r:id="rId7"/>
    <p:sldId id="387" r:id="rId8"/>
    <p:sldId id="403" r:id="rId9"/>
    <p:sldId id="404" r:id="rId10"/>
    <p:sldId id="405" r:id="rId11"/>
    <p:sldId id="408" r:id="rId12"/>
    <p:sldId id="391" r:id="rId13"/>
    <p:sldId id="410" r:id="rId14"/>
    <p:sldId id="379" r:id="rId15"/>
    <p:sldId id="395" r:id="rId16"/>
    <p:sldId id="421" r:id="rId17"/>
    <p:sldId id="415" r:id="rId18"/>
    <p:sldId id="397" r:id="rId19"/>
    <p:sldId id="398" r:id="rId20"/>
    <p:sldId id="416" r:id="rId21"/>
    <p:sldId id="417" r:id="rId22"/>
    <p:sldId id="420" r:id="rId23"/>
    <p:sldId id="400" r:id="rId24"/>
    <p:sldId id="401" r:id="rId25"/>
  </p:sldIdLst>
  <p:sldSz cx="6858000" cy="9906000" type="A4"/>
  <p:notesSz cx="7315200" cy="96012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814E273-6B9C-4362-9DBC-03B6D078F131}">
          <p14:sldIdLst>
            <p14:sldId id="351"/>
            <p14:sldId id="374"/>
            <p14:sldId id="385"/>
            <p14:sldId id="386"/>
            <p14:sldId id="376"/>
            <p14:sldId id="387"/>
            <p14:sldId id="403"/>
            <p14:sldId id="404"/>
            <p14:sldId id="405"/>
            <p14:sldId id="408"/>
            <p14:sldId id="391"/>
            <p14:sldId id="410"/>
            <p14:sldId id="379"/>
            <p14:sldId id="395"/>
            <p14:sldId id="421"/>
            <p14:sldId id="415"/>
            <p14:sldId id="397"/>
            <p14:sldId id="398"/>
            <p14:sldId id="416"/>
            <p14:sldId id="417"/>
            <p14:sldId id="420"/>
            <p14:sldId id="400"/>
            <p14:sldId id="401"/>
          </p14:sldIdLst>
        </p14:section>
      </p14:sectionLst>
    </p:ext>
    <p:ext uri="{EFAFB233-063F-42B5-8137-9DF3F51BA10A}">
      <p15:sldGuideLst xmlns:p15="http://schemas.microsoft.com/office/powerpoint/2012/main">
        <p15:guide id="1" orient="horz" pos="312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uger" initials="B" lastIdx="3" clrIdx="0">
    <p:extLst>
      <p:ext uri="{19B8F6BF-5375-455C-9EA6-DF929625EA0E}">
        <p15:presenceInfo xmlns:p15="http://schemas.microsoft.com/office/powerpoint/2012/main" userId="Brug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03" autoAdjust="0"/>
    <p:restoredTop sz="95201" autoAdjust="0"/>
  </p:normalViewPr>
  <p:slideViewPr>
    <p:cSldViewPr>
      <p:cViewPr>
        <p:scale>
          <a:sx n="136" d="100"/>
          <a:sy n="136" d="100"/>
        </p:scale>
        <p:origin x="348" y="-48"/>
      </p:cViewPr>
      <p:guideLst>
        <p:guide orient="horz" pos="3120"/>
        <p:guide pos="216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da-DK"/>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A243E2A8-3E0D-4238-B1DB-91F98955736A}" type="datetimeFigureOut">
              <a:rPr lang="da-DK" smtClean="0"/>
              <a:pPr/>
              <a:t>13-08-2023</a:t>
            </a:fld>
            <a:endParaRPr lang="da-DK"/>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da-DK"/>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F620A168-4B77-408B-B394-3C729B6E05B9}" type="slidenum">
              <a:rPr lang="da-DK" smtClean="0"/>
              <a:pPr/>
              <a:t>‹nr.›</a:t>
            </a:fld>
            <a:endParaRPr lang="da-DK"/>
          </a:p>
        </p:txBody>
      </p:sp>
    </p:spTree>
    <p:extLst>
      <p:ext uri="{BB962C8B-B14F-4D97-AF65-F5344CB8AC3E}">
        <p14:creationId xmlns:p14="http://schemas.microsoft.com/office/powerpoint/2010/main" val="40623559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da-DK"/>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E9B42E0B-A1D1-477E-96FA-C5839A84EDD7}" type="datetimeFigureOut">
              <a:rPr lang="da-DK" smtClean="0"/>
              <a:pPr/>
              <a:t>13-08-2023</a:t>
            </a:fld>
            <a:endParaRPr lang="da-DK"/>
          </a:p>
        </p:txBody>
      </p:sp>
      <p:sp>
        <p:nvSpPr>
          <p:cNvPr id="4" name="Slide Image Placeholder 3"/>
          <p:cNvSpPr>
            <a:spLocks noGrp="1" noRot="1" noChangeAspect="1"/>
          </p:cNvSpPr>
          <p:nvPr>
            <p:ph type="sldImg" idx="2"/>
          </p:nvPr>
        </p:nvSpPr>
        <p:spPr>
          <a:xfrm>
            <a:off x="2411413" y="720725"/>
            <a:ext cx="2492375" cy="3600450"/>
          </a:xfrm>
          <a:prstGeom prst="rect">
            <a:avLst/>
          </a:prstGeom>
          <a:noFill/>
          <a:ln w="12700">
            <a:solidFill>
              <a:prstClr val="black"/>
            </a:solidFill>
          </a:ln>
        </p:spPr>
        <p:txBody>
          <a:bodyPr vert="horz" lIns="96661" tIns="48331" rIns="96661" bIns="48331" rtlCol="0" anchor="ctr"/>
          <a:lstStyle/>
          <a:p>
            <a:endParaRPr lang="da-DK"/>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da-DK"/>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4622E404-A42E-4DAF-9018-EF159872CDD8}" type="slidenum">
              <a:rPr lang="da-DK" smtClean="0"/>
              <a:pPr/>
              <a:t>‹nr.›</a:t>
            </a:fld>
            <a:endParaRPr lang="da-DK"/>
          </a:p>
        </p:txBody>
      </p:sp>
    </p:spTree>
    <p:extLst>
      <p:ext uri="{BB962C8B-B14F-4D97-AF65-F5344CB8AC3E}">
        <p14:creationId xmlns:p14="http://schemas.microsoft.com/office/powerpoint/2010/main" val="338805586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4622E404-A42E-4DAF-9018-EF159872CDD8}" type="slidenum">
              <a:rPr lang="da-DK" smtClean="0"/>
              <a:pPr/>
              <a:t>1</a:t>
            </a:fld>
            <a:endParaRPr lang="da-DK"/>
          </a:p>
        </p:txBody>
      </p:sp>
    </p:spTree>
    <p:extLst>
      <p:ext uri="{BB962C8B-B14F-4D97-AF65-F5344CB8AC3E}">
        <p14:creationId xmlns:p14="http://schemas.microsoft.com/office/powerpoint/2010/main" val="4082306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4622E404-A42E-4DAF-9018-EF159872CDD8}" type="slidenum">
              <a:rPr lang="da-DK" smtClean="0"/>
              <a:pPr/>
              <a:t>10</a:t>
            </a:fld>
            <a:endParaRPr lang="da-DK"/>
          </a:p>
        </p:txBody>
      </p:sp>
    </p:spTree>
    <p:extLst>
      <p:ext uri="{BB962C8B-B14F-4D97-AF65-F5344CB8AC3E}">
        <p14:creationId xmlns:p14="http://schemas.microsoft.com/office/powerpoint/2010/main" val="2158474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4622E404-A42E-4DAF-9018-EF159872CDD8}" type="slidenum">
              <a:rPr lang="da-DK" smtClean="0"/>
              <a:pPr/>
              <a:t>11</a:t>
            </a:fld>
            <a:endParaRPr lang="da-DK"/>
          </a:p>
        </p:txBody>
      </p:sp>
    </p:spTree>
    <p:extLst>
      <p:ext uri="{BB962C8B-B14F-4D97-AF65-F5344CB8AC3E}">
        <p14:creationId xmlns:p14="http://schemas.microsoft.com/office/powerpoint/2010/main" val="2070056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4622E404-A42E-4DAF-9018-EF159872CDD8}" type="slidenum">
              <a:rPr lang="da-DK" smtClean="0"/>
              <a:pPr/>
              <a:t>12</a:t>
            </a:fld>
            <a:endParaRPr lang="da-DK"/>
          </a:p>
        </p:txBody>
      </p:sp>
    </p:spTree>
    <p:extLst>
      <p:ext uri="{BB962C8B-B14F-4D97-AF65-F5344CB8AC3E}">
        <p14:creationId xmlns:p14="http://schemas.microsoft.com/office/powerpoint/2010/main" val="2745883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4622E404-A42E-4DAF-9018-EF159872CDD8}" type="slidenum">
              <a:rPr lang="da-DK" smtClean="0"/>
              <a:pPr/>
              <a:t>13</a:t>
            </a:fld>
            <a:endParaRPr lang="da-DK"/>
          </a:p>
        </p:txBody>
      </p:sp>
    </p:spTree>
    <p:extLst>
      <p:ext uri="{BB962C8B-B14F-4D97-AF65-F5344CB8AC3E}">
        <p14:creationId xmlns:p14="http://schemas.microsoft.com/office/powerpoint/2010/main" val="1719032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4622E404-A42E-4DAF-9018-EF159872CDD8}" type="slidenum">
              <a:rPr lang="da-DK" smtClean="0"/>
              <a:pPr/>
              <a:t>14</a:t>
            </a:fld>
            <a:endParaRPr lang="da-DK"/>
          </a:p>
        </p:txBody>
      </p:sp>
    </p:spTree>
    <p:extLst>
      <p:ext uri="{BB962C8B-B14F-4D97-AF65-F5344CB8AC3E}">
        <p14:creationId xmlns:p14="http://schemas.microsoft.com/office/powerpoint/2010/main" val="2510308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4622E404-A42E-4DAF-9018-EF159872CDD8}" type="slidenum">
              <a:rPr lang="da-DK" smtClean="0"/>
              <a:pPr/>
              <a:t>15</a:t>
            </a:fld>
            <a:endParaRPr lang="da-DK"/>
          </a:p>
        </p:txBody>
      </p:sp>
    </p:spTree>
    <p:extLst>
      <p:ext uri="{BB962C8B-B14F-4D97-AF65-F5344CB8AC3E}">
        <p14:creationId xmlns:p14="http://schemas.microsoft.com/office/powerpoint/2010/main" val="3619220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4622E404-A42E-4DAF-9018-EF159872CDD8}" type="slidenum">
              <a:rPr lang="da-DK" smtClean="0"/>
              <a:pPr/>
              <a:t>16</a:t>
            </a:fld>
            <a:endParaRPr lang="da-DK"/>
          </a:p>
        </p:txBody>
      </p:sp>
    </p:spTree>
    <p:extLst>
      <p:ext uri="{BB962C8B-B14F-4D97-AF65-F5344CB8AC3E}">
        <p14:creationId xmlns:p14="http://schemas.microsoft.com/office/powerpoint/2010/main" val="3905670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4622E404-A42E-4DAF-9018-EF159872CDD8}" type="slidenum">
              <a:rPr lang="da-DK" smtClean="0"/>
              <a:pPr/>
              <a:t>17</a:t>
            </a:fld>
            <a:endParaRPr lang="da-DK"/>
          </a:p>
        </p:txBody>
      </p:sp>
    </p:spTree>
    <p:extLst>
      <p:ext uri="{BB962C8B-B14F-4D97-AF65-F5344CB8AC3E}">
        <p14:creationId xmlns:p14="http://schemas.microsoft.com/office/powerpoint/2010/main" val="37733934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4622E404-A42E-4DAF-9018-EF159872CDD8}" type="slidenum">
              <a:rPr lang="da-DK" smtClean="0"/>
              <a:pPr/>
              <a:t>18</a:t>
            </a:fld>
            <a:endParaRPr lang="da-DK"/>
          </a:p>
        </p:txBody>
      </p:sp>
    </p:spTree>
    <p:extLst>
      <p:ext uri="{BB962C8B-B14F-4D97-AF65-F5344CB8AC3E}">
        <p14:creationId xmlns:p14="http://schemas.microsoft.com/office/powerpoint/2010/main" val="28252103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4622E404-A42E-4DAF-9018-EF159872CDD8}" type="slidenum">
              <a:rPr lang="da-DK" smtClean="0"/>
              <a:pPr/>
              <a:t>19</a:t>
            </a:fld>
            <a:endParaRPr lang="da-DK"/>
          </a:p>
        </p:txBody>
      </p:sp>
    </p:spTree>
    <p:extLst>
      <p:ext uri="{BB962C8B-B14F-4D97-AF65-F5344CB8AC3E}">
        <p14:creationId xmlns:p14="http://schemas.microsoft.com/office/powerpoint/2010/main" val="3512100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4622E404-A42E-4DAF-9018-EF159872CDD8}" type="slidenum">
              <a:rPr lang="da-DK" smtClean="0"/>
              <a:pPr/>
              <a:t>2</a:t>
            </a:fld>
            <a:endParaRPr lang="da-DK"/>
          </a:p>
        </p:txBody>
      </p:sp>
    </p:spTree>
    <p:extLst>
      <p:ext uri="{BB962C8B-B14F-4D97-AF65-F5344CB8AC3E}">
        <p14:creationId xmlns:p14="http://schemas.microsoft.com/office/powerpoint/2010/main" val="33656470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4622E404-A42E-4DAF-9018-EF159872CDD8}" type="slidenum">
              <a:rPr lang="da-DK" smtClean="0"/>
              <a:pPr/>
              <a:t>20</a:t>
            </a:fld>
            <a:endParaRPr lang="da-DK"/>
          </a:p>
        </p:txBody>
      </p:sp>
    </p:spTree>
    <p:extLst>
      <p:ext uri="{BB962C8B-B14F-4D97-AF65-F5344CB8AC3E}">
        <p14:creationId xmlns:p14="http://schemas.microsoft.com/office/powerpoint/2010/main" val="3983634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4622E404-A42E-4DAF-9018-EF159872CDD8}" type="slidenum">
              <a:rPr lang="da-DK" smtClean="0"/>
              <a:pPr/>
              <a:t>21</a:t>
            </a:fld>
            <a:endParaRPr lang="da-DK"/>
          </a:p>
        </p:txBody>
      </p:sp>
    </p:spTree>
    <p:extLst>
      <p:ext uri="{BB962C8B-B14F-4D97-AF65-F5344CB8AC3E}">
        <p14:creationId xmlns:p14="http://schemas.microsoft.com/office/powerpoint/2010/main" val="36766212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4622E404-A42E-4DAF-9018-EF159872CDD8}" type="slidenum">
              <a:rPr lang="da-DK" smtClean="0"/>
              <a:pPr/>
              <a:t>22</a:t>
            </a:fld>
            <a:endParaRPr lang="da-DK"/>
          </a:p>
        </p:txBody>
      </p:sp>
    </p:spTree>
    <p:extLst>
      <p:ext uri="{BB962C8B-B14F-4D97-AF65-F5344CB8AC3E}">
        <p14:creationId xmlns:p14="http://schemas.microsoft.com/office/powerpoint/2010/main" val="18456700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4622E404-A42E-4DAF-9018-EF159872CDD8}" type="slidenum">
              <a:rPr lang="da-DK" smtClean="0"/>
              <a:pPr/>
              <a:t>23</a:t>
            </a:fld>
            <a:endParaRPr lang="da-DK"/>
          </a:p>
        </p:txBody>
      </p:sp>
    </p:spTree>
    <p:extLst>
      <p:ext uri="{BB962C8B-B14F-4D97-AF65-F5344CB8AC3E}">
        <p14:creationId xmlns:p14="http://schemas.microsoft.com/office/powerpoint/2010/main" val="3107617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4622E404-A42E-4DAF-9018-EF159872CDD8}" type="slidenum">
              <a:rPr lang="da-DK" smtClean="0"/>
              <a:pPr/>
              <a:t>3</a:t>
            </a:fld>
            <a:endParaRPr lang="da-DK"/>
          </a:p>
        </p:txBody>
      </p:sp>
    </p:spTree>
    <p:extLst>
      <p:ext uri="{BB962C8B-B14F-4D97-AF65-F5344CB8AC3E}">
        <p14:creationId xmlns:p14="http://schemas.microsoft.com/office/powerpoint/2010/main" val="3758890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4622E404-A42E-4DAF-9018-EF159872CDD8}" type="slidenum">
              <a:rPr lang="da-DK" smtClean="0"/>
              <a:pPr/>
              <a:t>4</a:t>
            </a:fld>
            <a:endParaRPr lang="da-DK"/>
          </a:p>
        </p:txBody>
      </p:sp>
    </p:spTree>
    <p:extLst>
      <p:ext uri="{BB962C8B-B14F-4D97-AF65-F5344CB8AC3E}">
        <p14:creationId xmlns:p14="http://schemas.microsoft.com/office/powerpoint/2010/main" val="1904868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4622E404-A42E-4DAF-9018-EF159872CDD8}" type="slidenum">
              <a:rPr lang="da-DK" smtClean="0"/>
              <a:pPr/>
              <a:t>5</a:t>
            </a:fld>
            <a:endParaRPr lang="da-DK"/>
          </a:p>
        </p:txBody>
      </p:sp>
    </p:spTree>
    <p:extLst>
      <p:ext uri="{BB962C8B-B14F-4D97-AF65-F5344CB8AC3E}">
        <p14:creationId xmlns:p14="http://schemas.microsoft.com/office/powerpoint/2010/main" val="1864599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4622E404-A42E-4DAF-9018-EF159872CDD8}" type="slidenum">
              <a:rPr lang="da-DK" smtClean="0"/>
              <a:pPr/>
              <a:t>6</a:t>
            </a:fld>
            <a:endParaRPr lang="da-DK"/>
          </a:p>
        </p:txBody>
      </p:sp>
    </p:spTree>
    <p:extLst>
      <p:ext uri="{BB962C8B-B14F-4D97-AF65-F5344CB8AC3E}">
        <p14:creationId xmlns:p14="http://schemas.microsoft.com/office/powerpoint/2010/main" val="3975917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4622E404-A42E-4DAF-9018-EF159872CDD8}" type="slidenum">
              <a:rPr lang="da-DK" smtClean="0"/>
              <a:pPr/>
              <a:t>7</a:t>
            </a:fld>
            <a:endParaRPr lang="da-DK"/>
          </a:p>
        </p:txBody>
      </p:sp>
    </p:spTree>
    <p:extLst>
      <p:ext uri="{BB962C8B-B14F-4D97-AF65-F5344CB8AC3E}">
        <p14:creationId xmlns:p14="http://schemas.microsoft.com/office/powerpoint/2010/main" val="2081812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4622E404-A42E-4DAF-9018-EF159872CDD8}" type="slidenum">
              <a:rPr lang="da-DK" smtClean="0"/>
              <a:pPr/>
              <a:t>8</a:t>
            </a:fld>
            <a:endParaRPr lang="da-DK"/>
          </a:p>
        </p:txBody>
      </p:sp>
    </p:spTree>
    <p:extLst>
      <p:ext uri="{BB962C8B-B14F-4D97-AF65-F5344CB8AC3E}">
        <p14:creationId xmlns:p14="http://schemas.microsoft.com/office/powerpoint/2010/main" val="1215164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4622E404-A42E-4DAF-9018-EF159872CDD8}" type="slidenum">
              <a:rPr lang="da-DK" smtClean="0"/>
              <a:pPr/>
              <a:t>9</a:t>
            </a:fld>
            <a:endParaRPr lang="da-DK"/>
          </a:p>
        </p:txBody>
      </p:sp>
    </p:spTree>
    <p:extLst>
      <p:ext uri="{BB962C8B-B14F-4D97-AF65-F5344CB8AC3E}">
        <p14:creationId xmlns:p14="http://schemas.microsoft.com/office/powerpoint/2010/main" val="2609647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sp>
        <p:nvSpPr>
          <p:cNvPr id="8" name="Picture Placeholder 2"/>
          <p:cNvSpPr>
            <a:spLocks noGrp="1"/>
          </p:cNvSpPr>
          <p:nvPr>
            <p:ph type="pic" idx="12"/>
          </p:nvPr>
        </p:nvSpPr>
        <p:spPr>
          <a:xfrm>
            <a:off x="0" y="0"/>
            <a:ext cx="6858000" cy="9906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da-DK" dirty="0"/>
          </a:p>
        </p:txBody>
      </p:sp>
      <p:sp>
        <p:nvSpPr>
          <p:cNvPr id="2" name="Title 1"/>
          <p:cNvSpPr>
            <a:spLocks noGrp="1"/>
          </p:cNvSpPr>
          <p:nvPr>
            <p:ph type="ctrTitle" hasCustomPrompt="1"/>
          </p:nvPr>
        </p:nvSpPr>
        <p:spPr>
          <a:xfrm>
            <a:off x="1028700" y="1784648"/>
            <a:ext cx="5829300" cy="1296144"/>
          </a:xfrm>
          <a:solidFill>
            <a:schemeClr val="accent1">
              <a:alpha val="40000"/>
            </a:schemeClr>
          </a:solidFill>
          <a:effectLst>
            <a:outerShdw blurRad="50800" dist="38100" dir="2700000" algn="tl" rotWithShape="0">
              <a:prstClr val="black">
                <a:alpha val="40000"/>
              </a:prstClr>
            </a:outerShdw>
          </a:effectLst>
        </p:spPr>
        <p:txBody>
          <a:bodyPr/>
          <a:lstStyle>
            <a:lvl1pPr>
              <a:defRPr/>
            </a:lvl1pPr>
          </a:lstStyle>
          <a:p>
            <a:r>
              <a:rPr lang="da-DK" noProof="0" dirty="0"/>
              <a:t>ÅRSBERETNING 201X</a:t>
            </a:r>
          </a:p>
        </p:txBody>
      </p:sp>
      <p:sp>
        <p:nvSpPr>
          <p:cNvPr id="14" name="Title 1"/>
          <p:cNvSpPr txBox="1">
            <a:spLocks/>
          </p:cNvSpPr>
          <p:nvPr userDrawn="1"/>
        </p:nvSpPr>
        <p:spPr>
          <a:xfrm>
            <a:off x="548680" y="9273480"/>
            <a:ext cx="5760640" cy="504056"/>
          </a:xfrm>
          <a:prstGeom prst="rect">
            <a:avLst/>
          </a:prstGeom>
          <a:solidFill>
            <a:schemeClr val="dk1">
              <a:alpha val="40000"/>
            </a:schemeClr>
          </a:solidFill>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r>
              <a:rPr lang="da-DK" sz="2800" dirty="0">
                <a:solidFill>
                  <a:schemeClr val="bg1"/>
                </a:solidFill>
              </a:rPr>
              <a:t>IGF Danmark</a:t>
            </a:r>
          </a:p>
        </p:txBody>
      </p:sp>
    </p:spTree>
    <p:extLst>
      <p:ext uri="{BB962C8B-B14F-4D97-AF65-F5344CB8AC3E}">
        <p14:creationId xmlns:p14="http://schemas.microsoft.com/office/powerpoint/2010/main" val="1953222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6365522"/>
            <a:ext cx="5829300" cy="1967442"/>
          </a:xfrm>
        </p:spPr>
        <p:txBody>
          <a:bodyPr anchor="t"/>
          <a:lstStyle>
            <a:lvl1pPr algn="l">
              <a:defRPr sz="4000" b="1" cap="all"/>
            </a:lvl1pPr>
          </a:lstStyle>
          <a:p>
            <a:r>
              <a:rPr lang="en-US"/>
              <a:t>Click to edit Master title style</a:t>
            </a:r>
            <a:endParaRPr lang="da-DK"/>
          </a:p>
        </p:txBody>
      </p:sp>
      <p:sp>
        <p:nvSpPr>
          <p:cNvPr id="3" name="Text Placeholder 2"/>
          <p:cNvSpPr>
            <a:spLocks noGrp="1"/>
          </p:cNvSpPr>
          <p:nvPr>
            <p:ph type="body" idx="1"/>
          </p:nvPr>
        </p:nvSpPr>
        <p:spPr>
          <a:xfrm>
            <a:off x="541735" y="4198589"/>
            <a:ext cx="5829300" cy="216693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91FD9D-1B86-45EA-BF23-81A398B53F61}" type="datetimeFigureOut">
              <a:rPr lang="da-DK" smtClean="0">
                <a:solidFill>
                  <a:prstClr val="black">
                    <a:tint val="75000"/>
                  </a:prstClr>
                </a:solidFill>
              </a:rPr>
              <a:pPr/>
              <a:t>13-08-2023</a:t>
            </a:fld>
            <a:endParaRPr lang="da-DK">
              <a:solidFill>
                <a:prstClr val="black">
                  <a:tint val="75000"/>
                </a:prstClr>
              </a:solidFill>
            </a:endParaRPr>
          </a:p>
        </p:txBody>
      </p:sp>
      <p:sp>
        <p:nvSpPr>
          <p:cNvPr id="5" name="Footer Placeholder 4"/>
          <p:cNvSpPr>
            <a:spLocks noGrp="1"/>
          </p:cNvSpPr>
          <p:nvPr>
            <p:ph type="ftr" sz="quarter" idx="11"/>
          </p:nvPr>
        </p:nvSpPr>
        <p:spPr/>
        <p:txBody>
          <a:bodyPr/>
          <a:lstStyle/>
          <a:p>
            <a:endParaRPr lang="da-DK">
              <a:solidFill>
                <a:prstClr val="black">
                  <a:tint val="75000"/>
                </a:prstClr>
              </a:solidFill>
            </a:endParaRPr>
          </a:p>
        </p:txBody>
      </p:sp>
      <p:sp>
        <p:nvSpPr>
          <p:cNvPr id="6" name="Slide Number Placeholder 5"/>
          <p:cNvSpPr>
            <a:spLocks noGrp="1"/>
          </p:cNvSpPr>
          <p:nvPr>
            <p:ph type="sldNum" sz="quarter" idx="12"/>
          </p:nvPr>
        </p:nvSpPr>
        <p:spPr/>
        <p:txBody>
          <a:bodyPr/>
          <a:lstStyle/>
          <a:p>
            <a:fld id="{E4EB3086-C833-435A-8D6E-701CF1E69CB9}"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3570422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Content Placeholder 2"/>
          <p:cNvSpPr>
            <a:spLocks noGrp="1"/>
          </p:cNvSpPr>
          <p:nvPr>
            <p:ph sz="half" idx="1"/>
          </p:nvPr>
        </p:nvSpPr>
        <p:spPr>
          <a:xfrm>
            <a:off x="342900" y="2311409"/>
            <a:ext cx="3028950" cy="653750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3"/>
          <p:cNvSpPr>
            <a:spLocks noGrp="1"/>
          </p:cNvSpPr>
          <p:nvPr>
            <p:ph sz="half" idx="2"/>
          </p:nvPr>
        </p:nvSpPr>
        <p:spPr>
          <a:xfrm>
            <a:off x="3486150" y="2311409"/>
            <a:ext cx="3028950" cy="653750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Date Placeholder 4"/>
          <p:cNvSpPr>
            <a:spLocks noGrp="1"/>
          </p:cNvSpPr>
          <p:nvPr>
            <p:ph type="dt" sz="half" idx="10"/>
          </p:nvPr>
        </p:nvSpPr>
        <p:spPr/>
        <p:txBody>
          <a:bodyPr/>
          <a:lstStyle/>
          <a:p>
            <a:fld id="{1191FD9D-1B86-45EA-BF23-81A398B53F61}" type="datetimeFigureOut">
              <a:rPr lang="da-DK" smtClean="0">
                <a:solidFill>
                  <a:prstClr val="black">
                    <a:tint val="75000"/>
                  </a:prstClr>
                </a:solidFill>
              </a:rPr>
              <a:pPr/>
              <a:t>13-08-2023</a:t>
            </a:fld>
            <a:endParaRPr lang="da-DK">
              <a:solidFill>
                <a:prstClr val="black">
                  <a:tint val="75000"/>
                </a:prstClr>
              </a:solidFill>
            </a:endParaRPr>
          </a:p>
        </p:txBody>
      </p:sp>
      <p:sp>
        <p:nvSpPr>
          <p:cNvPr id="6" name="Footer Placeholder 5"/>
          <p:cNvSpPr>
            <a:spLocks noGrp="1"/>
          </p:cNvSpPr>
          <p:nvPr>
            <p:ph type="ftr" sz="quarter" idx="11"/>
          </p:nvPr>
        </p:nvSpPr>
        <p:spPr/>
        <p:txBody>
          <a:bodyPr/>
          <a:lstStyle/>
          <a:p>
            <a:endParaRPr lang="da-DK">
              <a:solidFill>
                <a:prstClr val="black">
                  <a:tint val="75000"/>
                </a:prstClr>
              </a:solidFill>
            </a:endParaRPr>
          </a:p>
        </p:txBody>
      </p:sp>
      <p:sp>
        <p:nvSpPr>
          <p:cNvPr id="7" name="Slide Number Placeholder 6"/>
          <p:cNvSpPr>
            <a:spLocks noGrp="1"/>
          </p:cNvSpPr>
          <p:nvPr>
            <p:ph type="sldNum" sz="quarter" idx="12"/>
          </p:nvPr>
        </p:nvSpPr>
        <p:spPr/>
        <p:txBody>
          <a:bodyPr/>
          <a:lstStyle/>
          <a:p>
            <a:fld id="{E4EB3086-C833-435A-8D6E-701CF1E69CB9}"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1095519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da-DK"/>
          </a:p>
        </p:txBody>
      </p:sp>
      <p:sp>
        <p:nvSpPr>
          <p:cNvPr id="3" name="Text Placeholder 2"/>
          <p:cNvSpPr>
            <a:spLocks noGrp="1"/>
          </p:cNvSpPr>
          <p:nvPr>
            <p:ph type="body" idx="1"/>
          </p:nvPr>
        </p:nvSpPr>
        <p:spPr>
          <a:xfrm>
            <a:off x="342900" y="2217386"/>
            <a:ext cx="303014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Text Placeholder 4"/>
          <p:cNvSpPr>
            <a:spLocks noGrp="1"/>
          </p:cNvSpPr>
          <p:nvPr>
            <p:ph type="body" sz="quarter" idx="3"/>
          </p:nvPr>
        </p:nvSpPr>
        <p:spPr>
          <a:xfrm>
            <a:off x="3483796" y="2217386"/>
            <a:ext cx="303133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96" y="3141486"/>
            <a:ext cx="303133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7" name="Date Placeholder 6"/>
          <p:cNvSpPr>
            <a:spLocks noGrp="1"/>
          </p:cNvSpPr>
          <p:nvPr>
            <p:ph type="dt" sz="half" idx="10"/>
          </p:nvPr>
        </p:nvSpPr>
        <p:spPr/>
        <p:txBody>
          <a:bodyPr/>
          <a:lstStyle/>
          <a:p>
            <a:fld id="{1191FD9D-1B86-45EA-BF23-81A398B53F61}" type="datetimeFigureOut">
              <a:rPr lang="da-DK" smtClean="0">
                <a:solidFill>
                  <a:prstClr val="black">
                    <a:tint val="75000"/>
                  </a:prstClr>
                </a:solidFill>
              </a:rPr>
              <a:pPr/>
              <a:t>13-08-2023</a:t>
            </a:fld>
            <a:endParaRPr lang="da-DK">
              <a:solidFill>
                <a:prstClr val="black">
                  <a:tint val="75000"/>
                </a:prstClr>
              </a:solidFill>
            </a:endParaRPr>
          </a:p>
        </p:txBody>
      </p:sp>
      <p:sp>
        <p:nvSpPr>
          <p:cNvPr id="8" name="Footer Placeholder 7"/>
          <p:cNvSpPr>
            <a:spLocks noGrp="1"/>
          </p:cNvSpPr>
          <p:nvPr>
            <p:ph type="ftr" sz="quarter" idx="11"/>
          </p:nvPr>
        </p:nvSpPr>
        <p:spPr/>
        <p:txBody>
          <a:bodyPr/>
          <a:lstStyle/>
          <a:p>
            <a:endParaRPr lang="da-DK">
              <a:solidFill>
                <a:prstClr val="black">
                  <a:tint val="75000"/>
                </a:prstClr>
              </a:solidFill>
            </a:endParaRPr>
          </a:p>
        </p:txBody>
      </p:sp>
      <p:sp>
        <p:nvSpPr>
          <p:cNvPr id="9" name="Slide Number Placeholder 8"/>
          <p:cNvSpPr>
            <a:spLocks noGrp="1"/>
          </p:cNvSpPr>
          <p:nvPr>
            <p:ph type="sldNum" sz="quarter" idx="12"/>
          </p:nvPr>
        </p:nvSpPr>
        <p:spPr/>
        <p:txBody>
          <a:bodyPr/>
          <a:lstStyle/>
          <a:p>
            <a:fld id="{E4EB3086-C833-435A-8D6E-701CF1E69CB9}"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39511010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Date Placeholder 2"/>
          <p:cNvSpPr>
            <a:spLocks noGrp="1"/>
          </p:cNvSpPr>
          <p:nvPr>
            <p:ph type="dt" sz="half" idx="10"/>
          </p:nvPr>
        </p:nvSpPr>
        <p:spPr/>
        <p:txBody>
          <a:bodyPr/>
          <a:lstStyle/>
          <a:p>
            <a:fld id="{1191FD9D-1B86-45EA-BF23-81A398B53F61}" type="datetimeFigureOut">
              <a:rPr lang="da-DK" smtClean="0">
                <a:solidFill>
                  <a:prstClr val="black">
                    <a:tint val="75000"/>
                  </a:prstClr>
                </a:solidFill>
              </a:rPr>
              <a:pPr/>
              <a:t>13-08-2023</a:t>
            </a:fld>
            <a:endParaRPr lang="da-DK">
              <a:solidFill>
                <a:prstClr val="black">
                  <a:tint val="75000"/>
                </a:prstClr>
              </a:solidFill>
            </a:endParaRPr>
          </a:p>
        </p:txBody>
      </p:sp>
      <p:sp>
        <p:nvSpPr>
          <p:cNvPr id="4" name="Footer Placeholder 3"/>
          <p:cNvSpPr>
            <a:spLocks noGrp="1"/>
          </p:cNvSpPr>
          <p:nvPr>
            <p:ph type="ftr" sz="quarter" idx="11"/>
          </p:nvPr>
        </p:nvSpPr>
        <p:spPr/>
        <p:txBody>
          <a:bodyPr/>
          <a:lstStyle/>
          <a:p>
            <a:endParaRPr lang="da-DK">
              <a:solidFill>
                <a:prstClr val="black">
                  <a:tint val="75000"/>
                </a:prstClr>
              </a:solidFill>
            </a:endParaRPr>
          </a:p>
        </p:txBody>
      </p:sp>
      <p:sp>
        <p:nvSpPr>
          <p:cNvPr id="5" name="Slide Number Placeholder 4"/>
          <p:cNvSpPr>
            <a:spLocks noGrp="1"/>
          </p:cNvSpPr>
          <p:nvPr>
            <p:ph type="sldNum" sz="quarter" idx="12"/>
          </p:nvPr>
        </p:nvSpPr>
        <p:spPr/>
        <p:txBody>
          <a:bodyPr/>
          <a:lstStyle/>
          <a:p>
            <a:fld id="{E4EB3086-C833-435A-8D6E-701CF1E69CB9}"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5822182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91FD9D-1B86-45EA-BF23-81A398B53F61}" type="datetimeFigureOut">
              <a:rPr lang="da-DK" smtClean="0">
                <a:solidFill>
                  <a:prstClr val="black">
                    <a:tint val="75000"/>
                  </a:prstClr>
                </a:solidFill>
              </a:rPr>
              <a:pPr/>
              <a:t>13-08-2023</a:t>
            </a:fld>
            <a:endParaRPr lang="da-DK">
              <a:solidFill>
                <a:prstClr val="black">
                  <a:tint val="75000"/>
                </a:prstClr>
              </a:solidFill>
            </a:endParaRPr>
          </a:p>
        </p:txBody>
      </p:sp>
      <p:sp>
        <p:nvSpPr>
          <p:cNvPr id="3" name="Footer Placeholder 2"/>
          <p:cNvSpPr>
            <a:spLocks noGrp="1"/>
          </p:cNvSpPr>
          <p:nvPr>
            <p:ph type="ftr" sz="quarter" idx="11"/>
          </p:nvPr>
        </p:nvSpPr>
        <p:spPr/>
        <p:txBody>
          <a:bodyPr/>
          <a:lstStyle/>
          <a:p>
            <a:endParaRPr lang="da-DK">
              <a:solidFill>
                <a:prstClr val="black">
                  <a:tint val="75000"/>
                </a:prstClr>
              </a:solidFill>
            </a:endParaRPr>
          </a:p>
        </p:txBody>
      </p:sp>
      <p:sp>
        <p:nvSpPr>
          <p:cNvPr id="4" name="Slide Number Placeholder 3"/>
          <p:cNvSpPr>
            <a:spLocks noGrp="1"/>
          </p:cNvSpPr>
          <p:nvPr>
            <p:ph type="sldNum" sz="quarter" idx="12"/>
          </p:nvPr>
        </p:nvSpPr>
        <p:spPr/>
        <p:txBody>
          <a:bodyPr/>
          <a:lstStyle/>
          <a:p>
            <a:fld id="{E4EB3086-C833-435A-8D6E-701CF1E69CB9}"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409758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27" y="394409"/>
            <a:ext cx="2256235" cy="1678517"/>
          </a:xfrm>
        </p:spPr>
        <p:txBody>
          <a:bodyPr anchor="b"/>
          <a:lstStyle>
            <a:lvl1pPr algn="l">
              <a:defRPr sz="2000" b="1"/>
            </a:lvl1pPr>
          </a:lstStyle>
          <a:p>
            <a:r>
              <a:rPr lang="en-US"/>
              <a:t>Click to edit Master title style</a:t>
            </a:r>
            <a:endParaRPr lang="da-DK"/>
          </a:p>
        </p:txBody>
      </p:sp>
      <p:sp>
        <p:nvSpPr>
          <p:cNvPr id="3" name="Content Placeholder 2"/>
          <p:cNvSpPr>
            <a:spLocks noGrp="1"/>
          </p:cNvSpPr>
          <p:nvPr>
            <p:ph idx="1"/>
          </p:nvPr>
        </p:nvSpPr>
        <p:spPr>
          <a:xfrm>
            <a:off x="2681314" y="394421"/>
            <a:ext cx="3833813"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Text Placeholder 3"/>
          <p:cNvSpPr>
            <a:spLocks noGrp="1"/>
          </p:cNvSpPr>
          <p:nvPr>
            <p:ph type="body" sz="half" idx="2"/>
          </p:nvPr>
        </p:nvSpPr>
        <p:spPr>
          <a:xfrm>
            <a:off x="342927" y="2072923"/>
            <a:ext cx="2256235" cy="6775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91FD9D-1B86-45EA-BF23-81A398B53F61}" type="datetimeFigureOut">
              <a:rPr lang="da-DK" smtClean="0">
                <a:solidFill>
                  <a:prstClr val="black">
                    <a:tint val="75000"/>
                  </a:prstClr>
                </a:solidFill>
              </a:rPr>
              <a:pPr/>
              <a:t>13-08-2023</a:t>
            </a:fld>
            <a:endParaRPr lang="da-DK">
              <a:solidFill>
                <a:prstClr val="black">
                  <a:tint val="75000"/>
                </a:prstClr>
              </a:solidFill>
            </a:endParaRPr>
          </a:p>
        </p:txBody>
      </p:sp>
      <p:sp>
        <p:nvSpPr>
          <p:cNvPr id="6" name="Footer Placeholder 5"/>
          <p:cNvSpPr>
            <a:spLocks noGrp="1"/>
          </p:cNvSpPr>
          <p:nvPr>
            <p:ph type="ftr" sz="quarter" idx="11"/>
          </p:nvPr>
        </p:nvSpPr>
        <p:spPr/>
        <p:txBody>
          <a:bodyPr/>
          <a:lstStyle/>
          <a:p>
            <a:endParaRPr lang="da-DK">
              <a:solidFill>
                <a:prstClr val="black">
                  <a:tint val="75000"/>
                </a:prstClr>
              </a:solidFill>
            </a:endParaRPr>
          </a:p>
        </p:txBody>
      </p:sp>
      <p:sp>
        <p:nvSpPr>
          <p:cNvPr id="7" name="Slide Number Placeholder 6"/>
          <p:cNvSpPr>
            <a:spLocks noGrp="1"/>
          </p:cNvSpPr>
          <p:nvPr>
            <p:ph type="sldNum" sz="quarter" idx="12"/>
          </p:nvPr>
        </p:nvSpPr>
        <p:spPr/>
        <p:txBody>
          <a:bodyPr/>
          <a:lstStyle/>
          <a:p>
            <a:fld id="{E4EB3086-C833-435A-8D6E-701CF1E69CB9}"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5489015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934208"/>
            <a:ext cx="4114800" cy="818622"/>
          </a:xfrm>
        </p:spPr>
        <p:txBody>
          <a:bodyPr anchor="b"/>
          <a:lstStyle>
            <a:lvl1pPr algn="l">
              <a:defRPr sz="2000" b="1"/>
            </a:lvl1pPr>
          </a:lstStyle>
          <a:p>
            <a:r>
              <a:rPr lang="en-US"/>
              <a:t>Click to edit Master title style</a:t>
            </a:r>
            <a:endParaRPr lang="da-DK"/>
          </a:p>
        </p:txBody>
      </p:sp>
      <p:sp>
        <p:nvSpPr>
          <p:cNvPr id="3" name="Picture Placeholder 2"/>
          <p:cNvSpPr>
            <a:spLocks noGrp="1"/>
          </p:cNvSpPr>
          <p:nvPr>
            <p:ph type="pic" idx="1"/>
          </p:nvPr>
        </p:nvSpPr>
        <p:spPr>
          <a:xfrm>
            <a:off x="1344216" y="885119"/>
            <a:ext cx="4114800"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Text Placeholder 3"/>
          <p:cNvSpPr>
            <a:spLocks noGrp="1"/>
          </p:cNvSpPr>
          <p:nvPr>
            <p:ph type="body" sz="half" idx="2"/>
          </p:nvPr>
        </p:nvSpPr>
        <p:spPr>
          <a:xfrm>
            <a:off x="1344216" y="7752830"/>
            <a:ext cx="4114800" cy="11625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91FD9D-1B86-45EA-BF23-81A398B53F61}" type="datetimeFigureOut">
              <a:rPr lang="da-DK" smtClean="0">
                <a:solidFill>
                  <a:prstClr val="black">
                    <a:tint val="75000"/>
                  </a:prstClr>
                </a:solidFill>
              </a:rPr>
              <a:pPr/>
              <a:t>13-08-2023</a:t>
            </a:fld>
            <a:endParaRPr lang="da-DK">
              <a:solidFill>
                <a:prstClr val="black">
                  <a:tint val="75000"/>
                </a:prstClr>
              </a:solidFill>
            </a:endParaRPr>
          </a:p>
        </p:txBody>
      </p:sp>
      <p:sp>
        <p:nvSpPr>
          <p:cNvPr id="6" name="Footer Placeholder 5"/>
          <p:cNvSpPr>
            <a:spLocks noGrp="1"/>
          </p:cNvSpPr>
          <p:nvPr>
            <p:ph type="ftr" sz="quarter" idx="11"/>
          </p:nvPr>
        </p:nvSpPr>
        <p:spPr/>
        <p:txBody>
          <a:bodyPr/>
          <a:lstStyle/>
          <a:p>
            <a:endParaRPr lang="da-DK">
              <a:solidFill>
                <a:prstClr val="black">
                  <a:tint val="75000"/>
                </a:prstClr>
              </a:solidFill>
            </a:endParaRPr>
          </a:p>
        </p:txBody>
      </p:sp>
      <p:sp>
        <p:nvSpPr>
          <p:cNvPr id="7" name="Slide Number Placeholder 6"/>
          <p:cNvSpPr>
            <a:spLocks noGrp="1"/>
          </p:cNvSpPr>
          <p:nvPr>
            <p:ph type="sldNum" sz="quarter" idx="12"/>
          </p:nvPr>
        </p:nvSpPr>
        <p:spPr/>
        <p:txBody>
          <a:bodyPr/>
          <a:lstStyle/>
          <a:p>
            <a:fld id="{E4EB3086-C833-435A-8D6E-701CF1E69CB9}"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888916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p:cNvSpPr>
            <a:spLocks noGrp="1"/>
          </p:cNvSpPr>
          <p:nvPr>
            <p:ph type="dt" sz="half" idx="10"/>
          </p:nvPr>
        </p:nvSpPr>
        <p:spPr/>
        <p:txBody>
          <a:bodyPr/>
          <a:lstStyle/>
          <a:p>
            <a:fld id="{1191FD9D-1B86-45EA-BF23-81A398B53F61}" type="datetimeFigureOut">
              <a:rPr lang="da-DK" smtClean="0">
                <a:solidFill>
                  <a:prstClr val="black">
                    <a:tint val="75000"/>
                  </a:prstClr>
                </a:solidFill>
              </a:rPr>
              <a:pPr/>
              <a:t>13-08-2023</a:t>
            </a:fld>
            <a:endParaRPr lang="da-DK">
              <a:solidFill>
                <a:prstClr val="black">
                  <a:tint val="75000"/>
                </a:prstClr>
              </a:solidFill>
            </a:endParaRPr>
          </a:p>
        </p:txBody>
      </p:sp>
      <p:sp>
        <p:nvSpPr>
          <p:cNvPr id="5" name="Footer Placeholder 4"/>
          <p:cNvSpPr>
            <a:spLocks noGrp="1"/>
          </p:cNvSpPr>
          <p:nvPr>
            <p:ph type="ftr" sz="quarter" idx="11"/>
          </p:nvPr>
        </p:nvSpPr>
        <p:spPr/>
        <p:txBody>
          <a:bodyPr/>
          <a:lstStyle/>
          <a:p>
            <a:endParaRPr lang="da-DK">
              <a:solidFill>
                <a:prstClr val="black">
                  <a:tint val="75000"/>
                </a:prstClr>
              </a:solidFill>
            </a:endParaRPr>
          </a:p>
        </p:txBody>
      </p:sp>
      <p:sp>
        <p:nvSpPr>
          <p:cNvPr id="6" name="Slide Number Placeholder 5"/>
          <p:cNvSpPr>
            <a:spLocks noGrp="1"/>
          </p:cNvSpPr>
          <p:nvPr>
            <p:ph type="sldNum" sz="quarter" idx="12"/>
          </p:nvPr>
        </p:nvSpPr>
        <p:spPr/>
        <p:txBody>
          <a:bodyPr/>
          <a:lstStyle/>
          <a:p>
            <a:fld id="{E4EB3086-C833-435A-8D6E-701CF1E69CB9}"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3189548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96701"/>
            <a:ext cx="1543050" cy="8452202"/>
          </a:xfrm>
        </p:spPr>
        <p:txBody>
          <a:bodyPr vert="eaVert"/>
          <a:lstStyle/>
          <a:p>
            <a:r>
              <a:rPr lang="en-US"/>
              <a:t>Click to edit Master title style</a:t>
            </a:r>
            <a:endParaRPr lang="da-DK"/>
          </a:p>
        </p:txBody>
      </p:sp>
      <p:sp>
        <p:nvSpPr>
          <p:cNvPr id="3" name="Vertical Text Placeholder 2"/>
          <p:cNvSpPr>
            <a:spLocks noGrp="1"/>
          </p:cNvSpPr>
          <p:nvPr>
            <p:ph type="body" orient="vert" idx="1"/>
          </p:nvPr>
        </p:nvSpPr>
        <p:spPr>
          <a:xfrm>
            <a:off x="342900" y="396701"/>
            <a:ext cx="4514850" cy="845220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p:cNvSpPr>
            <a:spLocks noGrp="1"/>
          </p:cNvSpPr>
          <p:nvPr>
            <p:ph type="dt" sz="half" idx="10"/>
          </p:nvPr>
        </p:nvSpPr>
        <p:spPr/>
        <p:txBody>
          <a:bodyPr/>
          <a:lstStyle/>
          <a:p>
            <a:fld id="{1191FD9D-1B86-45EA-BF23-81A398B53F61}" type="datetimeFigureOut">
              <a:rPr lang="da-DK" smtClean="0">
                <a:solidFill>
                  <a:prstClr val="black">
                    <a:tint val="75000"/>
                  </a:prstClr>
                </a:solidFill>
              </a:rPr>
              <a:pPr/>
              <a:t>13-08-2023</a:t>
            </a:fld>
            <a:endParaRPr lang="da-DK">
              <a:solidFill>
                <a:prstClr val="black">
                  <a:tint val="75000"/>
                </a:prstClr>
              </a:solidFill>
            </a:endParaRPr>
          </a:p>
        </p:txBody>
      </p:sp>
      <p:sp>
        <p:nvSpPr>
          <p:cNvPr id="5" name="Footer Placeholder 4"/>
          <p:cNvSpPr>
            <a:spLocks noGrp="1"/>
          </p:cNvSpPr>
          <p:nvPr>
            <p:ph type="ftr" sz="quarter" idx="11"/>
          </p:nvPr>
        </p:nvSpPr>
        <p:spPr/>
        <p:txBody>
          <a:bodyPr/>
          <a:lstStyle/>
          <a:p>
            <a:endParaRPr lang="da-DK">
              <a:solidFill>
                <a:prstClr val="black">
                  <a:tint val="75000"/>
                </a:prstClr>
              </a:solidFill>
            </a:endParaRPr>
          </a:p>
        </p:txBody>
      </p:sp>
      <p:sp>
        <p:nvSpPr>
          <p:cNvPr id="6" name="Slide Number Placeholder 5"/>
          <p:cNvSpPr>
            <a:spLocks noGrp="1"/>
          </p:cNvSpPr>
          <p:nvPr>
            <p:ph type="sldNum" sz="quarter" idx="12"/>
          </p:nvPr>
        </p:nvSpPr>
        <p:spPr/>
        <p:txBody>
          <a:bodyPr/>
          <a:lstStyle/>
          <a:p>
            <a:fld id="{E4EB3086-C833-435A-8D6E-701CF1E69CB9}"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176591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dhold + Forkortels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7A03BF6-C315-4151-9E06-68CBFF0C80D3}" type="datetime1">
              <a:rPr lang="da-DK" smtClean="0"/>
              <a:pPr/>
              <a:t>13-08-2023</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962F89E5-FDC6-4879-9052-8FFED4F5367E}" type="slidenum">
              <a:rPr lang="da-DK" smtClean="0"/>
              <a:pPr/>
              <a:t>‹nr.›</a:t>
            </a:fld>
            <a:endParaRPr lang="da-DK"/>
          </a:p>
        </p:txBody>
      </p:sp>
      <p:graphicFrame>
        <p:nvGraphicFramePr>
          <p:cNvPr id="7" name="Table 6"/>
          <p:cNvGraphicFramePr>
            <a:graphicFrameLocks noGrp="1"/>
          </p:cNvGraphicFramePr>
          <p:nvPr userDrawn="1">
            <p:extLst>
              <p:ext uri="{D42A27DB-BD31-4B8C-83A1-F6EECF244321}">
                <p14:modId xmlns:p14="http://schemas.microsoft.com/office/powerpoint/2010/main" val="2169085485"/>
              </p:ext>
            </p:extLst>
          </p:nvPr>
        </p:nvGraphicFramePr>
        <p:xfrm>
          <a:off x="368660" y="776541"/>
          <a:ext cx="6120680" cy="6583680"/>
        </p:xfrm>
        <a:graphic>
          <a:graphicData uri="http://schemas.openxmlformats.org/drawingml/2006/table">
            <a:tbl>
              <a:tblPr firstRow="1" bandRow="1">
                <a:tableStyleId>{2D5ABB26-0587-4C30-8999-92F81FD0307C}</a:tableStyleId>
              </a:tblPr>
              <a:tblGrid>
                <a:gridCol w="4968552">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tblGrid>
              <a:tr h="274320">
                <a:tc>
                  <a:txBody>
                    <a:bodyPr/>
                    <a:lstStyle/>
                    <a:p>
                      <a:r>
                        <a:rPr lang="da-DK" sz="1200" dirty="0"/>
                        <a:t>Til Medlemmerne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a-DK"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74320">
                <a:tc>
                  <a:txBody>
                    <a:bodyPr/>
                    <a:lstStyle/>
                    <a:p>
                      <a:r>
                        <a:rPr lang="da-DK" sz="1200" dirty="0"/>
                        <a:t>Tal fra regnskabet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a-DK"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74320">
                <a:tc>
                  <a:txBody>
                    <a:bodyPr/>
                    <a:lstStyle/>
                    <a:p>
                      <a:r>
                        <a:rPr lang="da-DK" sz="1200" dirty="0"/>
                        <a:t>Igangværende projekter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a-DK"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74320">
                <a:tc>
                  <a:txBody>
                    <a:bodyPr/>
                    <a:lstStyle/>
                    <a:p>
                      <a:r>
                        <a:rPr lang="da-DK" sz="12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a-DK"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74320">
                <a:tc>
                  <a:txBody>
                    <a:bodyPr/>
                    <a:lstStyle/>
                    <a:p>
                      <a:r>
                        <a:rPr lang="da-DK" sz="12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a-DK"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74320">
                <a:tc>
                  <a:txBody>
                    <a:bodyPr/>
                    <a:lstStyle/>
                    <a:p>
                      <a:r>
                        <a:rPr lang="da-DK" sz="12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a-DK"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74320">
                <a:tc>
                  <a:txBody>
                    <a:bodyPr/>
                    <a:lstStyle/>
                    <a:p>
                      <a:r>
                        <a:rPr lang="da-DK" sz="1200" dirty="0"/>
                        <a:t>Afsluttede projekter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a-DK"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74320">
                <a:tc>
                  <a:txBody>
                    <a:bodyPr/>
                    <a:lstStyle/>
                    <a:p>
                      <a:r>
                        <a:rPr lang="da-DK" sz="12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a-DK"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74320">
                <a:tc>
                  <a:txBody>
                    <a:bodyPr/>
                    <a:lstStyle/>
                    <a:p>
                      <a:r>
                        <a:rPr lang="da-DK" sz="12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a-DK"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74320">
                <a:tc>
                  <a:txBody>
                    <a:bodyPr/>
                    <a:lstStyle/>
                    <a:p>
                      <a:r>
                        <a:rPr lang="da-DK" sz="12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a-DK"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274320">
                <a:tc>
                  <a:txBody>
                    <a:bodyPr/>
                    <a:lstStyle/>
                    <a:p>
                      <a:r>
                        <a:rPr lang="da-DK" sz="1200" dirty="0"/>
                        <a:t>Nye projekter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a-DK"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274320">
                <a:tc>
                  <a:txBody>
                    <a:bodyPr/>
                    <a:lstStyle/>
                    <a:p>
                      <a:r>
                        <a:rPr lang="da-DK" sz="12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a-DK"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274320">
                <a:tc>
                  <a:txBody>
                    <a:bodyPr/>
                    <a:lstStyle/>
                    <a:p>
                      <a:r>
                        <a:rPr lang="da-DK" sz="12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a-DK"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r h="274320">
                <a:tc>
                  <a:txBody>
                    <a:bodyPr/>
                    <a:lstStyle/>
                    <a:p>
                      <a:r>
                        <a:rPr lang="da-DK" sz="1200" dirty="0" err="1"/>
                        <a:t>Founding</a:t>
                      </a:r>
                      <a:endParaRPr lang="da-DK"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a-DK"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3"/>
                  </a:ext>
                </a:extLst>
              </a:tr>
              <a:tr h="274320">
                <a:tc>
                  <a:txBody>
                    <a:bodyPr/>
                    <a:lstStyle/>
                    <a:p>
                      <a:r>
                        <a:rPr lang="da-DK" sz="1200" dirty="0"/>
                        <a:t>IGF projekter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a-DK"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4"/>
                  </a:ext>
                </a:extLst>
              </a:tr>
              <a:tr h="274320">
                <a:tc>
                  <a:txBody>
                    <a:bodyPr/>
                    <a:lstStyle/>
                    <a:p>
                      <a:r>
                        <a:rPr lang="da-DK" sz="12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a-DK"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5"/>
                  </a:ext>
                </a:extLst>
              </a:tr>
              <a:tr h="274320">
                <a:tc>
                  <a:txBody>
                    <a:bodyPr/>
                    <a:lstStyle/>
                    <a:p>
                      <a:r>
                        <a:rPr lang="da-DK" sz="12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a-DK"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6"/>
                  </a:ext>
                </a:extLst>
              </a:tr>
              <a:tr h="274320">
                <a:tc>
                  <a:txBody>
                    <a:bodyPr/>
                    <a:lstStyle/>
                    <a:p>
                      <a:r>
                        <a:rPr lang="da-DK" sz="12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a-DK"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7"/>
                  </a:ext>
                </a:extLst>
              </a:tr>
              <a:tr h="274320">
                <a:tc>
                  <a:txBody>
                    <a:bodyPr/>
                    <a:lstStyle/>
                    <a:p>
                      <a:r>
                        <a:rPr lang="da-DK" sz="12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a-DK"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8"/>
                  </a:ext>
                </a:extLst>
              </a:tr>
              <a:tr h="274320">
                <a:tc>
                  <a:txBody>
                    <a:bodyPr/>
                    <a:lstStyle/>
                    <a:p>
                      <a:r>
                        <a:rPr lang="da-DK" sz="1200" dirty="0"/>
                        <a:t>Netværk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a-DK"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9"/>
                  </a:ext>
                </a:extLst>
              </a:tr>
              <a:tr h="274320">
                <a:tc>
                  <a:txBody>
                    <a:bodyPr/>
                    <a:lstStyle/>
                    <a:p>
                      <a:r>
                        <a:rPr lang="da-DK" sz="1200" dirty="0"/>
                        <a:t> - DK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a-DK"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0"/>
                  </a:ext>
                </a:extLst>
              </a:tr>
              <a:tr h="274320">
                <a:tc>
                  <a:txBody>
                    <a:bodyPr/>
                    <a:lstStyle/>
                    <a:p>
                      <a:r>
                        <a:rPr lang="da-DK" sz="1200" dirty="0"/>
                        <a:t> - Indien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a-DK"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1"/>
                  </a:ext>
                </a:extLst>
              </a:tr>
              <a:tr h="274320">
                <a:tc>
                  <a:txBody>
                    <a:bodyPr/>
                    <a:lstStyle/>
                    <a:p>
                      <a:r>
                        <a:rPr lang="da-DK" sz="1200" dirty="0"/>
                        <a:t>Fortaler virksomhed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a-DK"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2"/>
                  </a:ext>
                </a:extLst>
              </a:tr>
              <a:tr h="274320">
                <a:tc>
                  <a:txBody>
                    <a:bodyPr/>
                    <a:lstStyle/>
                    <a:p>
                      <a:r>
                        <a:rPr lang="da-DK" sz="1200" dirty="0"/>
                        <a:t>Fremtidige aktiviteter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a-DK"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3"/>
                  </a:ext>
                </a:extLst>
              </a:tr>
            </a:tbl>
          </a:graphicData>
        </a:graphic>
      </p:graphicFrame>
      <p:graphicFrame>
        <p:nvGraphicFramePr>
          <p:cNvPr id="8" name="Table 7"/>
          <p:cNvGraphicFramePr>
            <a:graphicFrameLocks noGrp="1"/>
          </p:cNvGraphicFramePr>
          <p:nvPr userDrawn="1">
            <p:extLst>
              <p:ext uri="{D42A27DB-BD31-4B8C-83A1-F6EECF244321}">
                <p14:modId xmlns:p14="http://schemas.microsoft.com/office/powerpoint/2010/main" val="2635422278"/>
              </p:ext>
            </p:extLst>
          </p:nvPr>
        </p:nvGraphicFramePr>
        <p:xfrm>
          <a:off x="404664" y="7545288"/>
          <a:ext cx="6120680" cy="2255520"/>
        </p:xfrm>
        <a:graphic>
          <a:graphicData uri="http://schemas.openxmlformats.org/drawingml/2006/table">
            <a:tbl>
              <a:tblPr firstRow="1" bandRow="1">
                <a:tableStyleId>{5940675A-B579-460E-94D1-54222C63F5DA}</a:tableStyleId>
              </a:tblPr>
              <a:tblGrid>
                <a:gridCol w="3060340">
                  <a:extLst>
                    <a:ext uri="{9D8B030D-6E8A-4147-A177-3AD203B41FA5}">
                      <a16:colId xmlns:a16="http://schemas.microsoft.com/office/drawing/2014/main" val="20000"/>
                    </a:ext>
                  </a:extLst>
                </a:gridCol>
                <a:gridCol w="3060340">
                  <a:extLst>
                    <a:ext uri="{9D8B030D-6E8A-4147-A177-3AD203B41FA5}">
                      <a16:colId xmlns:a16="http://schemas.microsoft.com/office/drawing/2014/main" val="20001"/>
                    </a:ext>
                  </a:extLst>
                </a:gridCol>
              </a:tblGrid>
              <a:tr h="274320">
                <a:tc gridSpan="2">
                  <a:txBody>
                    <a:bodyPr/>
                    <a:lstStyle/>
                    <a:p>
                      <a:pPr algn="ctr"/>
                      <a:r>
                        <a:rPr lang="da-DK" sz="1200" dirty="0"/>
                        <a:t>Forkortelser</a:t>
                      </a:r>
                    </a:p>
                  </a:txBody>
                  <a:tcPr/>
                </a:tc>
                <a:tc hMerge="1">
                  <a:txBody>
                    <a:bodyPr/>
                    <a:lstStyle/>
                    <a:p>
                      <a:endParaRPr lang="da-DK" dirty="0"/>
                    </a:p>
                  </a:txBody>
                  <a:tcPr/>
                </a:tc>
                <a:extLst>
                  <a:ext uri="{0D108BD9-81ED-4DB2-BD59-A6C34878D82A}">
                    <a16:rowId xmlns:a16="http://schemas.microsoft.com/office/drawing/2014/main" val="10000"/>
                  </a:ext>
                </a:extLst>
              </a:tr>
              <a:tr h="259080">
                <a:tc>
                  <a:txBody>
                    <a:bodyPr/>
                    <a:lstStyle/>
                    <a:p>
                      <a:r>
                        <a:rPr lang="da-DK" sz="1100" b="0" i="0" u="none" strike="noStrike" kern="1200" baseline="0" dirty="0" err="1">
                          <a:solidFill>
                            <a:schemeClr val="tx1"/>
                          </a:solidFill>
                          <a:latin typeface="+mn-lt"/>
                          <a:ea typeface="+mn-ea"/>
                          <a:cs typeface="+mn-cs"/>
                        </a:rPr>
                        <a:t>AwF</a:t>
                      </a:r>
                      <a:r>
                        <a:rPr lang="da-DK" sz="1100" b="0" i="0" u="none" strike="noStrike" kern="1200" baseline="0" dirty="0">
                          <a:solidFill>
                            <a:schemeClr val="tx1"/>
                          </a:solidFill>
                          <a:latin typeface="+mn-lt"/>
                          <a:ea typeface="+mn-ea"/>
                          <a:cs typeface="+mn-cs"/>
                        </a:rPr>
                        <a:t>: </a:t>
                      </a:r>
                      <a:r>
                        <a:rPr lang="da-DK" sz="1100" b="0" i="0" u="none" strike="noStrike" kern="1200" baseline="0" dirty="0" err="1">
                          <a:solidFill>
                            <a:schemeClr val="tx1"/>
                          </a:solidFill>
                          <a:latin typeface="+mn-lt"/>
                          <a:ea typeface="+mn-ea"/>
                          <a:cs typeface="+mn-cs"/>
                        </a:rPr>
                        <a:t>Aquaculture</a:t>
                      </a:r>
                      <a:r>
                        <a:rPr lang="da-DK" sz="1100" b="0" i="0" u="none" strike="noStrike" kern="1200" baseline="0" dirty="0">
                          <a:solidFill>
                            <a:schemeClr val="tx1"/>
                          </a:solidFill>
                          <a:latin typeface="+mn-lt"/>
                          <a:ea typeface="+mn-ea"/>
                          <a:cs typeface="+mn-cs"/>
                        </a:rPr>
                        <a:t> </a:t>
                      </a:r>
                      <a:r>
                        <a:rPr lang="da-DK" sz="1100" b="0" i="0" u="none" strike="noStrike" kern="1200" baseline="0" dirty="0" err="1">
                          <a:solidFill>
                            <a:schemeClr val="tx1"/>
                          </a:solidFill>
                          <a:latin typeface="+mn-lt"/>
                          <a:ea typeface="+mn-ea"/>
                          <a:cs typeface="+mn-cs"/>
                        </a:rPr>
                        <a:t>without</a:t>
                      </a:r>
                      <a:r>
                        <a:rPr lang="da-DK" sz="1100" b="0" i="0" u="none" strike="noStrike" kern="1200" baseline="0" dirty="0">
                          <a:solidFill>
                            <a:schemeClr val="tx1"/>
                          </a:solidFill>
                          <a:latin typeface="+mn-lt"/>
                          <a:ea typeface="+mn-ea"/>
                          <a:cs typeface="+mn-cs"/>
                        </a:rPr>
                        <a:t> </a:t>
                      </a:r>
                      <a:r>
                        <a:rPr lang="da-DK" sz="1100" b="0" i="0" u="none" strike="noStrike" kern="1200" baseline="0" dirty="0" err="1">
                          <a:solidFill>
                            <a:schemeClr val="tx1"/>
                          </a:solidFill>
                          <a:latin typeface="+mn-lt"/>
                          <a:ea typeface="+mn-ea"/>
                          <a:cs typeface="+mn-cs"/>
                        </a:rPr>
                        <a:t>Frontier</a:t>
                      </a:r>
                      <a:endParaRPr lang="da-DK" sz="1100" dirty="0"/>
                    </a:p>
                  </a:txBody>
                  <a:tcPr/>
                </a:tc>
                <a:tc>
                  <a:txBody>
                    <a:bodyPr/>
                    <a:lstStyle/>
                    <a:p>
                      <a:r>
                        <a:rPr lang="da-DK" sz="1100" b="0" i="0" u="none" strike="noStrike" kern="1200" baseline="0" dirty="0">
                          <a:solidFill>
                            <a:schemeClr val="tx1"/>
                          </a:solidFill>
                          <a:latin typeface="+mn-lt"/>
                          <a:ea typeface="+mn-ea"/>
                          <a:cs typeface="+mn-cs"/>
                        </a:rPr>
                        <a:t>SHG: </a:t>
                      </a:r>
                      <a:r>
                        <a:rPr lang="da-DK" sz="1100" b="0" i="0" u="none" strike="noStrike" kern="1200" baseline="0" dirty="0" err="1">
                          <a:solidFill>
                            <a:schemeClr val="tx1"/>
                          </a:solidFill>
                          <a:latin typeface="+mn-lt"/>
                          <a:ea typeface="+mn-ea"/>
                          <a:cs typeface="+mn-cs"/>
                        </a:rPr>
                        <a:t>Self</a:t>
                      </a:r>
                      <a:r>
                        <a:rPr lang="da-DK" sz="1100" b="0" i="0" u="none" strike="noStrike" kern="1200" baseline="0" dirty="0">
                          <a:solidFill>
                            <a:schemeClr val="tx1"/>
                          </a:solidFill>
                          <a:latin typeface="+mn-lt"/>
                          <a:ea typeface="+mn-ea"/>
                          <a:cs typeface="+mn-cs"/>
                        </a:rPr>
                        <a:t> Help Group</a:t>
                      </a:r>
                      <a:endParaRPr lang="da-DK" sz="1100" dirty="0"/>
                    </a:p>
                  </a:txBody>
                  <a:tcPr/>
                </a:tc>
                <a:extLst>
                  <a:ext uri="{0D108BD9-81ED-4DB2-BD59-A6C34878D82A}">
                    <a16:rowId xmlns:a16="http://schemas.microsoft.com/office/drawing/2014/main" val="10001"/>
                  </a:ext>
                </a:extLst>
              </a:tr>
              <a:tr h="259080">
                <a:tc>
                  <a:txBody>
                    <a:bodyPr/>
                    <a:lstStyle/>
                    <a:p>
                      <a:r>
                        <a:rPr lang="da-DK" sz="1100" b="0" i="0" u="none" strike="noStrike" kern="1200" baseline="0" dirty="0">
                          <a:solidFill>
                            <a:schemeClr val="tx1"/>
                          </a:solidFill>
                          <a:latin typeface="+mn-lt"/>
                          <a:ea typeface="+mn-ea"/>
                          <a:cs typeface="+mn-cs"/>
                        </a:rPr>
                        <a:t>DTU: Danmarks Teknisk Universitet</a:t>
                      </a:r>
                      <a:endParaRPr lang="da-DK" sz="1100" dirty="0"/>
                    </a:p>
                  </a:txBody>
                  <a:tcPr/>
                </a:tc>
                <a:tc>
                  <a:txBody>
                    <a:bodyPr/>
                    <a:lstStyle/>
                    <a:p>
                      <a:r>
                        <a:rPr lang="da-DK" sz="1100" b="0" i="0" u="none" strike="noStrike" kern="1200" baseline="0" dirty="0">
                          <a:solidFill>
                            <a:schemeClr val="tx1"/>
                          </a:solidFill>
                          <a:latin typeface="+mn-lt"/>
                          <a:ea typeface="+mn-ea"/>
                          <a:cs typeface="+mn-cs"/>
                        </a:rPr>
                        <a:t>LK: Landsby Komite</a:t>
                      </a:r>
                      <a:endParaRPr lang="da-DK" sz="1100" dirty="0"/>
                    </a:p>
                  </a:txBody>
                  <a:tcPr/>
                </a:tc>
                <a:extLst>
                  <a:ext uri="{0D108BD9-81ED-4DB2-BD59-A6C34878D82A}">
                    <a16:rowId xmlns:a16="http://schemas.microsoft.com/office/drawing/2014/main" val="10002"/>
                  </a:ext>
                </a:extLst>
              </a:tr>
              <a:tr h="259080">
                <a:tc>
                  <a:txBody>
                    <a:bodyPr/>
                    <a:lstStyle/>
                    <a:p>
                      <a:r>
                        <a:rPr lang="da-DK" sz="1100" b="0" i="0" u="none" strike="noStrike" kern="1200" baseline="0" dirty="0">
                          <a:solidFill>
                            <a:schemeClr val="tx1"/>
                          </a:solidFill>
                          <a:latin typeface="+mn-lt"/>
                          <a:ea typeface="+mn-ea"/>
                          <a:cs typeface="+mn-cs"/>
                        </a:rPr>
                        <a:t>KVL: Kongelig Veterinær Landboskole</a:t>
                      </a:r>
                      <a:endParaRPr lang="da-DK" sz="1100" dirty="0"/>
                    </a:p>
                  </a:txBody>
                  <a:tcPr/>
                </a:tc>
                <a:tc>
                  <a:txBody>
                    <a:bodyPr/>
                    <a:lstStyle/>
                    <a:p>
                      <a:r>
                        <a:rPr lang="da-DK" sz="1100" b="0" i="0" u="none" strike="noStrike" kern="1200" baseline="0" dirty="0">
                          <a:solidFill>
                            <a:schemeClr val="tx1"/>
                          </a:solidFill>
                          <a:latin typeface="+mn-lt"/>
                          <a:ea typeface="+mn-ea"/>
                          <a:cs typeface="+mn-cs"/>
                        </a:rPr>
                        <a:t>JGVK: </a:t>
                      </a:r>
                      <a:r>
                        <a:rPr lang="da-DK" sz="1100" b="0" i="0" u="none" strike="noStrike" kern="1200" baseline="0" dirty="0" err="1">
                          <a:solidFill>
                            <a:schemeClr val="tx1"/>
                          </a:solidFill>
                          <a:latin typeface="+mn-lt"/>
                          <a:ea typeface="+mn-ea"/>
                          <a:cs typeface="+mn-cs"/>
                        </a:rPr>
                        <a:t>Joygopalpur</a:t>
                      </a:r>
                      <a:r>
                        <a:rPr lang="da-DK" sz="1100" b="0" i="0" u="none" strike="noStrike" kern="1200" baseline="0" dirty="0">
                          <a:solidFill>
                            <a:schemeClr val="tx1"/>
                          </a:solidFill>
                          <a:latin typeface="+mn-lt"/>
                          <a:ea typeface="+mn-ea"/>
                          <a:cs typeface="+mn-cs"/>
                        </a:rPr>
                        <a:t> Gram </a:t>
                      </a:r>
                      <a:r>
                        <a:rPr lang="da-DK" sz="1100" b="0" i="0" u="none" strike="noStrike" kern="1200" baseline="0" dirty="0" err="1">
                          <a:solidFill>
                            <a:schemeClr val="tx1"/>
                          </a:solidFill>
                          <a:latin typeface="+mn-lt"/>
                          <a:ea typeface="+mn-ea"/>
                          <a:cs typeface="+mn-cs"/>
                        </a:rPr>
                        <a:t>Vikash</a:t>
                      </a:r>
                      <a:r>
                        <a:rPr lang="da-DK" sz="1100" b="0" i="0" u="none" strike="noStrike" kern="1200" baseline="0" dirty="0">
                          <a:solidFill>
                            <a:schemeClr val="tx1"/>
                          </a:solidFill>
                          <a:latin typeface="+mn-lt"/>
                          <a:ea typeface="+mn-ea"/>
                          <a:cs typeface="+mn-cs"/>
                        </a:rPr>
                        <a:t> Kendra</a:t>
                      </a:r>
                      <a:endParaRPr lang="da-DK" sz="1100" dirty="0"/>
                    </a:p>
                  </a:txBody>
                  <a:tcPr/>
                </a:tc>
                <a:extLst>
                  <a:ext uri="{0D108BD9-81ED-4DB2-BD59-A6C34878D82A}">
                    <a16:rowId xmlns:a16="http://schemas.microsoft.com/office/drawing/2014/main" val="10003"/>
                  </a:ext>
                </a:extLst>
              </a:tr>
              <a:tr h="259080">
                <a:tc>
                  <a:txBody>
                    <a:bodyPr/>
                    <a:lstStyle/>
                    <a:p>
                      <a:r>
                        <a:rPr lang="da-DK" sz="1100" b="0" i="0" u="none" strike="noStrike" kern="1200" baseline="0" dirty="0" err="1">
                          <a:solidFill>
                            <a:schemeClr val="tx1"/>
                          </a:solidFill>
                          <a:latin typeface="+mn-lt"/>
                          <a:ea typeface="+mn-ea"/>
                          <a:cs typeface="+mn-cs"/>
                        </a:rPr>
                        <a:t>Aau</a:t>
                      </a:r>
                      <a:r>
                        <a:rPr lang="da-DK" sz="1100" b="0" i="0" u="none" strike="noStrike" kern="1200" baseline="0" dirty="0">
                          <a:solidFill>
                            <a:schemeClr val="tx1"/>
                          </a:solidFill>
                          <a:latin typeface="+mn-lt"/>
                          <a:ea typeface="+mn-ea"/>
                          <a:cs typeface="+mn-cs"/>
                        </a:rPr>
                        <a:t>: Århus Universitet</a:t>
                      </a:r>
                      <a:endParaRPr lang="da-DK" sz="1100" dirty="0"/>
                    </a:p>
                  </a:txBody>
                  <a:tcPr/>
                </a:tc>
                <a:tc>
                  <a:txBody>
                    <a:bodyPr/>
                    <a:lstStyle/>
                    <a:p>
                      <a:r>
                        <a:rPr lang="da-DK" sz="1100" b="0" i="0" u="none" strike="noStrike" kern="1200" baseline="0" dirty="0">
                          <a:solidFill>
                            <a:schemeClr val="tx1"/>
                          </a:solidFill>
                          <a:latin typeface="+mn-lt"/>
                          <a:ea typeface="+mn-ea"/>
                          <a:cs typeface="+mn-cs"/>
                        </a:rPr>
                        <a:t>BAU: Bangladesh </a:t>
                      </a:r>
                      <a:r>
                        <a:rPr lang="da-DK" sz="1100" b="0" i="0" u="none" strike="noStrike" kern="1200" baseline="0" dirty="0" err="1">
                          <a:solidFill>
                            <a:schemeClr val="tx1"/>
                          </a:solidFill>
                          <a:latin typeface="+mn-lt"/>
                          <a:ea typeface="+mn-ea"/>
                          <a:cs typeface="+mn-cs"/>
                        </a:rPr>
                        <a:t>Agriculture</a:t>
                      </a:r>
                      <a:r>
                        <a:rPr lang="da-DK" sz="1100" b="0" i="0" u="none" strike="noStrike" kern="1200" baseline="0" dirty="0">
                          <a:solidFill>
                            <a:schemeClr val="tx1"/>
                          </a:solidFill>
                          <a:latin typeface="+mn-lt"/>
                          <a:ea typeface="+mn-ea"/>
                          <a:cs typeface="+mn-cs"/>
                        </a:rPr>
                        <a:t> </a:t>
                      </a:r>
                      <a:r>
                        <a:rPr lang="da-DK" sz="1100" b="0" i="0" u="none" strike="noStrike" kern="1200" baseline="0" dirty="0" err="1">
                          <a:solidFill>
                            <a:schemeClr val="tx1"/>
                          </a:solidFill>
                          <a:latin typeface="+mn-lt"/>
                          <a:ea typeface="+mn-ea"/>
                          <a:cs typeface="+mn-cs"/>
                        </a:rPr>
                        <a:t>University</a:t>
                      </a:r>
                      <a:endParaRPr lang="da-DK" sz="1100" dirty="0"/>
                    </a:p>
                  </a:txBody>
                  <a:tcPr/>
                </a:tc>
                <a:extLst>
                  <a:ext uri="{0D108BD9-81ED-4DB2-BD59-A6C34878D82A}">
                    <a16:rowId xmlns:a16="http://schemas.microsoft.com/office/drawing/2014/main" val="10004"/>
                  </a:ext>
                </a:extLst>
              </a:tr>
              <a:tr h="259080">
                <a:tc>
                  <a:txBody>
                    <a:bodyPr/>
                    <a:lstStyle/>
                    <a:p>
                      <a:r>
                        <a:rPr lang="da-DK" sz="1100" b="0" i="0" u="none" strike="noStrike" kern="1200" baseline="0" dirty="0">
                          <a:solidFill>
                            <a:schemeClr val="tx1"/>
                          </a:solidFill>
                          <a:latin typeface="+mn-lt"/>
                          <a:ea typeface="+mn-ea"/>
                          <a:cs typeface="+mn-cs"/>
                        </a:rPr>
                        <a:t>CSO: Civil Society Organisation</a:t>
                      </a:r>
                      <a:endParaRPr lang="da-DK" sz="1100" dirty="0"/>
                    </a:p>
                  </a:txBody>
                  <a:tcPr/>
                </a:tc>
                <a:tc>
                  <a:txBody>
                    <a:bodyPr/>
                    <a:lstStyle/>
                    <a:p>
                      <a:r>
                        <a:rPr lang="da-DK" sz="1100" b="0" i="0" u="none" strike="noStrike" kern="1200" baseline="0" dirty="0">
                          <a:solidFill>
                            <a:schemeClr val="tx1"/>
                          </a:solidFill>
                          <a:latin typeface="+mn-lt"/>
                          <a:ea typeface="+mn-ea"/>
                          <a:cs typeface="+mn-cs"/>
                        </a:rPr>
                        <a:t>CBO: </a:t>
                      </a:r>
                      <a:r>
                        <a:rPr lang="da-DK" sz="1100" b="0" i="0" u="none" strike="noStrike" kern="1200" baseline="0" dirty="0" err="1">
                          <a:solidFill>
                            <a:schemeClr val="tx1"/>
                          </a:solidFill>
                          <a:latin typeface="+mn-lt"/>
                          <a:ea typeface="+mn-ea"/>
                          <a:cs typeface="+mn-cs"/>
                        </a:rPr>
                        <a:t>Community</a:t>
                      </a:r>
                      <a:r>
                        <a:rPr lang="da-DK" sz="1100" b="0" i="0" u="none" strike="noStrike" kern="1200" baseline="0" dirty="0">
                          <a:solidFill>
                            <a:schemeClr val="tx1"/>
                          </a:solidFill>
                          <a:latin typeface="+mn-lt"/>
                          <a:ea typeface="+mn-ea"/>
                          <a:cs typeface="+mn-cs"/>
                        </a:rPr>
                        <a:t> </a:t>
                      </a:r>
                      <a:r>
                        <a:rPr lang="da-DK" sz="1100" b="0" i="0" u="none" strike="noStrike" kern="1200" baseline="0" dirty="0" err="1">
                          <a:solidFill>
                            <a:schemeClr val="tx1"/>
                          </a:solidFill>
                          <a:latin typeface="+mn-lt"/>
                          <a:ea typeface="+mn-ea"/>
                          <a:cs typeface="+mn-cs"/>
                        </a:rPr>
                        <a:t>Based</a:t>
                      </a:r>
                      <a:r>
                        <a:rPr lang="da-DK" sz="1100" b="0" i="0" u="none" strike="noStrike" kern="1200" baseline="0" dirty="0">
                          <a:solidFill>
                            <a:schemeClr val="tx1"/>
                          </a:solidFill>
                          <a:latin typeface="+mn-lt"/>
                          <a:ea typeface="+mn-ea"/>
                          <a:cs typeface="+mn-cs"/>
                        </a:rPr>
                        <a:t> Organisation</a:t>
                      </a:r>
                      <a:endParaRPr lang="da-DK" sz="1100" dirty="0"/>
                    </a:p>
                  </a:txBody>
                  <a:tcPr/>
                </a:tc>
                <a:extLst>
                  <a:ext uri="{0D108BD9-81ED-4DB2-BD59-A6C34878D82A}">
                    <a16:rowId xmlns:a16="http://schemas.microsoft.com/office/drawing/2014/main" val="10005"/>
                  </a:ext>
                </a:extLst>
              </a:tr>
              <a:tr h="426720">
                <a:tc>
                  <a:txBody>
                    <a:bodyPr/>
                    <a:lstStyle/>
                    <a:p>
                      <a:r>
                        <a:rPr lang="da-DK" sz="1100" b="0" i="0" u="none" strike="noStrike" kern="1200" baseline="0" dirty="0">
                          <a:solidFill>
                            <a:schemeClr val="tx1"/>
                          </a:solidFill>
                          <a:latin typeface="+mn-lt"/>
                          <a:ea typeface="+mn-ea"/>
                          <a:cs typeface="+mn-cs"/>
                        </a:rPr>
                        <a:t>UBU: Ulandsforening for Bæredygtig Udvikling</a:t>
                      </a:r>
                      <a:endParaRPr lang="da-DK" sz="1100" dirty="0"/>
                    </a:p>
                  </a:txBody>
                  <a:tcPr/>
                </a:tc>
                <a:tc>
                  <a:txBody>
                    <a:bodyPr/>
                    <a:lstStyle/>
                    <a:p>
                      <a:r>
                        <a:rPr lang="da-DK" sz="1100" b="0" i="0" u="none" strike="noStrike" kern="1200" baseline="0" dirty="0">
                          <a:solidFill>
                            <a:schemeClr val="tx1"/>
                          </a:solidFill>
                          <a:latin typeface="+mn-lt"/>
                          <a:ea typeface="+mn-ea"/>
                          <a:cs typeface="+mn-cs"/>
                        </a:rPr>
                        <a:t>LKP: </a:t>
                      </a:r>
                      <a:r>
                        <a:rPr lang="da-DK" sz="1100" b="0" i="0" u="none" strike="noStrike" kern="1200" baseline="0" dirty="0" err="1">
                          <a:solidFill>
                            <a:schemeClr val="tx1"/>
                          </a:solidFill>
                          <a:latin typeface="+mn-lt"/>
                          <a:ea typeface="+mn-ea"/>
                          <a:cs typeface="+mn-cs"/>
                        </a:rPr>
                        <a:t>Loka</a:t>
                      </a:r>
                      <a:r>
                        <a:rPr lang="da-DK" sz="1100" b="0" i="0" u="none" strike="noStrike" kern="1200" baseline="0" dirty="0">
                          <a:solidFill>
                            <a:schemeClr val="tx1"/>
                          </a:solidFill>
                          <a:latin typeface="+mn-lt"/>
                          <a:ea typeface="+mn-ea"/>
                          <a:cs typeface="+mn-cs"/>
                        </a:rPr>
                        <a:t> </a:t>
                      </a:r>
                      <a:r>
                        <a:rPr lang="da-DK" sz="1100" b="0" i="0" u="none" strike="noStrike" kern="1200" baseline="0" dirty="0" err="1">
                          <a:solidFill>
                            <a:schemeClr val="tx1"/>
                          </a:solidFill>
                          <a:latin typeface="+mn-lt"/>
                          <a:ea typeface="+mn-ea"/>
                          <a:cs typeface="+mn-cs"/>
                        </a:rPr>
                        <a:t>Kalyan</a:t>
                      </a:r>
                      <a:r>
                        <a:rPr lang="da-DK" sz="1100" b="0" i="0" u="none" strike="noStrike" kern="1200" baseline="0" dirty="0">
                          <a:solidFill>
                            <a:schemeClr val="tx1"/>
                          </a:solidFill>
                          <a:latin typeface="+mn-lt"/>
                          <a:ea typeface="+mn-ea"/>
                          <a:cs typeface="+mn-cs"/>
                        </a:rPr>
                        <a:t> Parishad</a:t>
                      </a:r>
                      <a:endParaRPr lang="da-DK" sz="1100" dirty="0"/>
                    </a:p>
                  </a:txBody>
                  <a:tcPr/>
                </a:tc>
                <a:extLst>
                  <a:ext uri="{0D108BD9-81ED-4DB2-BD59-A6C34878D82A}">
                    <a16:rowId xmlns:a16="http://schemas.microsoft.com/office/drawing/2014/main" val="10006"/>
                  </a:ext>
                </a:extLst>
              </a:tr>
              <a:tr h="259080">
                <a:tc>
                  <a:txBody>
                    <a:bodyPr/>
                    <a:lstStyle/>
                    <a:p>
                      <a:r>
                        <a:rPr lang="da-DK" sz="1100" b="0" i="0" u="none" strike="noStrike" kern="1200" baseline="0" dirty="0">
                          <a:solidFill>
                            <a:schemeClr val="tx1"/>
                          </a:solidFill>
                          <a:latin typeface="+mn-lt"/>
                          <a:ea typeface="+mn-ea"/>
                          <a:cs typeface="+mn-cs"/>
                        </a:rPr>
                        <a:t>CISU: civilsamfund i udvikling</a:t>
                      </a:r>
                      <a:endParaRPr lang="da-DK" sz="1100" dirty="0"/>
                    </a:p>
                  </a:txBody>
                  <a:tcPr/>
                </a:tc>
                <a:tc>
                  <a:txBody>
                    <a:bodyPr/>
                    <a:lstStyle/>
                    <a:p>
                      <a:r>
                        <a:rPr lang="da-DK" sz="1100" b="0" i="0" u="none" strike="noStrike" kern="1200" baseline="0" dirty="0" err="1">
                          <a:solidFill>
                            <a:schemeClr val="tx1"/>
                          </a:solidFill>
                          <a:latin typeface="+mn-lt"/>
                          <a:ea typeface="+mn-ea"/>
                          <a:cs typeface="+mn-cs"/>
                        </a:rPr>
                        <a:t>GP:Gram</a:t>
                      </a:r>
                      <a:r>
                        <a:rPr lang="da-DK" sz="1100" b="0" i="0" u="none" strike="noStrike" kern="1200" baseline="0" dirty="0">
                          <a:solidFill>
                            <a:schemeClr val="tx1"/>
                          </a:solidFill>
                          <a:latin typeface="+mn-lt"/>
                          <a:ea typeface="+mn-ea"/>
                          <a:cs typeface="+mn-cs"/>
                        </a:rPr>
                        <a:t> Panchayat</a:t>
                      </a:r>
                      <a:endParaRPr lang="da-DK" sz="1100" dirty="0"/>
                    </a:p>
                  </a:txBody>
                  <a:tcPr/>
                </a:tc>
                <a:extLst>
                  <a:ext uri="{0D108BD9-81ED-4DB2-BD59-A6C34878D82A}">
                    <a16:rowId xmlns:a16="http://schemas.microsoft.com/office/drawing/2014/main" val="10007"/>
                  </a:ext>
                </a:extLst>
              </a:tr>
            </a:tbl>
          </a:graphicData>
        </a:graphic>
      </p:graphicFrame>
      <p:sp>
        <p:nvSpPr>
          <p:cNvPr id="9" name="TextBox 8"/>
          <p:cNvSpPr txBox="1"/>
          <p:nvPr userDrawn="1"/>
        </p:nvSpPr>
        <p:spPr>
          <a:xfrm>
            <a:off x="188640" y="128486"/>
            <a:ext cx="6480720" cy="584775"/>
          </a:xfrm>
          <a:prstGeom prst="rect">
            <a:avLst/>
          </a:prstGeom>
          <a:noFill/>
        </p:spPr>
        <p:txBody>
          <a:bodyPr wrap="square" rtlCol="0">
            <a:spAutoFit/>
          </a:bodyPr>
          <a:lstStyle/>
          <a:p>
            <a:pPr algn="ctr"/>
            <a:r>
              <a:rPr lang="da-DK" sz="3200" dirty="0"/>
              <a:t>Indhold</a:t>
            </a:r>
          </a:p>
        </p:txBody>
      </p:sp>
    </p:spTree>
    <p:extLst>
      <p:ext uri="{BB962C8B-B14F-4D97-AF65-F5344CB8AC3E}">
        <p14:creationId xmlns:p14="http://schemas.microsoft.com/office/powerpoint/2010/main" val="3273585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yt afsni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2900" y="396706"/>
            <a:ext cx="6172200" cy="451845"/>
          </a:xfrm>
        </p:spPr>
        <p:txBody>
          <a:bodyPr>
            <a:noAutofit/>
          </a:bodyPr>
          <a:lstStyle>
            <a:lvl1pPr algn="l">
              <a:defRPr sz="2400"/>
            </a:lvl1pPr>
          </a:lstStyle>
          <a:p>
            <a:r>
              <a:rPr lang="da-DK" noProof="0" dirty="0"/>
              <a:t>Overskrift</a:t>
            </a:r>
          </a:p>
        </p:txBody>
      </p:sp>
      <p:sp>
        <p:nvSpPr>
          <p:cNvPr id="3" name="Content Placeholder 2"/>
          <p:cNvSpPr>
            <a:spLocks noGrp="1"/>
          </p:cNvSpPr>
          <p:nvPr>
            <p:ph sz="half" idx="1" hasCustomPrompt="1"/>
          </p:nvPr>
        </p:nvSpPr>
        <p:spPr>
          <a:xfrm>
            <a:off x="342900" y="920555"/>
            <a:ext cx="3028950" cy="7928351"/>
          </a:xfrm>
        </p:spPr>
        <p:txBody>
          <a:bodyPr/>
          <a:lstStyle>
            <a:lvl1pPr>
              <a:defRPr sz="1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dirty="0"/>
              <a:t>Tekst</a:t>
            </a:r>
          </a:p>
        </p:txBody>
      </p:sp>
      <p:sp>
        <p:nvSpPr>
          <p:cNvPr id="4" name="Content Placeholder 3"/>
          <p:cNvSpPr>
            <a:spLocks noGrp="1"/>
          </p:cNvSpPr>
          <p:nvPr>
            <p:ph sz="half" idx="2" hasCustomPrompt="1"/>
          </p:nvPr>
        </p:nvSpPr>
        <p:spPr>
          <a:xfrm>
            <a:off x="3486150" y="920553"/>
            <a:ext cx="3028950" cy="3960440"/>
          </a:xfrm>
        </p:spPr>
        <p:txBody>
          <a:bodyPr>
            <a:normAutofit/>
          </a:bodyPr>
          <a:lstStyle>
            <a:lvl1pPr>
              <a:defRPr sz="1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err="1"/>
              <a:t>Tekst</a:t>
            </a:r>
            <a:endParaRPr lang="da-DK" dirty="0"/>
          </a:p>
        </p:txBody>
      </p:sp>
      <p:sp>
        <p:nvSpPr>
          <p:cNvPr id="5" name="Date Placeholder 4"/>
          <p:cNvSpPr>
            <a:spLocks noGrp="1"/>
          </p:cNvSpPr>
          <p:nvPr>
            <p:ph type="dt" sz="half" idx="10"/>
          </p:nvPr>
        </p:nvSpPr>
        <p:spPr/>
        <p:txBody>
          <a:bodyPr/>
          <a:lstStyle/>
          <a:p>
            <a:fld id="{B54218D4-2E09-4C15-A81B-31FB770149AE}" type="datetime1">
              <a:rPr lang="da-DK" smtClean="0"/>
              <a:pPr/>
              <a:t>13-08-2023</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962F89E5-FDC6-4879-9052-8FFED4F5367E}" type="slidenum">
              <a:rPr lang="da-DK" smtClean="0"/>
              <a:pPr/>
              <a:t>‹nr.›</a:t>
            </a:fld>
            <a:endParaRPr lang="da-DK"/>
          </a:p>
        </p:txBody>
      </p:sp>
      <p:sp>
        <p:nvSpPr>
          <p:cNvPr id="9" name="Content Placeholder 3"/>
          <p:cNvSpPr>
            <a:spLocks noGrp="1"/>
          </p:cNvSpPr>
          <p:nvPr>
            <p:ph sz="half" idx="13" hasCustomPrompt="1"/>
          </p:nvPr>
        </p:nvSpPr>
        <p:spPr>
          <a:xfrm>
            <a:off x="3501008" y="4953000"/>
            <a:ext cx="3028950" cy="3528392"/>
          </a:xfrm>
        </p:spPr>
        <p:txBody>
          <a:bodyPr/>
          <a:lstStyle>
            <a:lvl1pPr>
              <a:defRPr sz="2800" baseline="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Billed/</a:t>
            </a:r>
            <a:r>
              <a:rPr lang="en-US" dirty="0" err="1"/>
              <a:t>tabel</a:t>
            </a:r>
            <a:endParaRPr lang="da-DK" dirty="0"/>
          </a:p>
        </p:txBody>
      </p:sp>
      <p:sp>
        <p:nvSpPr>
          <p:cNvPr id="10" name="TextBox 9"/>
          <p:cNvSpPr txBox="1"/>
          <p:nvPr userDrawn="1"/>
        </p:nvSpPr>
        <p:spPr>
          <a:xfrm>
            <a:off x="3501008" y="8625430"/>
            <a:ext cx="3024336" cy="276999"/>
          </a:xfrm>
          <a:prstGeom prst="rect">
            <a:avLst/>
          </a:prstGeom>
          <a:noFill/>
        </p:spPr>
        <p:txBody>
          <a:bodyPr wrap="square" rtlCol="0">
            <a:spAutoFit/>
          </a:bodyPr>
          <a:lstStyle/>
          <a:p>
            <a:r>
              <a:rPr lang="da-DK" sz="1200" dirty="0"/>
              <a:t>Billede/tabel tekst</a:t>
            </a:r>
          </a:p>
        </p:txBody>
      </p:sp>
    </p:spTree>
    <p:extLst>
      <p:ext uri="{BB962C8B-B14F-4D97-AF65-F5344CB8AC3E}">
        <p14:creationId xmlns:p14="http://schemas.microsoft.com/office/powerpoint/2010/main" val="1991474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ojekt fors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2934" y="394409"/>
            <a:ext cx="2256235" cy="1678517"/>
          </a:xfrm>
        </p:spPr>
        <p:txBody>
          <a:bodyPr anchor="b"/>
          <a:lstStyle>
            <a:lvl1pPr algn="l">
              <a:defRPr sz="2000" b="1"/>
            </a:lvl1pPr>
          </a:lstStyle>
          <a:p>
            <a:r>
              <a:rPr lang="da-DK" noProof="0" dirty="0"/>
              <a:t>Projekt titel</a:t>
            </a:r>
          </a:p>
        </p:txBody>
      </p:sp>
      <p:sp>
        <p:nvSpPr>
          <p:cNvPr id="3" name="Content Placeholder 2"/>
          <p:cNvSpPr>
            <a:spLocks noGrp="1"/>
          </p:cNvSpPr>
          <p:nvPr>
            <p:ph idx="1" hasCustomPrompt="1"/>
          </p:nvPr>
        </p:nvSpPr>
        <p:spPr>
          <a:xfrm>
            <a:off x="2681321" y="394407"/>
            <a:ext cx="3833813" cy="369449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err="1"/>
              <a:t>Billede</a:t>
            </a:r>
            <a:endParaRPr lang="da-DK" dirty="0"/>
          </a:p>
        </p:txBody>
      </p:sp>
      <p:sp>
        <p:nvSpPr>
          <p:cNvPr id="4" name="Text Placeholder 3"/>
          <p:cNvSpPr>
            <a:spLocks noGrp="1"/>
          </p:cNvSpPr>
          <p:nvPr>
            <p:ph type="body" sz="half" idx="2" hasCustomPrompt="1"/>
          </p:nvPr>
        </p:nvSpPr>
        <p:spPr>
          <a:xfrm>
            <a:off x="342934" y="2072923"/>
            <a:ext cx="2256235" cy="6775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noProof="0" dirty="0"/>
              <a:t>Projektbeskrivelse </a:t>
            </a:r>
          </a:p>
        </p:txBody>
      </p:sp>
      <p:sp>
        <p:nvSpPr>
          <p:cNvPr id="5" name="Date Placeholder 4"/>
          <p:cNvSpPr>
            <a:spLocks noGrp="1"/>
          </p:cNvSpPr>
          <p:nvPr>
            <p:ph type="dt" sz="half" idx="10"/>
          </p:nvPr>
        </p:nvSpPr>
        <p:spPr/>
        <p:txBody>
          <a:bodyPr/>
          <a:lstStyle/>
          <a:p>
            <a:fld id="{189E1785-163B-450F-ACAD-09232E51C88A}" type="datetime1">
              <a:rPr lang="da-DK" smtClean="0"/>
              <a:pPr/>
              <a:t>13-08-2023</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962F89E5-FDC6-4879-9052-8FFED4F5367E}" type="slidenum">
              <a:rPr lang="da-DK" smtClean="0"/>
              <a:pPr/>
              <a:t>‹nr.›</a:t>
            </a:fld>
            <a:endParaRPr lang="da-DK"/>
          </a:p>
        </p:txBody>
      </p:sp>
      <p:sp>
        <p:nvSpPr>
          <p:cNvPr id="8" name="Content Placeholder 2"/>
          <p:cNvSpPr>
            <a:spLocks noGrp="1"/>
          </p:cNvSpPr>
          <p:nvPr>
            <p:ph idx="13" hasCustomPrompt="1"/>
          </p:nvPr>
        </p:nvSpPr>
        <p:spPr>
          <a:xfrm>
            <a:off x="2708954" y="4664968"/>
            <a:ext cx="3833813" cy="369449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err="1"/>
              <a:t>Billede</a:t>
            </a:r>
            <a:endParaRPr lang="da-DK" dirty="0"/>
          </a:p>
        </p:txBody>
      </p:sp>
      <p:sp>
        <p:nvSpPr>
          <p:cNvPr id="9" name="TextBox 8"/>
          <p:cNvSpPr txBox="1"/>
          <p:nvPr userDrawn="1"/>
        </p:nvSpPr>
        <p:spPr>
          <a:xfrm>
            <a:off x="2708920" y="4232940"/>
            <a:ext cx="3816424" cy="276999"/>
          </a:xfrm>
          <a:prstGeom prst="rect">
            <a:avLst/>
          </a:prstGeom>
          <a:noFill/>
        </p:spPr>
        <p:txBody>
          <a:bodyPr wrap="square" rtlCol="0">
            <a:spAutoFit/>
          </a:bodyPr>
          <a:lstStyle/>
          <a:p>
            <a:r>
              <a:rPr lang="da-DK" sz="1200" dirty="0"/>
              <a:t>Billedtekst</a:t>
            </a:r>
          </a:p>
        </p:txBody>
      </p:sp>
      <p:sp>
        <p:nvSpPr>
          <p:cNvPr id="10" name="TextBox 9"/>
          <p:cNvSpPr txBox="1"/>
          <p:nvPr userDrawn="1"/>
        </p:nvSpPr>
        <p:spPr>
          <a:xfrm>
            <a:off x="2708920" y="8481415"/>
            <a:ext cx="3816424" cy="276999"/>
          </a:xfrm>
          <a:prstGeom prst="rect">
            <a:avLst/>
          </a:prstGeom>
          <a:noFill/>
        </p:spPr>
        <p:txBody>
          <a:bodyPr wrap="square" rtlCol="0">
            <a:spAutoFit/>
          </a:bodyPr>
          <a:lstStyle/>
          <a:p>
            <a:r>
              <a:rPr lang="da-DK" sz="1200" dirty="0"/>
              <a:t>Billedtekst</a:t>
            </a:r>
          </a:p>
        </p:txBody>
      </p:sp>
    </p:spTree>
    <p:extLst>
      <p:ext uri="{BB962C8B-B14F-4D97-AF65-F5344CB8AC3E}">
        <p14:creationId xmlns:p14="http://schemas.microsoft.com/office/powerpoint/2010/main" val="2719582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ødtekst">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342900" y="416504"/>
            <a:ext cx="3030141" cy="8432406"/>
          </a:xfrm>
        </p:spPr>
        <p:txBody>
          <a:bodyPr>
            <a:normAutofit/>
          </a:bodyPr>
          <a:lstStyle>
            <a:lvl1pPr>
              <a:defRPr sz="1400" baseline="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noProof="0" dirty="0"/>
              <a:t>Brødtekst</a:t>
            </a:r>
          </a:p>
        </p:txBody>
      </p:sp>
      <p:sp>
        <p:nvSpPr>
          <p:cNvPr id="6" name="Content Placeholder 5"/>
          <p:cNvSpPr>
            <a:spLocks noGrp="1"/>
          </p:cNvSpPr>
          <p:nvPr>
            <p:ph sz="quarter" idx="4" hasCustomPrompt="1"/>
          </p:nvPr>
        </p:nvSpPr>
        <p:spPr>
          <a:xfrm>
            <a:off x="3483803" y="416504"/>
            <a:ext cx="3031331" cy="8432406"/>
          </a:xfrm>
        </p:spPr>
        <p:txBody>
          <a:bodyPr>
            <a:normAutofit/>
          </a:bodyPr>
          <a:lstStyle>
            <a:lvl1pPr>
              <a:defRPr sz="1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noProof="0" dirty="0"/>
              <a:t>Brødtekst</a:t>
            </a:r>
          </a:p>
        </p:txBody>
      </p:sp>
      <p:sp>
        <p:nvSpPr>
          <p:cNvPr id="7" name="Date Placeholder 6"/>
          <p:cNvSpPr>
            <a:spLocks noGrp="1"/>
          </p:cNvSpPr>
          <p:nvPr>
            <p:ph type="dt" sz="half" idx="10"/>
          </p:nvPr>
        </p:nvSpPr>
        <p:spPr/>
        <p:txBody>
          <a:bodyPr/>
          <a:lstStyle/>
          <a:p>
            <a:fld id="{80B0940A-660F-4B88-A1CB-2D8147790C38}" type="datetime1">
              <a:rPr lang="da-DK" smtClean="0"/>
              <a:pPr/>
              <a:t>13-08-2023</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962F89E5-FDC6-4879-9052-8FFED4F5367E}" type="slidenum">
              <a:rPr lang="da-DK" smtClean="0"/>
              <a:pPr/>
              <a:t>‹nr.›</a:t>
            </a:fld>
            <a:endParaRPr lang="da-DK" dirty="0"/>
          </a:p>
        </p:txBody>
      </p:sp>
    </p:spTree>
    <p:extLst>
      <p:ext uri="{BB962C8B-B14F-4D97-AF65-F5344CB8AC3E}">
        <p14:creationId xmlns:p14="http://schemas.microsoft.com/office/powerpoint/2010/main" val="2200733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ødtekst med billeder">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42900" y="3152800"/>
            <a:ext cx="3028950" cy="5696103"/>
          </a:xfrm>
        </p:spPr>
        <p:txBody>
          <a:bodyPr/>
          <a:lstStyle>
            <a:lvl1pPr>
              <a:defRPr sz="1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dirty="0"/>
              <a:t>Tekst</a:t>
            </a:r>
          </a:p>
        </p:txBody>
      </p:sp>
      <p:sp>
        <p:nvSpPr>
          <p:cNvPr id="4" name="Content Placeholder 3"/>
          <p:cNvSpPr>
            <a:spLocks noGrp="1"/>
          </p:cNvSpPr>
          <p:nvPr>
            <p:ph sz="half" idx="2" hasCustomPrompt="1"/>
          </p:nvPr>
        </p:nvSpPr>
        <p:spPr>
          <a:xfrm>
            <a:off x="3486150" y="344488"/>
            <a:ext cx="3028950" cy="5256584"/>
          </a:xfrm>
        </p:spPr>
        <p:txBody>
          <a:bodyPr>
            <a:normAutofit/>
          </a:bodyPr>
          <a:lstStyle>
            <a:lvl1pPr>
              <a:defRPr sz="1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noProof="0"/>
              <a:t>Tekst</a:t>
            </a:r>
          </a:p>
        </p:txBody>
      </p:sp>
      <p:sp>
        <p:nvSpPr>
          <p:cNvPr id="5" name="Date Placeholder 4"/>
          <p:cNvSpPr>
            <a:spLocks noGrp="1"/>
          </p:cNvSpPr>
          <p:nvPr>
            <p:ph type="dt" sz="half" idx="10"/>
          </p:nvPr>
        </p:nvSpPr>
        <p:spPr/>
        <p:txBody>
          <a:bodyPr/>
          <a:lstStyle/>
          <a:p>
            <a:fld id="{19971162-D3A0-4E44-9EAC-A520BD0A070C}" type="datetime1">
              <a:rPr lang="da-DK" smtClean="0"/>
              <a:pPr/>
              <a:t>13-08-2023</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962F89E5-FDC6-4879-9052-8FFED4F5367E}" type="slidenum">
              <a:rPr lang="da-DK" smtClean="0"/>
              <a:pPr/>
              <a:t>‹nr.›</a:t>
            </a:fld>
            <a:endParaRPr lang="da-DK"/>
          </a:p>
        </p:txBody>
      </p:sp>
      <p:sp>
        <p:nvSpPr>
          <p:cNvPr id="9" name="Content Placeholder 3"/>
          <p:cNvSpPr>
            <a:spLocks noGrp="1"/>
          </p:cNvSpPr>
          <p:nvPr>
            <p:ph sz="half" idx="13" hasCustomPrompt="1"/>
          </p:nvPr>
        </p:nvSpPr>
        <p:spPr>
          <a:xfrm>
            <a:off x="3509392" y="5889104"/>
            <a:ext cx="3028950" cy="2664296"/>
          </a:xfrm>
        </p:spPr>
        <p:txBody>
          <a:bodyPr/>
          <a:lstStyle>
            <a:lvl1pPr>
              <a:defRPr sz="2800" baseline="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Billed/</a:t>
            </a:r>
            <a:r>
              <a:rPr lang="en-US" dirty="0" err="1"/>
              <a:t>tabel</a:t>
            </a:r>
            <a:endParaRPr lang="da-DK" dirty="0"/>
          </a:p>
        </p:txBody>
      </p:sp>
      <p:sp>
        <p:nvSpPr>
          <p:cNvPr id="10" name="TextBox 9"/>
          <p:cNvSpPr txBox="1"/>
          <p:nvPr userDrawn="1"/>
        </p:nvSpPr>
        <p:spPr>
          <a:xfrm>
            <a:off x="332656" y="2720775"/>
            <a:ext cx="3024336" cy="276999"/>
          </a:xfrm>
          <a:prstGeom prst="rect">
            <a:avLst/>
          </a:prstGeom>
          <a:noFill/>
        </p:spPr>
        <p:txBody>
          <a:bodyPr wrap="square" rtlCol="0">
            <a:spAutoFit/>
          </a:bodyPr>
          <a:lstStyle/>
          <a:p>
            <a:r>
              <a:rPr lang="da-DK" sz="1200" dirty="0"/>
              <a:t>Billede/tabel tekst</a:t>
            </a:r>
          </a:p>
        </p:txBody>
      </p:sp>
      <p:sp>
        <p:nvSpPr>
          <p:cNvPr id="11" name="Content Placeholder 3"/>
          <p:cNvSpPr>
            <a:spLocks noGrp="1"/>
          </p:cNvSpPr>
          <p:nvPr>
            <p:ph sz="half" idx="14" hasCustomPrompt="1"/>
          </p:nvPr>
        </p:nvSpPr>
        <p:spPr>
          <a:xfrm>
            <a:off x="332656" y="344492"/>
            <a:ext cx="3028950" cy="2232248"/>
          </a:xfrm>
        </p:spPr>
        <p:txBody>
          <a:bodyPr/>
          <a:lstStyle>
            <a:lvl1pPr>
              <a:defRPr sz="2800" baseline="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Billed/</a:t>
            </a:r>
            <a:r>
              <a:rPr lang="en-US" dirty="0" err="1"/>
              <a:t>tabel</a:t>
            </a:r>
            <a:endParaRPr lang="da-DK" dirty="0"/>
          </a:p>
        </p:txBody>
      </p:sp>
      <p:sp>
        <p:nvSpPr>
          <p:cNvPr id="12" name="TextBox 11"/>
          <p:cNvSpPr txBox="1"/>
          <p:nvPr userDrawn="1"/>
        </p:nvSpPr>
        <p:spPr>
          <a:xfrm>
            <a:off x="3509392" y="8553422"/>
            <a:ext cx="3024336" cy="276999"/>
          </a:xfrm>
          <a:prstGeom prst="rect">
            <a:avLst/>
          </a:prstGeom>
          <a:noFill/>
        </p:spPr>
        <p:txBody>
          <a:bodyPr wrap="square" rtlCol="0">
            <a:spAutoFit/>
          </a:bodyPr>
          <a:lstStyle/>
          <a:p>
            <a:r>
              <a:rPr lang="da-DK" sz="1200" dirty="0"/>
              <a:t>Billede/tabel tekst</a:t>
            </a:r>
          </a:p>
        </p:txBody>
      </p:sp>
    </p:spTree>
    <p:extLst>
      <p:ext uri="{BB962C8B-B14F-4D97-AF65-F5344CB8AC3E}">
        <p14:creationId xmlns:p14="http://schemas.microsoft.com/office/powerpoint/2010/main" val="499374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led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6197F4E-BBD0-4655-8F6D-5AADDDF63144}" type="datetime1">
              <a:rPr lang="da-DK" smtClean="0"/>
              <a:pPr/>
              <a:t>13-08-2023</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962F89E5-FDC6-4879-9052-8FFED4F5367E}" type="slidenum">
              <a:rPr lang="da-DK" smtClean="0"/>
              <a:pPr/>
              <a:t>‹nr.›</a:t>
            </a:fld>
            <a:endParaRPr lang="da-DK"/>
          </a:p>
        </p:txBody>
      </p:sp>
      <p:sp>
        <p:nvSpPr>
          <p:cNvPr id="6" name="Content Placeholder 3"/>
          <p:cNvSpPr>
            <a:spLocks noGrp="1"/>
          </p:cNvSpPr>
          <p:nvPr>
            <p:ph sz="half" idx="2" hasCustomPrompt="1"/>
          </p:nvPr>
        </p:nvSpPr>
        <p:spPr>
          <a:xfrm>
            <a:off x="342900" y="416497"/>
            <a:ext cx="3030141" cy="2304257"/>
          </a:xfrm>
        </p:spPr>
        <p:txBody>
          <a:bodyPr>
            <a:normAutofit/>
          </a:bodyPr>
          <a:lstStyle>
            <a:lvl1pPr>
              <a:defRPr sz="1400" baseline="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noProof="0" dirty="0"/>
              <a:t>Billede</a:t>
            </a:r>
          </a:p>
        </p:txBody>
      </p:sp>
      <p:sp>
        <p:nvSpPr>
          <p:cNvPr id="7" name="Content Placeholder 3"/>
          <p:cNvSpPr>
            <a:spLocks noGrp="1"/>
          </p:cNvSpPr>
          <p:nvPr>
            <p:ph sz="half" idx="13" hasCustomPrompt="1"/>
          </p:nvPr>
        </p:nvSpPr>
        <p:spPr>
          <a:xfrm>
            <a:off x="3573050" y="2792760"/>
            <a:ext cx="3030141" cy="2880320"/>
          </a:xfrm>
        </p:spPr>
        <p:txBody>
          <a:bodyPr>
            <a:normAutofit/>
          </a:bodyPr>
          <a:lstStyle>
            <a:lvl1pPr>
              <a:defRPr sz="1400" baseline="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noProof="0" dirty="0"/>
              <a:t>Billede</a:t>
            </a:r>
          </a:p>
        </p:txBody>
      </p:sp>
      <p:sp>
        <p:nvSpPr>
          <p:cNvPr id="8" name="Content Placeholder 3"/>
          <p:cNvSpPr>
            <a:spLocks noGrp="1"/>
          </p:cNvSpPr>
          <p:nvPr>
            <p:ph sz="half" idx="14" hasCustomPrompt="1"/>
          </p:nvPr>
        </p:nvSpPr>
        <p:spPr>
          <a:xfrm>
            <a:off x="404667" y="5817103"/>
            <a:ext cx="3030141" cy="3024336"/>
          </a:xfrm>
        </p:spPr>
        <p:txBody>
          <a:bodyPr>
            <a:normAutofit/>
          </a:bodyPr>
          <a:lstStyle>
            <a:lvl1pPr>
              <a:defRPr sz="1400" baseline="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noProof="0" dirty="0"/>
              <a:t>Billede</a:t>
            </a:r>
          </a:p>
        </p:txBody>
      </p:sp>
      <p:sp>
        <p:nvSpPr>
          <p:cNvPr id="9" name="TextBox 8"/>
          <p:cNvSpPr txBox="1"/>
          <p:nvPr userDrawn="1"/>
        </p:nvSpPr>
        <p:spPr>
          <a:xfrm>
            <a:off x="3573016" y="416514"/>
            <a:ext cx="3024336" cy="307777"/>
          </a:xfrm>
          <a:prstGeom prst="rect">
            <a:avLst/>
          </a:prstGeom>
          <a:noFill/>
        </p:spPr>
        <p:txBody>
          <a:bodyPr wrap="square" rtlCol="0">
            <a:spAutoFit/>
          </a:bodyPr>
          <a:lstStyle/>
          <a:p>
            <a:r>
              <a:rPr lang="da-DK" sz="1400" dirty="0"/>
              <a:t>Billedtekst</a:t>
            </a:r>
            <a:r>
              <a:rPr lang="da-DK" sz="1400" baseline="0" dirty="0"/>
              <a:t> </a:t>
            </a:r>
            <a:endParaRPr lang="da-DK" sz="1400" dirty="0"/>
          </a:p>
        </p:txBody>
      </p:sp>
      <p:sp>
        <p:nvSpPr>
          <p:cNvPr id="10" name="TextBox 9"/>
          <p:cNvSpPr txBox="1"/>
          <p:nvPr userDrawn="1"/>
        </p:nvSpPr>
        <p:spPr>
          <a:xfrm>
            <a:off x="332656" y="2864787"/>
            <a:ext cx="3024336" cy="307777"/>
          </a:xfrm>
          <a:prstGeom prst="rect">
            <a:avLst/>
          </a:prstGeom>
          <a:noFill/>
        </p:spPr>
        <p:txBody>
          <a:bodyPr wrap="square" rtlCol="0">
            <a:spAutoFit/>
          </a:bodyPr>
          <a:lstStyle/>
          <a:p>
            <a:r>
              <a:rPr lang="da-DK" sz="1400" dirty="0"/>
              <a:t>Billedtekst</a:t>
            </a:r>
            <a:r>
              <a:rPr lang="da-DK" sz="1400" baseline="0" dirty="0"/>
              <a:t> </a:t>
            </a:r>
            <a:endParaRPr lang="da-DK" sz="1400" dirty="0"/>
          </a:p>
        </p:txBody>
      </p:sp>
      <p:sp>
        <p:nvSpPr>
          <p:cNvPr id="11" name="TextBox 10"/>
          <p:cNvSpPr txBox="1"/>
          <p:nvPr userDrawn="1"/>
        </p:nvSpPr>
        <p:spPr>
          <a:xfrm>
            <a:off x="3573016" y="5781945"/>
            <a:ext cx="3024336" cy="307777"/>
          </a:xfrm>
          <a:prstGeom prst="rect">
            <a:avLst/>
          </a:prstGeom>
          <a:noFill/>
        </p:spPr>
        <p:txBody>
          <a:bodyPr wrap="square" rtlCol="0">
            <a:spAutoFit/>
          </a:bodyPr>
          <a:lstStyle/>
          <a:p>
            <a:r>
              <a:rPr lang="da-DK" sz="1400" dirty="0"/>
              <a:t>Billedtekst</a:t>
            </a:r>
            <a:r>
              <a:rPr lang="da-DK" sz="1400" baseline="0" dirty="0"/>
              <a:t> </a:t>
            </a:r>
            <a:endParaRPr lang="da-DK" sz="1400" dirty="0"/>
          </a:p>
        </p:txBody>
      </p:sp>
    </p:spTree>
    <p:extLst>
      <p:ext uri="{BB962C8B-B14F-4D97-AF65-F5344CB8AC3E}">
        <p14:creationId xmlns:p14="http://schemas.microsoft.com/office/powerpoint/2010/main" val="2173403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3077297"/>
            <a:ext cx="5829300" cy="2123369"/>
          </a:xfrm>
        </p:spPr>
        <p:txBody>
          <a:bodyPr/>
          <a:lstStyle/>
          <a:p>
            <a:r>
              <a:rPr lang="en-US"/>
              <a:t>Click to edit Master title style</a:t>
            </a:r>
            <a:endParaRPr lang="da-DK"/>
          </a:p>
        </p:txBody>
      </p:sp>
      <p:sp>
        <p:nvSpPr>
          <p:cNvPr id="3" name="Subtitle 2"/>
          <p:cNvSpPr>
            <a:spLocks noGrp="1"/>
          </p:cNvSpPr>
          <p:nvPr>
            <p:ph type="subTitle" idx="1"/>
          </p:nvPr>
        </p:nvSpPr>
        <p:spPr>
          <a:xfrm>
            <a:off x="1028700" y="5613400"/>
            <a:ext cx="4800600" cy="253153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da-DK"/>
          </a:p>
        </p:txBody>
      </p:sp>
      <p:sp>
        <p:nvSpPr>
          <p:cNvPr id="4" name="Date Placeholder 3"/>
          <p:cNvSpPr>
            <a:spLocks noGrp="1"/>
          </p:cNvSpPr>
          <p:nvPr>
            <p:ph type="dt" sz="half" idx="10"/>
          </p:nvPr>
        </p:nvSpPr>
        <p:spPr/>
        <p:txBody>
          <a:bodyPr/>
          <a:lstStyle/>
          <a:p>
            <a:fld id="{1191FD9D-1B86-45EA-BF23-81A398B53F61}" type="datetimeFigureOut">
              <a:rPr lang="da-DK" smtClean="0">
                <a:solidFill>
                  <a:prstClr val="black">
                    <a:tint val="75000"/>
                  </a:prstClr>
                </a:solidFill>
              </a:rPr>
              <a:pPr/>
              <a:t>13-08-2023</a:t>
            </a:fld>
            <a:endParaRPr lang="da-DK">
              <a:solidFill>
                <a:prstClr val="black">
                  <a:tint val="75000"/>
                </a:prstClr>
              </a:solidFill>
            </a:endParaRPr>
          </a:p>
        </p:txBody>
      </p:sp>
      <p:sp>
        <p:nvSpPr>
          <p:cNvPr id="5" name="Footer Placeholder 4"/>
          <p:cNvSpPr>
            <a:spLocks noGrp="1"/>
          </p:cNvSpPr>
          <p:nvPr>
            <p:ph type="ftr" sz="quarter" idx="11"/>
          </p:nvPr>
        </p:nvSpPr>
        <p:spPr/>
        <p:txBody>
          <a:bodyPr/>
          <a:lstStyle/>
          <a:p>
            <a:endParaRPr lang="da-DK">
              <a:solidFill>
                <a:prstClr val="black">
                  <a:tint val="75000"/>
                </a:prstClr>
              </a:solidFill>
            </a:endParaRPr>
          </a:p>
        </p:txBody>
      </p:sp>
      <p:sp>
        <p:nvSpPr>
          <p:cNvPr id="6" name="Slide Number Placeholder 5"/>
          <p:cNvSpPr>
            <a:spLocks noGrp="1"/>
          </p:cNvSpPr>
          <p:nvPr>
            <p:ph type="sldNum" sz="quarter" idx="12"/>
          </p:nvPr>
        </p:nvSpPr>
        <p:spPr/>
        <p:txBody>
          <a:bodyPr/>
          <a:lstStyle/>
          <a:p>
            <a:fld id="{E4EB3086-C833-435A-8D6E-701CF1E69CB9}"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1063374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p:cNvSpPr>
            <a:spLocks noGrp="1"/>
          </p:cNvSpPr>
          <p:nvPr>
            <p:ph type="dt" sz="half" idx="10"/>
          </p:nvPr>
        </p:nvSpPr>
        <p:spPr/>
        <p:txBody>
          <a:bodyPr/>
          <a:lstStyle/>
          <a:p>
            <a:fld id="{1191FD9D-1B86-45EA-BF23-81A398B53F61}" type="datetimeFigureOut">
              <a:rPr lang="da-DK" smtClean="0">
                <a:solidFill>
                  <a:prstClr val="black">
                    <a:tint val="75000"/>
                  </a:prstClr>
                </a:solidFill>
              </a:rPr>
              <a:pPr/>
              <a:t>13-08-2023</a:t>
            </a:fld>
            <a:endParaRPr lang="da-DK">
              <a:solidFill>
                <a:prstClr val="black">
                  <a:tint val="75000"/>
                </a:prstClr>
              </a:solidFill>
            </a:endParaRPr>
          </a:p>
        </p:txBody>
      </p:sp>
      <p:sp>
        <p:nvSpPr>
          <p:cNvPr id="5" name="Footer Placeholder 4"/>
          <p:cNvSpPr>
            <a:spLocks noGrp="1"/>
          </p:cNvSpPr>
          <p:nvPr>
            <p:ph type="ftr" sz="quarter" idx="11"/>
          </p:nvPr>
        </p:nvSpPr>
        <p:spPr/>
        <p:txBody>
          <a:bodyPr/>
          <a:lstStyle/>
          <a:p>
            <a:endParaRPr lang="da-DK">
              <a:solidFill>
                <a:prstClr val="black">
                  <a:tint val="75000"/>
                </a:prstClr>
              </a:solidFill>
            </a:endParaRPr>
          </a:p>
        </p:txBody>
      </p:sp>
      <p:sp>
        <p:nvSpPr>
          <p:cNvPr id="6" name="Slide Number Placeholder 5"/>
          <p:cNvSpPr>
            <a:spLocks noGrp="1"/>
          </p:cNvSpPr>
          <p:nvPr>
            <p:ph type="sldNum" sz="quarter" idx="12"/>
          </p:nvPr>
        </p:nvSpPr>
        <p:spPr/>
        <p:txBody>
          <a:bodyPr/>
          <a:lstStyle/>
          <a:p>
            <a:fld id="{E4EB3086-C833-435A-8D6E-701CF1E69CB9}"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3704507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96699"/>
            <a:ext cx="6172200" cy="1651000"/>
          </a:xfrm>
          <a:prstGeom prst="rect">
            <a:avLst/>
          </a:prstGeom>
        </p:spPr>
        <p:txBody>
          <a:bodyPr vert="horz" lIns="91440" tIns="45720" rIns="91440" bIns="45720" rtlCol="0" anchor="ctr">
            <a:normAutofit/>
          </a:bodyPr>
          <a:lstStyle/>
          <a:p>
            <a:r>
              <a:rPr lang="da-DK"/>
              <a:t>Klik for at redigere titeltypografi i masteren</a:t>
            </a:r>
          </a:p>
        </p:txBody>
      </p:sp>
      <p:sp>
        <p:nvSpPr>
          <p:cNvPr id="3" name="Text Placeholder 2"/>
          <p:cNvSpPr>
            <a:spLocks noGrp="1"/>
          </p:cNvSpPr>
          <p:nvPr>
            <p:ph type="body" idx="1"/>
          </p:nvPr>
        </p:nvSpPr>
        <p:spPr>
          <a:xfrm>
            <a:off x="342900" y="2311409"/>
            <a:ext cx="6172200" cy="6537502"/>
          </a:xfrm>
          <a:prstGeom prst="rect">
            <a:avLst/>
          </a:prstGeom>
        </p:spPr>
        <p:txBody>
          <a:bodyPr vert="horz" lIns="91440" tIns="45720" rIns="91440" bIns="45720" rtlCol="0">
            <a:normAutofit/>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Date Placeholder 3"/>
          <p:cNvSpPr>
            <a:spLocks noGrp="1"/>
          </p:cNvSpPr>
          <p:nvPr>
            <p:ph type="dt" sz="half" idx="2"/>
          </p:nvPr>
        </p:nvSpPr>
        <p:spPr>
          <a:xfrm>
            <a:off x="342900" y="9181395"/>
            <a:ext cx="1600200" cy="527404"/>
          </a:xfrm>
          <a:prstGeom prst="rect">
            <a:avLst/>
          </a:prstGeom>
        </p:spPr>
        <p:txBody>
          <a:bodyPr vert="horz" lIns="91440" tIns="45720" rIns="91440" bIns="45720" rtlCol="0" anchor="ctr"/>
          <a:lstStyle>
            <a:lvl1pPr algn="l">
              <a:defRPr sz="1200">
                <a:solidFill>
                  <a:schemeClr val="tx1">
                    <a:tint val="75000"/>
                  </a:schemeClr>
                </a:solidFill>
              </a:defRPr>
            </a:lvl1pPr>
          </a:lstStyle>
          <a:p>
            <a:fld id="{DD44A974-1A24-4D7D-A064-76FE5B31DEE8}" type="datetime1">
              <a:rPr lang="da-DK" smtClean="0"/>
              <a:pPr/>
              <a:t>13-08-2023</a:t>
            </a:fld>
            <a:endParaRPr lang="da-DK"/>
          </a:p>
        </p:txBody>
      </p:sp>
      <p:sp>
        <p:nvSpPr>
          <p:cNvPr id="5" name="Footer Placeholder 4"/>
          <p:cNvSpPr>
            <a:spLocks noGrp="1"/>
          </p:cNvSpPr>
          <p:nvPr>
            <p:ph type="ftr" sz="quarter" idx="3"/>
          </p:nvPr>
        </p:nvSpPr>
        <p:spPr>
          <a:xfrm>
            <a:off x="2343150" y="9181395"/>
            <a:ext cx="2171700" cy="52740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dirty="0"/>
          </a:p>
        </p:txBody>
      </p:sp>
      <p:sp>
        <p:nvSpPr>
          <p:cNvPr id="6" name="Slide Number Placeholder 5"/>
          <p:cNvSpPr>
            <a:spLocks noGrp="1"/>
          </p:cNvSpPr>
          <p:nvPr>
            <p:ph type="sldNum" sz="quarter" idx="4"/>
          </p:nvPr>
        </p:nvSpPr>
        <p:spPr>
          <a:xfrm>
            <a:off x="4914900" y="9181395"/>
            <a:ext cx="1600200" cy="527404"/>
          </a:xfrm>
          <a:prstGeom prst="rect">
            <a:avLst/>
          </a:prstGeom>
        </p:spPr>
        <p:txBody>
          <a:bodyPr vert="horz" lIns="91440" tIns="45720" rIns="91440" bIns="45720" rtlCol="0" anchor="ctr"/>
          <a:lstStyle>
            <a:lvl1pPr algn="r">
              <a:defRPr sz="1200">
                <a:solidFill>
                  <a:schemeClr val="tx1">
                    <a:tint val="75000"/>
                  </a:schemeClr>
                </a:solidFill>
              </a:defRPr>
            </a:lvl1pPr>
          </a:lstStyle>
          <a:p>
            <a:fld id="{962F89E5-FDC6-4879-9052-8FFED4F5367E}" type="slidenum">
              <a:rPr lang="da-DK" smtClean="0"/>
              <a:pPr/>
              <a:t>‹nr.›</a:t>
            </a:fld>
            <a:endParaRPr lang="da-DK"/>
          </a:p>
        </p:txBody>
      </p:sp>
    </p:spTree>
    <p:extLst>
      <p:ext uri="{BB962C8B-B14F-4D97-AF65-F5344CB8AC3E}">
        <p14:creationId xmlns:p14="http://schemas.microsoft.com/office/powerpoint/2010/main" val="3029980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6" r:id="rId4"/>
    <p:sldLayoutId id="2147483653" r:id="rId5"/>
    <p:sldLayoutId id="2147483658" r:id="rId6"/>
    <p:sldLayoutId id="2147483654" r:id="rId7"/>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96699"/>
            <a:ext cx="6172200" cy="1651000"/>
          </a:xfrm>
          <a:prstGeom prst="rect">
            <a:avLst/>
          </a:prstGeom>
        </p:spPr>
        <p:txBody>
          <a:bodyPr vert="horz" lIns="91440" tIns="45720" rIns="91440" bIns="45720" rtlCol="0" anchor="ctr">
            <a:normAutofit/>
          </a:bodyPr>
          <a:lstStyle/>
          <a:p>
            <a:r>
              <a:rPr lang="en-US"/>
              <a:t>Click to edit Master title style</a:t>
            </a:r>
            <a:endParaRPr lang="da-DK"/>
          </a:p>
        </p:txBody>
      </p:sp>
      <p:sp>
        <p:nvSpPr>
          <p:cNvPr id="3" name="Text Placeholder 2"/>
          <p:cNvSpPr>
            <a:spLocks noGrp="1"/>
          </p:cNvSpPr>
          <p:nvPr>
            <p:ph type="body" idx="1"/>
          </p:nvPr>
        </p:nvSpPr>
        <p:spPr>
          <a:xfrm>
            <a:off x="342900" y="2311409"/>
            <a:ext cx="6172200" cy="653750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p:cNvSpPr>
            <a:spLocks noGrp="1"/>
          </p:cNvSpPr>
          <p:nvPr>
            <p:ph type="dt" sz="half" idx="2"/>
          </p:nvPr>
        </p:nvSpPr>
        <p:spPr>
          <a:xfrm>
            <a:off x="342900" y="9181398"/>
            <a:ext cx="1600200" cy="527402"/>
          </a:xfrm>
          <a:prstGeom prst="rect">
            <a:avLst/>
          </a:prstGeom>
        </p:spPr>
        <p:txBody>
          <a:bodyPr vert="horz" lIns="91440" tIns="45720" rIns="91440" bIns="45720" rtlCol="0" anchor="ctr"/>
          <a:lstStyle>
            <a:lvl1pPr algn="l">
              <a:defRPr sz="1200">
                <a:solidFill>
                  <a:schemeClr val="tx1">
                    <a:tint val="75000"/>
                  </a:schemeClr>
                </a:solidFill>
              </a:defRPr>
            </a:lvl1pPr>
          </a:lstStyle>
          <a:p>
            <a:fld id="{1191FD9D-1B86-45EA-BF23-81A398B53F61}" type="datetimeFigureOut">
              <a:rPr lang="da-DK" smtClean="0">
                <a:solidFill>
                  <a:prstClr val="black">
                    <a:tint val="75000"/>
                  </a:prstClr>
                </a:solidFill>
              </a:rPr>
              <a:pPr/>
              <a:t>13-08-2023</a:t>
            </a:fld>
            <a:endParaRPr lang="da-DK">
              <a:solidFill>
                <a:prstClr val="black">
                  <a:tint val="75000"/>
                </a:prstClr>
              </a:solidFill>
            </a:endParaRPr>
          </a:p>
        </p:txBody>
      </p:sp>
      <p:sp>
        <p:nvSpPr>
          <p:cNvPr id="5" name="Footer Placeholder 4"/>
          <p:cNvSpPr>
            <a:spLocks noGrp="1"/>
          </p:cNvSpPr>
          <p:nvPr>
            <p:ph type="ftr" sz="quarter" idx="3"/>
          </p:nvPr>
        </p:nvSpPr>
        <p:spPr>
          <a:xfrm>
            <a:off x="2343150" y="9181398"/>
            <a:ext cx="2171700" cy="52740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solidFill>
                <a:prstClr val="black">
                  <a:tint val="75000"/>
                </a:prstClr>
              </a:solidFill>
            </a:endParaRPr>
          </a:p>
        </p:txBody>
      </p:sp>
      <p:sp>
        <p:nvSpPr>
          <p:cNvPr id="6" name="Slide Number Placeholder 5"/>
          <p:cNvSpPr>
            <a:spLocks noGrp="1"/>
          </p:cNvSpPr>
          <p:nvPr>
            <p:ph type="sldNum" sz="quarter" idx="4"/>
          </p:nvPr>
        </p:nvSpPr>
        <p:spPr>
          <a:xfrm>
            <a:off x="4914900" y="9181398"/>
            <a:ext cx="1600200" cy="527402"/>
          </a:xfrm>
          <a:prstGeom prst="rect">
            <a:avLst/>
          </a:prstGeom>
        </p:spPr>
        <p:txBody>
          <a:bodyPr vert="horz" lIns="91440" tIns="45720" rIns="91440" bIns="45720" rtlCol="0" anchor="ctr"/>
          <a:lstStyle>
            <a:lvl1pPr algn="r">
              <a:defRPr sz="1200">
                <a:solidFill>
                  <a:schemeClr val="tx1">
                    <a:tint val="75000"/>
                  </a:schemeClr>
                </a:solidFill>
              </a:defRPr>
            </a:lvl1pPr>
          </a:lstStyle>
          <a:p>
            <a:fld id="{E4EB3086-C833-435A-8D6E-701CF1E69CB9}"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5713226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8.jp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s>
</file>

<file path=ppt/slides/_rels/slide15.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1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65.jpeg"/><Relationship Id="rId4" Type="http://schemas.openxmlformats.org/officeDocument/2006/relationships/image" Target="../media/image64.jpg"/></Relationships>
</file>

<file path=ppt/slides/_rels/slide1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68.jpeg"/><Relationship Id="rId4" Type="http://schemas.openxmlformats.org/officeDocument/2006/relationships/image" Target="../media/image67.jpeg"/></Relationships>
</file>

<file path=ppt/slides/_rels/slide1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71.jpeg"/><Relationship Id="rId4" Type="http://schemas.openxmlformats.org/officeDocument/2006/relationships/image" Target="../media/image7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21.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22.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6.jfif"/><Relationship Id="rId5" Type="http://schemas.openxmlformats.org/officeDocument/2006/relationships/image" Target="../media/image15.jp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031532" y="9631884"/>
            <a:ext cx="421804" cy="147287"/>
          </a:xfrm>
        </p:spPr>
        <p:txBody>
          <a:bodyPr/>
          <a:lstStyle/>
          <a:p>
            <a:fld id="{962F89E5-FDC6-4879-9052-8FFED4F5367E}" type="slidenum">
              <a:rPr lang="da-DK" smtClean="0"/>
              <a:pPr/>
              <a:t>1</a:t>
            </a:fld>
            <a:endParaRPr lang="da-DK" dirty="0"/>
          </a:p>
        </p:txBody>
      </p:sp>
      <p:sp>
        <p:nvSpPr>
          <p:cNvPr id="8" name="TextBox 7"/>
          <p:cNvSpPr txBox="1"/>
          <p:nvPr/>
        </p:nvSpPr>
        <p:spPr>
          <a:xfrm>
            <a:off x="563554" y="4160912"/>
            <a:ext cx="5889782" cy="1449618"/>
          </a:xfrm>
          <a:prstGeom prst="rect">
            <a:avLst/>
          </a:prstGeom>
          <a:solidFill>
            <a:schemeClr val="bg1"/>
          </a:solidFill>
        </p:spPr>
        <p:txBody>
          <a:bodyPr wrap="square" tIns="0" bIns="0" rtlCol="0">
            <a:noAutofit/>
          </a:bodyPr>
          <a:lstStyle/>
          <a:p>
            <a:pPr algn="ctr"/>
            <a:r>
              <a:rPr lang="da-DK" sz="4800" dirty="0">
                <a:latin typeface="+mj-lt"/>
              </a:rPr>
              <a:t>Årsberetning 2022</a:t>
            </a:r>
          </a:p>
          <a:p>
            <a:endParaRPr lang="da-DK" sz="400" dirty="0">
              <a:latin typeface="+mj-lt"/>
            </a:endParaRPr>
          </a:p>
          <a:p>
            <a:pPr algn="ctr"/>
            <a:r>
              <a:rPr lang="da-DK" sz="4400" dirty="0">
                <a:latin typeface="+mj-lt"/>
              </a:rPr>
              <a:t>IGF-Danmark</a:t>
            </a:r>
          </a:p>
          <a:p>
            <a:endParaRPr lang="da-DK" dirty="0">
              <a:latin typeface="+mj-lt"/>
            </a:endParaRPr>
          </a:p>
          <a:p>
            <a:endParaRPr lang="da-DK" dirty="0">
              <a:latin typeface="+mj-lt"/>
            </a:endParaRPr>
          </a:p>
        </p:txBody>
      </p:sp>
      <p:pic>
        <p:nvPicPr>
          <p:cNvPr id="10" name="Picture 9">
            <a:extLst>
              <a:ext uri="{FF2B5EF4-FFF2-40B4-BE49-F238E27FC236}">
                <a16:creationId xmlns:a16="http://schemas.microsoft.com/office/drawing/2014/main" id="{037FE2AC-6EF8-967C-DBB7-D3AF1563B3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642" y="5722721"/>
            <a:ext cx="5860338" cy="3838790"/>
          </a:xfrm>
          <a:prstGeom prst="rect">
            <a:avLst/>
          </a:prstGeom>
        </p:spPr>
      </p:pic>
      <p:pic>
        <p:nvPicPr>
          <p:cNvPr id="13" name="Picture 12">
            <a:extLst>
              <a:ext uri="{FF2B5EF4-FFF2-40B4-BE49-F238E27FC236}">
                <a16:creationId xmlns:a16="http://schemas.microsoft.com/office/drawing/2014/main" id="{B06BAEAD-B979-A757-96C1-971510ADF2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264" y="200472"/>
            <a:ext cx="5976664" cy="3869146"/>
          </a:xfrm>
          <a:prstGeom prst="rect">
            <a:avLst/>
          </a:prstGeom>
        </p:spPr>
      </p:pic>
    </p:spTree>
    <p:extLst>
      <p:ext uri="{BB962C8B-B14F-4D97-AF65-F5344CB8AC3E}">
        <p14:creationId xmlns:p14="http://schemas.microsoft.com/office/powerpoint/2010/main" val="2479347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ladsholder til indhold 18"/>
          <p:cNvSpPr>
            <a:spLocks noGrp="1"/>
          </p:cNvSpPr>
          <p:nvPr>
            <p:ph sz="half" idx="2"/>
          </p:nvPr>
        </p:nvSpPr>
        <p:spPr>
          <a:xfrm>
            <a:off x="172591" y="200472"/>
            <a:ext cx="3112393" cy="9433048"/>
          </a:xfrm>
        </p:spPr>
        <p:txBody>
          <a:bodyPr lIns="0" tIns="0" rIns="0" bIns="0">
            <a:no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solidFill>
                <a:prstClr val="black"/>
              </a:solidFill>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solidFill>
                <a:prstClr val="black"/>
              </a:solidFill>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solidFill>
                <a:prstClr val="black"/>
              </a:solidFill>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solidFill>
                <a:prstClr val="black"/>
              </a:solidFill>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lvl="0" indent="0">
              <a:buNone/>
              <a:defRPr/>
            </a:pP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verne bedre kan konkurrere i uddannelsesverden-en og dermed få muligheder, de ikke fik tidligere. Desuden skal VSN være en modelskole for de om-kring liggende </a:t>
            </a:r>
            <a:r>
              <a:rPr kumimoji="0" lang="da-DK" sz="115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regeringsskoler. Undervisningen </a:t>
            </a:r>
            <a:r>
              <a:rPr kumimoji="0" lang="da-DK" sz="11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om-</a:t>
            </a:r>
            <a:r>
              <a:rPr kumimoji="0" lang="da-DK" sz="115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fatter</a:t>
            </a: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både faglige emner, men </a:t>
            </a:r>
            <a:r>
              <a:rPr kumimoji="0" lang="da-DK" sz="115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også emner som</a:t>
            </a: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moral og etik, ansvarsbevidsthed, borgerpligt o.l. Den rent faglige undervisning er med færre elever pr lærer, </a:t>
            </a:r>
            <a:r>
              <a:rPr kumimoji="0" lang="da-DK" sz="115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mere omhyggelig undervisning, regelmæs-</a:t>
            </a: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sige check </a:t>
            </a:r>
            <a:r>
              <a:rPr kumimoji="0" lang="da-DK" sz="115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af børnenes viden, mere</a:t>
            </a: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da-DK" sz="11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opmærksomhed</a:t>
            </a: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på den enkelte elev o.l. Da elevernes familiemæs-sige baggrund er meget svag og </a:t>
            </a:r>
            <a:r>
              <a:rPr kumimoji="0" lang="da-DK" sz="115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varierende, ofte med for</a:t>
            </a: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ældre </a:t>
            </a:r>
            <a:r>
              <a:rPr kumimoji="0" lang="da-DK" sz="115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der er analfabeter, udbredt fattigdom</a:t>
            </a: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etc. er opgaven meget stor. </a:t>
            </a:r>
            <a:r>
              <a:rPr kumimoji="0" lang="da-DK" sz="115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Det gør det svært fuld-</a:t>
            </a: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stændig at opfylde den endelige målsætning for </a:t>
            </a:r>
            <a:r>
              <a:rPr kumimoji="0" lang="da-DK" sz="115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VSN skolen på nuværende tidspunkt.</a:t>
            </a: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Et andet stort problem </a:t>
            </a: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er skolens </a:t>
            </a:r>
            <a:r>
              <a:rPr kumimoji="0" lang="da-DK" sz="115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placering i et ab</a:t>
            </a: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solut udkants-område, som gør det svært at få velkvalificerede folk til at deltage i skoledriften. Det skyldes til </a:t>
            </a:r>
            <a:r>
              <a:rPr kumimoji="0" lang="da-DK" sz="115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dels også manglende boligfaciliteter, som</a:t>
            </a: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 det overvejes at forbedre. Når man arbejder i så fattigt et sam-fund, bliver man nødt </a:t>
            </a:r>
            <a:r>
              <a:rPr lang="da-DK" sz="1200" kern="0" dirty="0">
                <a:solidFill>
                  <a:prstClr val="black"/>
                </a:solidFill>
                <a:latin typeface="Calibri" panose="020F0502020204030204" pitchFamily="34" charset="0"/>
              </a:rPr>
              <a:t>til at tilgodese nogle med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solidFill>
                <a:prstClr val="black"/>
              </a:solidFill>
              <a:latin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solidFill>
                <a:prstClr val="black"/>
              </a:solidFill>
              <a:latin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solidFill>
                <a:prstClr val="black"/>
              </a:solidFill>
              <a:latin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solidFill>
                <a:prstClr val="black"/>
              </a:solidFill>
              <a:latin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solidFill>
                <a:prstClr val="black"/>
              </a:solidFill>
              <a:latin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solidFill>
                <a:prstClr val="black"/>
              </a:solidFill>
              <a:latin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solidFill>
                <a:prstClr val="black"/>
              </a:solidFill>
              <a:latin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solidFill>
                <a:prstClr val="black"/>
              </a:solidFill>
              <a:latin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solidFill>
                <a:prstClr val="black"/>
              </a:solidFill>
              <a:latin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solidFill>
                <a:prstClr val="black"/>
              </a:solidFill>
              <a:latin typeface="Calibri" panose="020F0502020204030204" pitchFamily="34" charset="0"/>
            </a:endParaRPr>
          </a:p>
          <a:p>
            <a:pPr marL="0" lvl="0" indent="0">
              <a:buNone/>
              <a:defRPr/>
            </a:pPr>
            <a:r>
              <a:rPr lang="da-DK" sz="1200" kern="0" dirty="0">
                <a:solidFill>
                  <a:prstClr val="black"/>
                </a:solidFill>
                <a:latin typeface="Calibri" panose="020F0502020204030204" pitchFamily="34" charset="0"/>
              </a:rPr>
              <a:t>forskellige udfordringer. F. eks er der er del kvinder, som er </a:t>
            </a:r>
            <a:r>
              <a:rPr lang="da-DK" sz="1150" kern="0" dirty="0">
                <a:solidFill>
                  <a:prstClr val="black"/>
                </a:solidFill>
                <a:latin typeface="Calibri" panose="020F0502020204030204" pitchFamily="34" charset="0"/>
              </a:rPr>
              <a:t>fraskilte og ingen steder</a:t>
            </a:r>
            <a:r>
              <a:rPr lang="da-DK" sz="1200" kern="0" dirty="0">
                <a:solidFill>
                  <a:prstClr val="black"/>
                </a:solidFill>
                <a:latin typeface="Calibri" panose="020F0502020204030204" pitchFamily="34" charset="0"/>
              </a:rPr>
              <a:t> har at bo.</a:t>
            </a:r>
            <a:r>
              <a:rPr lang="da-DK" sz="1200" kern="0" dirty="0">
                <a:latin typeface="Calibri" panose="020F0502020204030204" pitchFamily="34" charset="0"/>
                <a:ea typeface="Times New Roman" panose="02020603050405020304" pitchFamily="18" charset="0"/>
              </a:rPr>
              <a:t> 7 af disse kvinder</a:t>
            </a:r>
            <a:r>
              <a:rPr lang="da-DK" sz="1200" kern="0" dirty="0">
                <a:solidFill>
                  <a:prstClr val="black"/>
                </a:solidFill>
                <a:latin typeface="Calibri" panose="020F0502020204030204" pitchFamily="34" charset="0"/>
              </a:rPr>
              <a:t> </a:t>
            </a:r>
            <a:r>
              <a:rPr lang="da-DK" sz="1200" kern="0" dirty="0">
                <a:latin typeface="Calibri" panose="020F0502020204030204" pitchFamily="34" charset="0"/>
                <a:ea typeface="Times New Roman" panose="02020603050405020304" pitchFamily="18" charset="0"/>
              </a:rPr>
              <a:t>har JGVK taget </a:t>
            </a:r>
            <a:r>
              <a:rPr lang="da-DK" sz="1200" kern="0" dirty="0">
                <a:effectLst/>
                <a:latin typeface="Calibri" panose="020F0502020204030204" pitchFamily="34" charset="0"/>
                <a:ea typeface="Times New Roman" panose="02020603050405020304" pitchFamily="18" charset="0"/>
              </a:rPr>
              <a:t>imod, som </a:t>
            </a:r>
            <a:r>
              <a:rPr lang="da-DK" sz="1150" kern="0" dirty="0">
                <a:effectLst/>
                <a:latin typeface="Calibri" panose="020F0502020204030204" pitchFamily="34" charset="0"/>
                <a:ea typeface="Times New Roman" panose="02020603050405020304" pitchFamily="18" charset="0"/>
              </a:rPr>
              <a:t>nu bor ved JGVK og deres børn får </a:t>
            </a:r>
            <a:r>
              <a:rPr lang="da-DK" sz="1100" kern="0" dirty="0">
                <a:effectLst/>
                <a:latin typeface="Calibri" panose="020F0502020204030204" pitchFamily="34" charset="0"/>
                <a:ea typeface="Times New Roman" panose="02020603050405020304" pitchFamily="18" charset="0"/>
              </a:rPr>
              <a:t>undervisning</a:t>
            </a:r>
            <a:r>
              <a:rPr lang="da-DK" sz="1150" kern="0" dirty="0">
                <a:effectLst/>
                <a:latin typeface="Calibri" panose="020F0502020204030204" pitchFamily="34" charset="0"/>
                <a:ea typeface="Times New Roman" panose="02020603050405020304" pitchFamily="18" charset="0"/>
              </a:rPr>
              <a:t> på VSN sko</a:t>
            </a:r>
            <a:r>
              <a:rPr lang="da-DK" sz="1200" kern="0" dirty="0">
                <a:effectLst/>
                <a:latin typeface="Calibri" panose="020F0502020204030204" pitchFamily="34" charset="0"/>
                <a:ea typeface="Times New Roman" panose="02020603050405020304" pitchFamily="18" charset="0"/>
              </a:rPr>
              <a:t>len</a:t>
            </a:r>
            <a:r>
              <a:rPr lang="da-DK" sz="1150" kern="0" dirty="0">
                <a:effectLst/>
                <a:latin typeface="Calibri" panose="020F0502020204030204" pitchFamily="34" charset="0"/>
                <a:ea typeface="Times New Roman" panose="02020603050405020304" pitchFamily="18" charset="0"/>
              </a:rPr>
              <a:t>, mod at moren udfører forskelligt ar</a:t>
            </a:r>
            <a:r>
              <a:rPr lang="da-DK" sz="1200" kern="0" dirty="0">
                <a:effectLst/>
                <a:latin typeface="Calibri" panose="020F0502020204030204" pitchFamily="34" charset="0"/>
                <a:ea typeface="Times New Roman" panose="02020603050405020304" pitchFamily="18" charset="0"/>
              </a:rPr>
              <a:t>bejde hos JGVK. Der er også et antal børn som er ekstremt</a:t>
            </a:r>
            <a:endParaRPr lang="da-DK" sz="1200" kern="0" dirty="0">
              <a:solidFill>
                <a:prstClr val="black"/>
              </a:solidFill>
              <a:latin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solidFill>
                <a:prstClr val="black"/>
              </a:solidFill>
              <a:latin typeface="Calibri" panose="020F0502020204030204" pitchFamily="34" charset="0"/>
              <a:cs typeface="Calibri"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solidFill>
                <a:prstClr val="black"/>
              </a:solidFill>
              <a:latin typeface="Calibri" panose="020F0502020204030204" pitchFamily="34" charset="0"/>
              <a:cs typeface="Calibri"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solidFill>
                <a:prstClr val="black"/>
              </a:solidFill>
              <a:latin typeface="Calibri" panose="020F0502020204030204" pitchFamily="34" charset="0"/>
              <a:cs typeface="Calibri"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solidFill>
                <a:prstClr val="black"/>
              </a:solidFill>
              <a:latin typeface="Calibri" panose="020F0502020204030204" pitchFamily="34" charset="0"/>
              <a:cs typeface="Calibri"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solidFill>
                <a:prstClr val="black"/>
              </a:solidFill>
              <a:latin typeface="Calibri" panose="020F0502020204030204" pitchFamily="34" charset="0"/>
              <a:cs typeface="Calibri"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solidFill>
                <a:prstClr val="black"/>
              </a:solidFill>
              <a:latin typeface="Calibri" panose="020F0502020204030204" pitchFamily="34" charset="0"/>
              <a:cs typeface="Calibri"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a-DK" sz="6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p:txBody>
      </p:sp>
      <p:sp>
        <p:nvSpPr>
          <p:cNvPr id="20" name="Pladsholder til indhold 19"/>
          <p:cNvSpPr>
            <a:spLocks noGrp="1"/>
          </p:cNvSpPr>
          <p:nvPr>
            <p:ph sz="quarter" idx="4"/>
          </p:nvPr>
        </p:nvSpPr>
        <p:spPr>
          <a:xfrm>
            <a:off x="3428443" y="200472"/>
            <a:ext cx="3272725" cy="9289032"/>
          </a:xfrm>
        </p:spPr>
        <p:txBody>
          <a:bodyPr lIns="0" tIns="0" rIns="0" bIns="0">
            <a:noAutofit/>
          </a:bodyPr>
          <a:lstStyle/>
          <a:p>
            <a:pPr marL="0" indent="0">
              <a:buNone/>
              <a:defRPr/>
            </a:pPr>
            <a:r>
              <a:rPr lang="da-DK" sz="1200" kern="0" dirty="0">
                <a:effectLst/>
                <a:latin typeface="Calibri" panose="020F0502020204030204" pitchFamily="34" charset="0"/>
                <a:ea typeface="Times New Roman" panose="02020603050405020304" pitchFamily="18" charset="0"/>
              </a:rPr>
              <a:t>fattige; faderen er </a:t>
            </a:r>
            <a:r>
              <a:rPr lang="da-DK" sz="1150" kern="0" dirty="0">
                <a:effectLst/>
                <a:latin typeface="Calibri" panose="020F0502020204030204" pitchFamily="34" charset="0"/>
                <a:ea typeface="Times New Roman" panose="02020603050405020304" pitchFamily="18" charset="0"/>
              </a:rPr>
              <a:t>måske dræbt af tiger og</a:t>
            </a:r>
            <a:r>
              <a:rPr lang="da-DK" sz="1200" kern="0"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da-DK" sz="1200" kern="0" dirty="0">
                <a:effectLst/>
                <a:latin typeface="Calibri" panose="020F0502020204030204" pitchFamily="34" charset="0"/>
                <a:ea typeface="Times New Roman" panose="02020603050405020304" pitchFamily="18" charset="0"/>
              </a:rPr>
              <a:t>børnene </a:t>
            </a:r>
            <a:r>
              <a:rPr lang="da-DK" sz="1150" kern="0" dirty="0">
                <a:effectLst/>
                <a:latin typeface="Calibri" panose="020F0502020204030204" pitchFamily="34" charset="0"/>
                <a:ea typeface="Times New Roman" panose="02020603050405020304" pitchFamily="18" charset="0"/>
              </a:rPr>
              <a:t>kan ikke få dæk</a:t>
            </a:r>
            <a:r>
              <a:rPr lang="da-DK" sz="1200" kern="0" dirty="0">
                <a:effectLst/>
                <a:latin typeface="Calibri" panose="020F0502020204030204" pitchFamily="34" charset="0"/>
                <a:ea typeface="Times New Roman" panose="02020603050405020304" pitchFamily="18" charset="0"/>
              </a:rPr>
              <a:t>ket deres </a:t>
            </a:r>
            <a:r>
              <a:rPr lang="da-DK" sz="1150" kern="0" dirty="0">
                <a:effectLst/>
                <a:latin typeface="Calibri" panose="020F0502020204030204" pitchFamily="34" charset="0"/>
                <a:ea typeface="Times New Roman" panose="02020603050405020304" pitchFamily="18" charset="0"/>
              </a:rPr>
              <a:t>basale behov. </a:t>
            </a:r>
            <a:r>
              <a:rPr lang="da-DK" sz="1200" kern="0" dirty="0">
                <a:effectLst/>
                <a:latin typeface="Calibri" panose="020F0502020204030204" pitchFamily="34" charset="0"/>
                <a:ea typeface="Times New Roman" panose="02020603050405020304" pitchFamily="18" charset="0"/>
              </a:rPr>
              <a:t>JGVK støtter </a:t>
            </a:r>
            <a:r>
              <a:rPr lang="da-DK" sz="1150" kern="0" dirty="0">
                <a:effectLst/>
                <a:latin typeface="Calibri" panose="020F0502020204030204" pitchFamily="34" charset="0"/>
                <a:ea typeface="Times New Roman" panose="02020603050405020304" pitchFamily="18" charset="0"/>
              </a:rPr>
              <a:t>ca. 40 sådan</a:t>
            </a:r>
            <a:r>
              <a:rPr lang="da-DK" sz="1200" kern="0" dirty="0">
                <a:effectLst/>
                <a:latin typeface="Calibri" panose="020F0502020204030204" pitchFamily="34" charset="0"/>
                <a:ea typeface="Times New Roman" panose="02020603050405020304" pitchFamily="18" charset="0"/>
              </a:rPr>
              <a:t>ne børn med ophold</a:t>
            </a:r>
            <a:r>
              <a:rPr lang="da-DK" sz="1150" kern="0" dirty="0">
                <a:effectLst/>
                <a:latin typeface="Calibri" panose="020F0502020204030204" pitchFamily="34" charset="0"/>
                <a:ea typeface="Times New Roman" panose="02020603050405020304" pitchFamily="18" charset="0"/>
              </a:rPr>
              <a:t> og undervis</a:t>
            </a:r>
            <a:r>
              <a:rPr lang="da-DK" sz="1200" kern="0" dirty="0">
                <a:effectLst/>
                <a:latin typeface="Calibri" panose="020F0502020204030204" pitchFamily="34" charset="0"/>
                <a:ea typeface="Times New Roman" panose="02020603050405020304" pitchFamily="18" charset="0"/>
              </a:rPr>
              <a:t>ning på</a:t>
            </a:r>
            <a:r>
              <a:rPr lang="da-DK" sz="1150" kern="0" dirty="0">
                <a:effectLst/>
                <a:latin typeface="Calibri" panose="020F0502020204030204" pitchFamily="34" charset="0"/>
                <a:ea typeface="Times New Roman" panose="02020603050405020304" pitchFamily="18" charset="0"/>
              </a:rPr>
              <a:t> VSN sko</a:t>
            </a:r>
            <a:r>
              <a:rPr lang="da-DK" sz="1200" kern="0" dirty="0">
                <a:effectLst/>
                <a:latin typeface="Calibri" panose="020F0502020204030204" pitchFamily="34" charset="0"/>
                <a:ea typeface="Times New Roman" panose="02020603050405020304" pitchFamily="18" charset="0"/>
              </a:rPr>
              <a:t>len med </a:t>
            </a:r>
            <a:r>
              <a:rPr lang="da-DK" sz="1150" kern="0" dirty="0">
                <a:effectLst/>
                <a:latin typeface="Calibri" panose="020F0502020204030204" pitchFamily="34" charset="0"/>
                <a:ea typeface="Times New Roman" panose="02020603050405020304" pitchFamily="18" charset="0"/>
              </a:rPr>
              <a:t>økonomisk støt</a:t>
            </a:r>
            <a:r>
              <a:rPr lang="da-DK" sz="1200" kern="0" dirty="0">
                <a:effectLst/>
                <a:latin typeface="Calibri" panose="020F0502020204030204" pitchFamily="34" charset="0"/>
                <a:ea typeface="Times New Roman" panose="02020603050405020304" pitchFamily="18" charset="0"/>
              </a:rPr>
              <a:t>te fra forskellige pri-vate donorer</a:t>
            </a:r>
            <a:r>
              <a:rPr lang="da-DK" sz="1150" kern="0" dirty="0">
                <a:effectLst/>
                <a:latin typeface="Calibri" panose="020F0502020204030204" pitchFamily="34" charset="0"/>
                <a:ea typeface="Times New Roman" panose="02020603050405020304" pitchFamily="18" charset="0"/>
              </a:rPr>
              <a:t>. På den måde for</a:t>
            </a:r>
            <a:r>
              <a:rPr lang="da-DK" sz="1200" kern="0" dirty="0">
                <a:effectLst/>
                <a:latin typeface="Calibri" panose="020F0502020204030204" pitchFamily="34" charset="0"/>
                <a:ea typeface="Times New Roman" panose="02020603050405020304" pitchFamily="18" charset="0"/>
              </a:rPr>
              <a:t>søger JGVK at få skabt en udvikling blandt en </a:t>
            </a:r>
            <a:r>
              <a:rPr lang="da-DK" sz="1150" kern="0" dirty="0">
                <a:effectLst/>
                <a:latin typeface="Calibri" panose="020F0502020204030204" pitchFamily="34" charset="0"/>
                <a:ea typeface="Times New Roman" panose="02020603050405020304" pitchFamily="18" charset="0"/>
              </a:rPr>
              <a:t>repræsentativ del af sam</a:t>
            </a:r>
            <a:r>
              <a:rPr lang="da-DK" sz="1200" kern="0" dirty="0">
                <a:effectLst/>
                <a:latin typeface="Calibri" panose="020F0502020204030204" pitchFamily="34" charset="0"/>
                <a:ea typeface="Times New Roman" panose="02020603050405020304" pitchFamily="18" charset="0"/>
              </a:rPr>
              <a:t>fund-et nede fra. Dette er ret </a:t>
            </a:r>
            <a:r>
              <a:rPr lang="da-DK" sz="1150" kern="0" dirty="0">
                <a:effectLst/>
                <a:latin typeface="Calibri" panose="020F0502020204030204" pitchFamily="34" charset="0"/>
                <a:ea typeface="Times New Roman" panose="02020603050405020304" pitchFamily="18" charset="0"/>
              </a:rPr>
              <a:t>enestående sammenlig</a:t>
            </a:r>
            <a:r>
              <a:rPr lang="da-DK" sz="1200" kern="0" dirty="0">
                <a:effectLst/>
                <a:latin typeface="Calibri" panose="020F0502020204030204" pitchFamily="34" charset="0"/>
                <a:ea typeface="Times New Roman" panose="02020603050405020304" pitchFamily="18" charset="0"/>
              </a:rPr>
              <a:t>net med de etablerede institutioner/skoler</a:t>
            </a:r>
            <a:r>
              <a:rPr lang="da-DK" sz="1200" kern="0" dirty="0">
                <a:latin typeface="Calibri" panose="020F0502020204030204" pitchFamily="34" charset="0"/>
                <a:ea typeface="Times New Roman" panose="02020603050405020304" pitchFamily="18" charset="0"/>
              </a:rPr>
              <a:t> </a:t>
            </a:r>
            <a:r>
              <a:rPr lang="da-DK" sz="1200" kern="0" dirty="0">
                <a:effectLst/>
                <a:latin typeface="Calibri" panose="020F0502020204030204" pitchFamily="34" charset="0"/>
                <a:ea typeface="Times New Roman" panose="02020603050405020304" pitchFamily="18" charset="0"/>
              </a:rPr>
              <a:t>placeret i storbyerne, som også  tager udvalgte børn, men det er dem  med talent og penge. Fra lokal regeringen, som er svag, korrupt og kun interesseret i sin egen sikkerhed, får JGVK ikke ret meget støtte. </a:t>
            </a:r>
          </a:p>
          <a:p>
            <a:pPr marL="0" indent="0">
              <a:buNone/>
              <a:defRPr/>
            </a:pPr>
            <a:endParaRPr lang="da-DK" sz="1200" kern="0" dirty="0">
              <a:latin typeface="Calibri" panose="020F0502020204030204" pitchFamily="34" charset="0"/>
              <a:ea typeface="Times New Roman" panose="02020603050405020304" pitchFamily="18" charset="0"/>
            </a:endParaRPr>
          </a:p>
          <a:p>
            <a:pPr marL="0" indent="0">
              <a:buNone/>
              <a:defRPr/>
            </a:pPr>
            <a:endParaRPr lang="da-DK" sz="1200" kern="0" dirty="0">
              <a:effectLst/>
              <a:latin typeface="Calibri" panose="020F0502020204030204" pitchFamily="34" charset="0"/>
              <a:ea typeface="Times New Roman" panose="02020603050405020304" pitchFamily="18" charset="0"/>
            </a:endParaRPr>
          </a:p>
          <a:p>
            <a:pPr marL="0" indent="0">
              <a:buNone/>
              <a:defRPr/>
            </a:pPr>
            <a:endParaRPr lang="da-DK" sz="1200" kern="0" dirty="0">
              <a:latin typeface="Calibri" panose="020F0502020204030204" pitchFamily="34" charset="0"/>
              <a:ea typeface="Times New Roman" panose="02020603050405020304" pitchFamily="18" charset="0"/>
            </a:endParaRPr>
          </a:p>
          <a:p>
            <a:pPr marL="0" indent="0">
              <a:buNone/>
              <a:defRPr/>
            </a:pPr>
            <a:endParaRPr lang="da-DK" sz="1200" kern="0" dirty="0">
              <a:effectLst/>
              <a:latin typeface="Calibri" panose="020F0502020204030204" pitchFamily="34" charset="0"/>
              <a:ea typeface="Times New Roman" panose="02020603050405020304" pitchFamily="18" charset="0"/>
            </a:endParaRPr>
          </a:p>
          <a:p>
            <a:pPr marL="0" indent="0">
              <a:buNone/>
              <a:defRPr/>
            </a:pPr>
            <a:endParaRPr lang="da-DK" sz="1200" kern="0" dirty="0">
              <a:latin typeface="Calibri" panose="020F0502020204030204" pitchFamily="34" charset="0"/>
              <a:ea typeface="Times New Roman" panose="02020603050405020304" pitchFamily="18" charset="0"/>
            </a:endParaRPr>
          </a:p>
          <a:p>
            <a:pPr marL="0" indent="0">
              <a:buNone/>
              <a:defRPr/>
            </a:pPr>
            <a:endParaRPr lang="da-DK" sz="1200" kern="0" dirty="0">
              <a:effectLst/>
              <a:latin typeface="Calibri" panose="020F0502020204030204" pitchFamily="34" charset="0"/>
              <a:ea typeface="Times New Roman" panose="02020603050405020304" pitchFamily="18" charset="0"/>
            </a:endParaRPr>
          </a:p>
          <a:p>
            <a:pPr marL="0" indent="0">
              <a:buNone/>
              <a:defRPr/>
            </a:pPr>
            <a:endParaRPr lang="da-DK" sz="1200" kern="0" dirty="0">
              <a:latin typeface="Calibri" panose="020F0502020204030204" pitchFamily="34" charset="0"/>
              <a:ea typeface="Times New Roman" panose="02020603050405020304" pitchFamily="18" charset="0"/>
            </a:endParaRPr>
          </a:p>
          <a:p>
            <a:pPr marL="0" indent="0">
              <a:buNone/>
              <a:defRPr/>
            </a:pPr>
            <a:endParaRPr lang="da-DK" sz="1200" kern="0" dirty="0">
              <a:effectLst/>
              <a:latin typeface="Calibri" panose="020F0502020204030204" pitchFamily="34" charset="0"/>
              <a:ea typeface="Times New Roman" panose="02020603050405020304" pitchFamily="18" charset="0"/>
            </a:endParaRPr>
          </a:p>
          <a:p>
            <a:pPr marL="0" indent="0">
              <a:buNone/>
              <a:defRPr/>
            </a:pPr>
            <a:endParaRPr lang="da-DK" sz="1200" kern="0" dirty="0">
              <a:latin typeface="Calibri" panose="020F0502020204030204" pitchFamily="34" charset="0"/>
              <a:ea typeface="Times New Roman" panose="02020603050405020304" pitchFamily="18" charset="0"/>
            </a:endParaRPr>
          </a:p>
          <a:p>
            <a:pPr marL="0" indent="0">
              <a:buNone/>
              <a:defRPr/>
            </a:pPr>
            <a:endParaRPr lang="da-DK" sz="1200" kern="0" dirty="0">
              <a:effectLst/>
              <a:latin typeface="Calibri" panose="020F0502020204030204" pitchFamily="34" charset="0"/>
              <a:ea typeface="Times New Roman" panose="02020603050405020304" pitchFamily="18" charset="0"/>
            </a:endParaRPr>
          </a:p>
          <a:p>
            <a:pPr marL="0" indent="0">
              <a:buNone/>
              <a:defRPr/>
            </a:pPr>
            <a:endParaRPr lang="da-DK" sz="1200" kern="0" dirty="0">
              <a:effectLst/>
              <a:latin typeface="Calibri" panose="020F0502020204030204" pitchFamily="34" charset="0"/>
              <a:ea typeface="Times New Roman" panose="02020603050405020304" pitchFamily="18" charset="0"/>
            </a:endParaRPr>
          </a:p>
          <a:p>
            <a:pPr marL="0" indent="0">
              <a:buNone/>
              <a:defRPr/>
            </a:pPr>
            <a:r>
              <a:rPr lang="da-DK" sz="1200" kern="0" dirty="0">
                <a:effectLst/>
                <a:latin typeface="Calibri" panose="020F0502020204030204" pitchFamily="34" charset="0"/>
                <a:ea typeface="Times New Roman" panose="02020603050405020304" pitchFamily="18" charset="0"/>
              </a:rPr>
              <a:t>Det er sådanne faktorer som gør arbejdet vanskeligt og gør, at resultaterne kun kommer langsomt. I den-ne sammenhæng kan vi kun beundre Haldor Topsøe (HTAS), som med sin vision og kendskab til  globale forhold yder økonomisk støtte på et </a:t>
            </a:r>
            <a:r>
              <a:rPr lang="da-DK" sz="1150" kern="0" dirty="0">
                <a:effectLst/>
                <a:latin typeface="Calibri" panose="020F0502020204030204" pitchFamily="34" charset="0"/>
                <a:ea typeface="Times New Roman" panose="02020603050405020304" pitchFamily="18" charset="0"/>
              </a:rPr>
              <a:t>langsigtet grund-</a:t>
            </a:r>
            <a:r>
              <a:rPr lang="da-DK" sz="1200" kern="0" dirty="0">
                <a:effectLst/>
                <a:latin typeface="Calibri" panose="020F0502020204030204" pitchFamily="34" charset="0"/>
                <a:ea typeface="Times New Roman" panose="02020603050405020304" pitchFamily="18" charset="0"/>
              </a:rPr>
              <a:t>lag, som gør alt det, vi har opnået, muligt. Vi gør en ihærdig indsats for at gøre indsatsen økonomisk bæ-redygtig, men i det aktuelle samfund er det vanske-ligt at fremskynde udviklingen. Mod alle odds har man med over 2 årtiers indsats, opbygget et vigtigt lokalt udviklingspotentiale, som med sin holistiske vinkel er en vigtig fremtidig mulighed for de fattige i Sundarban. </a:t>
            </a:r>
          </a:p>
          <a:p>
            <a:pPr marL="0" indent="0">
              <a:buNone/>
              <a:defRPr/>
            </a:pPr>
            <a:endParaRPr lang="da-DK" sz="500" dirty="0">
              <a:effectLst/>
              <a:latin typeface="Calibri" panose="020F0502020204030204" pitchFamily="34" charset="0"/>
              <a:ea typeface="Times New Roman" panose="02020603050405020304" pitchFamily="18" charset="0"/>
            </a:endParaRPr>
          </a:p>
          <a:p>
            <a:pPr marL="0" indent="0">
              <a:buNone/>
              <a:defRPr/>
            </a:pPr>
            <a:r>
              <a:rPr lang="da-DK" sz="1200" dirty="0">
                <a:effectLst/>
                <a:latin typeface="Calibri" panose="020F0502020204030204" pitchFamily="34" charset="0"/>
                <a:ea typeface="Times New Roman" panose="02020603050405020304" pitchFamily="18" charset="0"/>
              </a:rPr>
              <a:t>VSN skolen har 460 elever fra 0. til 10. klasse, hvor ca. </a:t>
            </a:r>
            <a:r>
              <a:rPr lang="da-DK" sz="1200" dirty="0">
                <a:latin typeface="Calibri" panose="020F0502020204030204" pitchFamily="34" charset="0"/>
                <a:ea typeface="Times New Roman" panose="02020603050405020304" pitchFamily="18" charset="0"/>
              </a:rPr>
              <a:t>100</a:t>
            </a:r>
            <a:r>
              <a:rPr lang="da-DK" sz="1200" dirty="0">
                <a:effectLst/>
                <a:latin typeface="Calibri" panose="020F0502020204030204" pitchFamily="34" charset="0"/>
                <a:ea typeface="Times New Roman" panose="02020603050405020304" pitchFamily="18" charset="0"/>
              </a:rPr>
              <a:t> af dem er kostelever af begge køn. 15 elever har været oppe til afgangseksamen i år, resultaterne har været rimelige, hvor alle har bestået. 30% har få-et &gt;60% point, 40% har fået &gt;50% og 30% har fået &gt;40%. Mere eksakte data er vist i tabellen neden under.    </a:t>
            </a:r>
            <a:endParaRPr lang="da-DK" sz="1100" dirty="0">
              <a:effectLst/>
              <a:latin typeface="Times New Roman" panose="02020603050405020304" pitchFamily="18" charset="0"/>
              <a:ea typeface="Times New Roman" panose="02020603050405020304" pitchFamily="18" charset="0"/>
            </a:endParaRPr>
          </a:p>
          <a:p>
            <a:pPr marL="0" indent="0">
              <a:buNone/>
              <a:defRPr/>
            </a:pPr>
            <a:endParaRPr lang="da-DK" sz="1200" dirty="0">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solidFill>
                <a:prstClr val="black"/>
              </a:solidFill>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solidFill>
                <a:prstClr val="black"/>
              </a:solidFill>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solidFill>
                <a:prstClr val="black"/>
              </a:solidFill>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solidFill>
                <a:prstClr val="black"/>
              </a:solidFill>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5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500" dirty="0">
              <a:latin typeface="Calibri" pitchFamily="34" charset="0"/>
              <a:cs typeface="Calibri" pitchFamily="34" charset="0"/>
            </a:endParaRPr>
          </a:p>
          <a:p>
            <a:pPr marL="0" indent="0">
              <a:buNone/>
            </a:pPr>
            <a:r>
              <a:rPr lang="da-DK" sz="1200" dirty="0">
                <a:latin typeface="Calibri" pitchFamily="34" charset="0"/>
                <a:cs typeface="Calibri" pitchFamily="34" charset="0"/>
              </a:rPr>
              <a:t> </a:t>
            </a:r>
          </a:p>
          <a:p>
            <a:pPr marL="0" indent="0" algn="just">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5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5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r>
              <a:rPr lang="en-GB" sz="1200" dirty="0">
                <a:latin typeface="Calibri" panose="020F0502020204030204" pitchFamily="34" charset="0"/>
                <a:cs typeface="Calibri" panose="020F0502020204030204" pitchFamily="34" charset="0"/>
              </a:rPr>
              <a:t>  </a:t>
            </a: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a:xfrm>
            <a:off x="6309320" y="9378596"/>
            <a:ext cx="476672" cy="527404"/>
          </a:xfrm>
        </p:spPr>
        <p:txBody>
          <a:bodyPr/>
          <a:lstStyle/>
          <a:p>
            <a:fld id="{962F89E5-FDC6-4879-9052-8FFED4F5367E}" type="slidenum">
              <a:rPr lang="da-DK" smtClean="0"/>
              <a:pPr/>
              <a:t>10</a:t>
            </a:fld>
            <a:endParaRPr lang="da-DK" dirty="0"/>
          </a:p>
        </p:txBody>
      </p:sp>
      <p:grpSp>
        <p:nvGrpSpPr>
          <p:cNvPr id="9" name="Group 8">
            <a:extLst>
              <a:ext uri="{FF2B5EF4-FFF2-40B4-BE49-F238E27FC236}">
                <a16:creationId xmlns:a16="http://schemas.microsoft.com/office/drawing/2014/main" id="{C7E19553-BDE3-614B-5DE5-2B3F34B38DBB}"/>
              </a:ext>
            </a:extLst>
          </p:cNvPr>
          <p:cNvGrpSpPr/>
          <p:nvPr/>
        </p:nvGrpSpPr>
        <p:grpSpPr>
          <a:xfrm>
            <a:off x="181554" y="204664"/>
            <a:ext cx="3175438" cy="2166615"/>
            <a:chOff x="181554" y="204664"/>
            <a:chExt cx="3175438" cy="2166615"/>
          </a:xfrm>
        </p:grpSpPr>
        <p:pic>
          <p:nvPicPr>
            <p:cNvPr id="8" name="Picture 7">
              <a:extLst>
                <a:ext uri="{FF2B5EF4-FFF2-40B4-BE49-F238E27FC236}">
                  <a16:creationId xmlns:a16="http://schemas.microsoft.com/office/drawing/2014/main" id="{922D4814-EEE7-1D0E-71D2-6A99481664EB}"/>
                </a:ext>
              </a:extLst>
            </p:cNvPr>
            <p:cNvPicPr>
              <a:picLocks noChangeAspect="1"/>
            </p:cNvPicPr>
            <p:nvPr/>
          </p:nvPicPr>
          <p:blipFill>
            <a:blip r:embed="rId3"/>
            <a:stretch>
              <a:fillRect/>
            </a:stretch>
          </p:blipFill>
          <p:spPr>
            <a:xfrm>
              <a:off x="205883" y="204664"/>
              <a:ext cx="3109229" cy="2072820"/>
            </a:xfrm>
            <a:prstGeom prst="rect">
              <a:avLst/>
            </a:prstGeom>
          </p:spPr>
        </p:pic>
        <p:sp>
          <p:nvSpPr>
            <p:cNvPr id="5" name="TextBox 4">
              <a:extLst>
                <a:ext uri="{FF2B5EF4-FFF2-40B4-BE49-F238E27FC236}">
                  <a16:creationId xmlns:a16="http://schemas.microsoft.com/office/drawing/2014/main" id="{26364BCF-6443-1445-962B-05339B21B8D7}"/>
                </a:ext>
              </a:extLst>
            </p:cNvPr>
            <p:cNvSpPr txBox="1"/>
            <p:nvPr/>
          </p:nvSpPr>
          <p:spPr>
            <a:xfrm>
              <a:off x="181554" y="2144688"/>
              <a:ext cx="3175438" cy="226591"/>
            </a:xfrm>
            <a:prstGeom prst="rect">
              <a:avLst/>
            </a:prstGeom>
            <a:solidFill>
              <a:schemeClr val="bg1"/>
            </a:solidFill>
          </p:spPr>
          <p:txBody>
            <a:bodyPr wrap="square" lIns="36000" tIns="36000" rIns="36000" bIns="36000" rtlCol="0">
              <a:spAutoFit/>
            </a:bodyPr>
            <a:lstStyle/>
            <a:p>
              <a:r>
                <a:rPr lang="da-DK" sz="1000" i="1" dirty="0">
                  <a:solidFill>
                    <a:prstClr val="black"/>
                  </a:solidFill>
                  <a:latin typeface="Calibri" panose="020F0502020204030204" pitchFamily="34" charset="0"/>
                  <a:cs typeface="Calibri" panose="020F0502020204030204" pitchFamily="34" charset="0"/>
                </a:rPr>
                <a:t>Årets sportsstævne ved VSN skolen</a:t>
              </a:r>
            </a:p>
          </p:txBody>
        </p:sp>
      </p:grpSp>
      <p:grpSp>
        <p:nvGrpSpPr>
          <p:cNvPr id="12" name="Group 11">
            <a:extLst>
              <a:ext uri="{FF2B5EF4-FFF2-40B4-BE49-F238E27FC236}">
                <a16:creationId xmlns:a16="http://schemas.microsoft.com/office/drawing/2014/main" id="{F3A23B88-C0FA-8077-9560-CCBFEABC49AA}"/>
              </a:ext>
            </a:extLst>
          </p:cNvPr>
          <p:cNvGrpSpPr/>
          <p:nvPr/>
        </p:nvGrpSpPr>
        <p:grpSpPr>
          <a:xfrm>
            <a:off x="3361247" y="2391122"/>
            <a:ext cx="3357053" cy="2372975"/>
            <a:chOff x="3361247" y="2391122"/>
            <a:chExt cx="3357053" cy="2372975"/>
          </a:xfrm>
        </p:grpSpPr>
        <p:pic>
          <p:nvPicPr>
            <p:cNvPr id="4" name="Picture 3">
              <a:extLst>
                <a:ext uri="{FF2B5EF4-FFF2-40B4-BE49-F238E27FC236}">
                  <a16:creationId xmlns:a16="http://schemas.microsoft.com/office/drawing/2014/main" id="{8E000D72-CBA7-4938-9497-2DC2ED9FB8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1837" y="2391122"/>
              <a:ext cx="3302756" cy="2201837"/>
            </a:xfrm>
            <a:prstGeom prst="rect">
              <a:avLst/>
            </a:prstGeom>
          </p:spPr>
        </p:pic>
        <p:sp>
          <p:nvSpPr>
            <p:cNvPr id="6" name="TextBox 5">
              <a:extLst>
                <a:ext uri="{FF2B5EF4-FFF2-40B4-BE49-F238E27FC236}">
                  <a16:creationId xmlns:a16="http://schemas.microsoft.com/office/drawing/2014/main" id="{A5DA719D-5A22-DE59-D527-932FB27A6E9E}"/>
                </a:ext>
              </a:extLst>
            </p:cNvPr>
            <p:cNvSpPr txBox="1"/>
            <p:nvPr/>
          </p:nvSpPr>
          <p:spPr>
            <a:xfrm>
              <a:off x="3361247" y="4537506"/>
              <a:ext cx="3357053" cy="226591"/>
            </a:xfrm>
            <a:prstGeom prst="rect">
              <a:avLst/>
            </a:prstGeom>
            <a:solidFill>
              <a:schemeClr val="bg1"/>
            </a:solidFill>
          </p:spPr>
          <p:txBody>
            <a:bodyPr wrap="square" lIns="36000" tIns="36000" rIns="36000" bIns="36000" rtlCol="0">
              <a:spAutoFit/>
            </a:bodyPr>
            <a:lstStyle/>
            <a:p>
              <a:r>
                <a:rPr lang="da-DK" sz="1000" i="1" dirty="0">
                  <a:solidFill>
                    <a:prstClr val="black"/>
                  </a:solidFill>
                  <a:latin typeface="Calibri" panose="020F0502020204030204" pitchFamily="34" charset="0"/>
                  <a:cs typeface="Calibri" panose="020F0502020204030204" pitchFamily="34" charset="0"/>
                </a:rPr>
                <a:t> Danseundervisning for VSN elever ved  VSN skolen</a:t>
              </a:r>
            </a:p>
          </p:txBody>
        </p:sp>
      </p:grpSp>
      <p:grpSp>
        <p:nvGrpSpPr>
          <p:cNvPr id="11" name="Group 10">
            <a:extLst>
              <a:ext uri="{FF2B5EF4-FFF2-40B4-BE49-F238E27FC236}">
                <a16:creationId xmlns:a16="http://schemas.microsoft.com/office/drawing/2014/main" id="{3848CF0F-EBBA-1BD5-3B88-831EF4072E8B}"/>
              </a:ext>
            </a:extLst>
          </p:cNvPr>
          <p:cNvGrpSpPr/>
          <p:nvPr/>
        </p:nvGrpSpPr>
        <p:grpSpPr>
          <a:xfrm>
            <a:off x="109546" y="6321152"/>
            <a:ext cx="3175438" cy="2190307"/>
            <a:chOff x="129944" y="6249144"/>
            <a:chExt cx="3175438" cy="2190307"/>
          </a:xfrm>
        </p:grpSpPr>
        <p:pic>
          <p:nvPicPr>
            <p:cNvPr id="3" name="Picture 2">
              <a:extLst>
                <a:ext uri="{FF2B5EF4-FFF2-40B4-BE49-F238E27FC236}">
                  <a16:creationId xmlns:a16="http://schemas.microsoft.com/office/drawing/2014/main" id="{E4405ED6-A007-E6A8-3A77-3AEDDB356F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729" y="6249144"/>
              <a:ext cx="3095868" cy="2063912"/>
            </a:xfrm>
            <a:prstGeom prst="rect">
              <a:avLst/>
            </a:prstGeom>
          </p:spPr>
        </p:pic>
        <p:sp>
          <p:nvSpPr>
            <p:cNvPr id="7" name="TextBox 6">
              <a:extLst>
                <a:ext uri="{FF2B5EF4-FFF2-40B4-BE49-F238E27FC236}">
                  <a16:creationId xmlns:a16="http://schemas.microsoft.com/office/drawing/2014/main" id="{763786B0-6E28-F999-9095-B8AC09FC2782}"/>
                </a:ext>
              </a:extLst>
            </p:cNvPr>
            <p:cNvSpPr txBox="1"/>
            <p:nvPr/>
          </p:nvSpPr>
          <p:spPr>
            <a:xfrm>
              <a:off x="129944" y="8212860"/>
              <a:ext cx="3175438" cy="226591"/>
            </a:xfrm>
            <a:prstGeom prst="rect">
              <a:avLst/>
            </a:prstGeom>
            <a:solidFill>
              <a:schemeClr val="bg1"/>
            </a:solidFill>
          </p:spPr>
          <p:txBody>
            <a:bodyPr wrap="square" lIns="36000" tIns="36000" rIns="36000" bIns="36000" rtlCol="0">
              <a:spAutoFit/>
            </a:bodyPr>
            <a:lstStyle/>
            <a:p>
              <a:r>
                <a:rPr lang="da-DK" sz="1000" i="1" dirty="0">
                  <a:solidFill>
                    <a:prstClr val="black"/>
                  </a:solidFill>
                  <a:latin typeface="Calibri" panose="020F0502020204030204" pitchFamily="34" charset="0"/>
                  <a:cs typeface="Calibri" panose="020F0502020204030204" pitchFamily="34" charset="0"/>
                </a:rPr>
                <a:t>VSN elever får undervisning i biologi</a:t>
              </a:r>
            </a:p>
          </p:txBody>
        </p:sp>
      </p:grpSp>
    </p:spTree>
    <p:extLst>
      <p:ext uri="{BB962C8B-B14F-4D97-AF65-F5344CB8AC3E}">
        <p14:creationId xmlns:p14="http://schemas.microsoft.com/office/powerpoint/2010/main" val="2831364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ladsholder til indhold 18"/>
          <p:cNvSpPr>
            <a:spLocks noGrp="1"/>
          </p:cNvSpPr>
          <p:nvPr>
            <p:ph sz="half" idx="2"/>
          </p:nvPr>
        </p:nvSpPr>
        <p:spPr>
          <a:xfrm>
            <a:off x="3589332" y="217576"/>
            <a:ext cx="3112393" cy="9289031"/>
          </a:xfrm>
        </p:spPr>
        <p:txBody>
          <a:bodyPr lIns="0" tIns="0" rIns="0" bIns="0">
            <a:noAutofit/>
          </a:bodyPr>
          <a:lstStyle/>
          <a:p>
            <a:pPr marL="0" indent="0">
              <a:buNone/>
              <a:defRPr/>
            </a:pPr>
            <a:endParaRPr lang="da-DK" sz="500" kern="0" dirty="0">
              <a:latin typeface="Calibri" panose="020F0502020204030204" pitchFamily="34" charset="0"/>
              <a:ea typeface="Times New Roman" panose="02020603050405020304" pitchFamily="18" charset="0"/>
            </a:endParaRPr>
          </a:p>
          <a:p>
            <a:pPr marL="0" indent="0">
              <a:buNone/>
              <a:defRPr/>
            </a:pPr>
            <a:endParaRPr lang="da-DK" sz="500" kern="0" dirty="0">
              <a:latin typeface="Calibri" panose="020F0502020204030204" pitchFamily="34" charset="0"/>
              <a:ea typeface="Times New Roman" panose="02020603050405020304" pitchFamily="18" charset="0"/>
            </a:endParaRPr>
          </a:p>
          <a:p>
            <a:pPr marL="0" indent="0">
              <a:buNone/>
              <a:defRPr/>
            </a:pPr>
            <a:endParaRPr lang="da-DK" sz="500" kern="0" dirty="0">
              <a:latin typeface="Calibri" panose="020F0502020204030204" pitchFamily="34" charset="0"/>
              <a:ea typeface="Times New Roman" panose="02020603050405020304" pitchFamily="18" charset="0"/>
            </a:endParaRPr>
          </a:p>
          <a:p>
            <a:pPr marL="0" indent="0">
              <a:buNone/>
              <a:defRPr/>
            </a:pPr>
            <a:endParaRPr lang="da-DK" sz="500" kern="0" dirty="0">
              <a:latin typeface="Calibri" panose="020F0502020204030204" pitchFamily="34" charset="0"/>
              <a:ea typeface="Times New Roman" panose="02020603050405020304" pitchFamily="18" charset="0"/>
            </a:endParaRPr>
          </a:p>
          <a:p>
            <a:pPr marL="0" indent="0">
              <a:buNone/>
              <a:defRPr/>
            </a:pPr>
            <a:endParaRPr lang="da-DK" sz="500" kern="0" dirty="0">
              <a:latin typeface="Calibri" panose="020F0502020204030204" pitchFamily="34" charset="0"/>
              <a:ea typeface="Times New Roman" panose="02020603050405020304" pitchFamily="18" charset="0"/>
            </a:endParaRPr>
          </a:p>
          <a:p>
            <a:pPr marL="0" indent="0">
              <a:buNone/>
              <a:defRPr/>
            </a:pPr>
            <a:endParaRPr lang="da-DK" sz="500" kern="0" dirty="0">
              <a:latin typeface="Calibri" panose="020F0502020204030204" pitchFamily="34" charset="0"/>
              <a:ea typeface="Times New Roman" panose="02020603050405020304" pitchFamily="18" charset="0"/>
            </a:endParaRPr>
          </a:p>
          <a:p>
            <a:pPr marL="0" indent="0">
              <a:buNone/>
              <a:defRPr/>
            </a:pPr>
            <a:endParaRPr lang="da-DK" sz="500" kern="0" dirty="0">
              <a:latin typeface="Calibri" panose="020F0502020204030204" pitchFamily="34" charset="0"/>
              <a:ea typeface="Times New Roman" panose="02020603050405020304" pitchFamily="18" charset="0"/>
            </a:endParaRPr>
          </a:p>
          <a:p>
            <a:pPr marL="0" indent="0">
              <a:buNone/>
              <a:defRPr/>
            </a:pPr>
            <a:endParaRPr lang="da-DK" sz="500" kern="0" dirty="0">
              <a:latin typeface="Calibri" panose="020F0502020204030204" pitchFamily="34" charset="0"/>
              <a:ea typeface="Times New Roman" panose="02020603050405020304" pitchFamily="18" charset="0"/>
            </a:endParaRPr>
          </a:p>
          <a:p>
            <a:pPr marL="0" indent="0">
              <a:buNone/>
              <a:defRPr/>
            </a:pPr>
            <a:endParaRPr lang="da-DK" sz="500" kern="0" dirty="0">
              <a:latin typeface="Calibri" panose="020F0502020204030204" pitchFamily="34" charset="0"/>
              <a:ea typeface="Times New Roman" panose="02020603050405020304" pitchFamily="18" charset="0"/>
            </a:endParaRPr>
          </a:p>
          <a:p>
            <a:pPr marL="0" indent="0">
              <a:buNone/>
              <a:defRPr/>
            </a:pPr>
            <a:endParaRPr lang="da-DK" sz="500" kern="0" dirty="0">
              <a:latin typeface="Calibri" panose="020F0502020204030204" pitchFamily="34" charset="0"/>
              <a:ea typeface="Times New Roman" panose="02020603050405020304" pitchFamily="18" charset="0"/>
            </a:endParaRPr>
          </a:p>
          <a:p>
            <a:pPr marL="0" indent="0">
              <a:buNone/>
              <a:defRPr/>
            </a:pPr>
            <a:endParaRPr lang="da-DK" sz="500" kern="0" dirty="0">
              <a:latin typeface="Calibri" panose="020F0502020204030204" pitchFamily="34" charset="0"/>
              <a:ea typeface="Times New Roman" panose="02020603050405020304" pitchFamily="18" charset="0"/>
            </a:endParaRPr>
          </a:p>
          <a:p>
            <a:pPr marL="0" indent="0">
              <a:buNone/>
              <a:defRPr/>
            </a:pPr>
            <a:endParaRPr lang="da-DK" sz="500" kern="0" dirty="0">
              <a:latin typeface="Calibri" panose="020F0502020204030204" pitchFamily="34" charset="0"/>
              <a:ea typeface="Times New Roman" panose="02020603050405020304" pitchFamily="18" charset="0"/>
            </a:endParaRPr>
          </a:p>
          <a:p>
            <a:pPr marL="0" indent="0">
              <a:buNone/>
              <a:defRPr/>
            </a:pPr>
            <a:endParaRPr lang="da-DK" sz="500" kern="0" dirty="0">
              <a:latin typeface="Calibri" panose="020F0502020204030204" pitchFamily="34" charset="0"/>
              <a:ea typeface="Times New Roman" panose="02020603050405020304" pitchFamily="18" charset="0"/>
            </a:endParaRPr>
          </a:p>
          <a:p>
            <a:pPr marL="0" indent="0">
              <a:buNone/>
              <a:defRPr/>
            </a:pPr>
            <a:endParaRPr lang="da-DK" sz="500" kern="0" dirty="0">
              <a:latin typeface="Calibri" panose="020F0502020204030204" pitchFamily="34" charset="0"/>
              <a:ea typeface="Times New Roman" panose="02020603050405020304" pitchFamily="18" charset="0"/>
            </a:endParaRPr>
          </a:p>
          <a:p>
            <a:pPr marL="0" indent="0">
              <a:buNone/>
              <a:defRPr/>
            </a:pPr>
            <a:endParaRPr lang="da-DK" sz="500" kern="0" dirty="0">
              <a:latin typeface="Calibri" panose="020F0502020204030204" pitchFamily="34" charset="0"/>
              <a:ea typeface="Times New Roman" panose="02020603050405020304" pitchFamily="18" charset="0"/>
            </a:endParaRPr>
          </a:p>
          <a:p>
            <a:pPr marL="0" indent="0">
              <a:buNone/>
              <a:defRPr/>
            </a:pPr>
            <a:endParaRPr lang="da-DK" sz="500" kern="0" dirty="0">
              <a:latin typeface="Calibri" panose="020F0502020204030204" pitchFamily="34" charset="0"/>
              <a:ea typeface="Times New Roman" panose="02020603050405020304" pitchFamily="18" charset="0"/>
            </a:endParaRPr>
          </a:p>
          <a:p>
            <a:pPr marL="0" indent="0">
              <a:buNone/>
              <a:defRPr/>
            </a:pPr>
            <a:endParaRPr lang="da-DK" sz="500" kern="0" dirty="0">
              <a:latin typeface="Calibri" panose="020F0502020204030204" pitchFamily="34" charset="0"/>
              <a:ea typeface="Times New Roman" panose="02020603050405020304" pitchFamily="18" charset="0"/>
            </a:endParaRPr>
          </a:p>
          <a:p>
            <a:pPr marL="0" indent="0">
              <a:buNone/>
              <a:defRPr/>
            </a:pPr>
            <a:endParaRPr lang="da-DK" sz="500" kern="0" dirty="0">
              <a:latin typeface="Calibri" panose="020F0502020204030204" pitchFamily="34" charset="0"/>
              <a:ea typeface="Times New Roman" panose="02020603050405020304" pitchFamily="18" charset="0"/>
            </a:endParaRPr>
          </a:p>
          <a:p>
            <a:pPr marL="0" indent="0">
              <a:buNone/>
              <a:defRPr/>
            </a:pPr>
            <a:endParaRPr lang="da-DK" sz="500" kern="0" dirty="0">
              <a:latin typeface="Calibri" panose="020F0502020204030204" pitchFamily="34" charset="0"/>
              <a:ea typeface="Times New Roman" panose="02020603050405020304" pitchFamily="18" charset="0"/>
            </a:endParaRPr>
          </a:p>
          <a:p>
            <a:pPr marL="0" indent="0">
              <a:buNone/>
              <a:defRPr/>
            </a:pPr>
            <a:endParaRPr lang="da-DK" sz="500" kern="0" dirty="0">
              <a:latin typeface="Calibri" panose="020F0502020204030204" pitchFamily="34" charset="0"/>
              <a:ea typeface="Times New Roman" panose="02020603050405020304" pitchFamily="18" charset="0"/>
            </a:endParaRPr>
          </a:p>
          <a:p>
            <a:pPr marL="0" indent="0">
              <a:buNone/>
              <a:defRPr/>
            </a:pPr>
            <a:endParaRPr lang="da-DK" sz="500" kern="0" dirty="0">
              <a:latin typeface="Calibri" panose="020F0502020204030204" pitchFamily="34" charset="0"/>
              <a:ea typeface="Times New Roman" panose="02020603050405020304" pitchFamily="18" charset="0"/>
            </a:endParaRPr>
          </a:p>
          <a:p>
            <a:pPr marL="0" indent="0">
              <a:buNone/>
              <a:defRPr/>
            </a:pPr>
            <a:endParaRPr lang="da-DK" sz="500" kern="0" dirty="0">
              <a:latin typeface="Calibri" panose="020F0502020204030204" pitchFamily="34" charset="0"/>
              <a:ea typeface="Times New Roman" panose="02020603050405020304" pitchFamily="18" charset="0"/>
            </a:endParaRPr>
          </a:p>
          <a:p>
            <a:pPr marL="0" indent="0">
              <a:buNone/>
              <a:defRPr/>
            </a:pPr>
            <a:endParaRPr lang="da-DK" sz="500" kern="0" dirty="0">
              <a:latin typeface="Calibri" panose="020F0502020204030204" pitchFamily="34" charset="0"/>
              <a:ea typeface="Times New Roman" panose="02020603050405020304" pitchFamily="18" charset="0"/>
            </a:endParaRPr>
          </a:p>
          <a:p>
            <a:pPr marL="0" indent="0">
              <a:buNone/>
              <a:defRPr/>
            </a:pPr>
            <a:endParaRPr lang="da-DK" sz="500" kern="0" dirty="0">
              <a:latin typeface="Calibri" panose="020F0502020204030204" pitchFamily="34" charset="0"/>
              <a:ea typeface="Times New Roman" panose="02020603050405020304" pitchFamily="18" charset="0"/>
            </a:endParaRPr>
          </a:p>
          <a:p>
            <a:pPr marL="0" indent="0">
              <a:buNone/>
              <a:defRPr/>
            </a:pPr>
            <a:endParaRPr lang="da-DK" sz="500" kern="0" dirty="0">
              <a:latin typeface="Calibri" panose="020F0502020204030204" pitchFamily="34" charset="0"/>
              <a:ea typeface="Times New Roman" panose="02020603050405020304" pitchFamily="18" charset="0"/>
            </a:endParaRPr>
          </a:p>
          <a:p>
            <a:pPr marL="0" indent="0">
              <a:buNone/>
              <a:defRPr/>
            </a:pPr>
            <a:endParaRPr lang="da-DK" sz="500" kern="0" dirty="0">
              <a:latin typeface="Calibri" panose="020F0502020204030204" pitchFamily="34" charset="0"/>
              <a:ea typeface="Times New Roman" panose="02020603050405020304" pitchFamily="18" charset="0"/>
            </a:endParaRPr>
          </a:p>
          <a:p>
            <a:pPr marL="0" indent="0">
              <a:buNone/>
              <a:defRPr/>
            </a:pPr>
            <a:endParaRPr lang="da-DK" sz="600" b="1" kern="0" dirty="0">
              <a:effectLst/>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r>
              <a:rPr lang="da-DK" sz="1200" b="1" dirty="0">
                <a:effectLst/>
                <a:latin typeface="Calibri" panose="020F0502020204030204" pitchFamily="34" charset="0"/>
                <a:ea typeface="Times New Roman" panose="02020603050405020304" pitchFamily="18" charset="0"/>
              </a:rPr>
              <a:t>Ratha jatra:</a:t>
            </a:r>
            <a:endParaRPr lang="da-DK" sz="1100" dirty="0">
              <a:effectLst/>
              <a:latin typeface="Times New Roman" panose="02020603050405020304" pitchFamily="18" charset="0"/>
              <a:ea typeface="Times New Roman" panose="02020603050405020304" pitchFamily="18" charset="0"/>
            </a:endParaRPr>
          </a:p>
          <a:p>
            <a:pPr marL="0" indent="0" eaLnBrk="0" hangingPunct="0">
              <a:spcBef>
                <a:spcPts val="205"/>
              </a:spcBef>
              <a:spcAft>
                <a:spcPts val="0"/>
              </a:spcAft>
              <a:buNone/>
            </a:pPr>
            <a:r>
              <a:rPr lang="da-DK" sz="1200" dirty="0">
                <a:effectLst/>
                <a:latin typeface="Calibri" panose="020F0502020204030204" pitchFamily="34" charset="0"/>
                <a:ea typeface="Times New Roman" panose="02020603050405020304" pitchFamily="18" charset="0"/>
              </a:rPr>
              <a:t>Ved JGVK har man bygget et tempel for Lord Jag-gannath, som er den meste </a:t>
            </a:r>
            <a:r>
              <a:rPr lang="da-DK" sz="1150" dirty="0">
                <a:effectLst/>
                <a:latin typeface="Calibri" panose="020F0502020204030204" pitchFamily="34" charset="0"/>
                <a:ea typeface="Times New Roman" panose="02020603050405020304" pitchFamily="18" charset="0"/>
              </a:rPr>
              <a:t>populære Gud i Orissa. </a:t>
            </a:r>
            <a:r>
              <a:rPr lang="da-DK" sz="1150" dirty="0" err="1">
                <a:effectLst/>
                <a:latin typeface="Calibri" panose="020F0502020204030204" pitchFamily="34" charset="0"/>
                <a:ea typeface="Times New Roman" panose="02020603050405020304" pitchFamily="18" charset="0"/>
              </a:rPr>
              <a:t>Jagan</a:t>
            </a:r>
            <a:r>
              <a:rPr lang="da-DK" sz="1200" dirty="0" err="1">
                <a:effectLst/>
                <a:latin typeface="Calibri" panose="020F0502020204030204" pitchFamily="34" charset="0"/>
                <a:ea typeface="Times New Roman" panose="02020603050405020304" pitchFamily="18" charset="0"/>
              </a:rPr>
              <a:t>nath</a:t>
            </a:r>
            <a:r>
              <a:rPr lang="da-DK" sz="1200" dirty="0">
                <a:effectLst/>
                <a:latin typeface="Calibri" panose="020F0502020204030204" pitchFamily="34" charset="0"/>
                <a:ea typeface="Times New Roman" panose="02020603050405020304" pitchFamily="18" charset="0"/>
              </a:rPr>
              <a:t> er det samme som </a:t>
            </a:r>
            <a:r>
              <a:rPr lang="da-DK" sz="1150" dirty="0">
                <a:effectLst/>
                <a:latin typeface="Calibri" panose="020F0502020204030204" pitchFamily="34" charset="0"/>
                <a:ea typeface="Times New Roman" panose="02020603050405020304" pitchFamily="18" charset="0"/>
              </a:rPr>
              <a:t>Lord Krishna i an</a:t>
            </a:r>
            <a:r>
              <a:rPr lang="da-DK" sz="1200" dirty="0">
                <a:effectLst/>
                <a:latin typeface="Calibri" panose="020F0502020204030204" pitchFamily="34" charset="0"/>
                <a:ea typeface="Times New Roman" panose="02020603050405020304" pitchFamily="18" charset="0"/>
              </a:rPr>
              <a:t>dre dele af Indien. </a:t>
            </a:r>
            <a:r>
              <a:rPr lang="da-DK" sz="1150" dirty="0">
                <a:effectLst/>
                <a:latin typeface="Calibri" panose="020F0502020204030204" pitchFamily="34" charset="0"/>
                <a:ea typeface="Times New Roman" panose="02020603050405020304" pitchFamily="18" charset="0"/>
              </a:rPr>
              <a:t>Han er en reinkarnation af Lord Vish-</a:t>
            </a:r>
            <a:r>
              <a:rPr lang="da-DK" sz="1200" dirty="0">
                <a:effectLst/>
                <a:latin typeface="Calibri" panose="020F0502020204030204" pitchFamily="34" charset="0"/>
                <a:ea typeface="Times New Roman" panose="02020603050405020304" pitchFamily="18" charset="0"/>
              </a:rPr>
              <a:t>nu, som repræsenterer skabelsen. Lord Jagannath er placeret</a:t>
            </a:r>
            <a:r>
              <a:rPr lang="da-DK" sz="1200" kern="0"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da-DK" sz="1200" dirty="0">
                <a:effectLst/>
                <a:latin typeface="Calibri" panose="020F0502020204030204" pitchFamily="34" charset="0"/>
                <a:ea typeface="Times New Roman" panose="02020603050405020304" pitchFamily="18" charset="0"/>
              </a:rPr>
              <a:t>midt i templet sammen med sin søster Subhadra på højre side og sin bror Balaram på sin </a:t>
            </a:r>
            <a:r>
              <a:rPr lang="da-DK" sz="1150" dirty="0">
                <a:effectLst/>
                <a:latin typeface="Calibri" panose="020F0502020204030204" pitchFamily="34" charset="0"/>
                <a:ea typeface="Times New Roman" panose="02020603050405020304" pitchFamily="18" charset="0"/>
              </a:rPr>
              <a:t>venstre. En gang</a:t>
            </a:r>
            <a:r>
              <a:rPr lang="da-DK" sz="1200" dirty="0">
                <a:effectLst/>
                <a:latin typeface="Calibri" panose="020F0502020204030204" pitchFamily="34" charset="0"/>
                <a:ea typeface="Times New Roman" panose="02020603050405020304" pitchFamily="18" charset="0"/>
              </a:rPr>
              <a:t> om året besøger Jagannath sin tante, </a:t>
            </a:r>
            <a:r>
              <a:rPr lang="da-DK" sz="1150" dirty="0">
                <a:effectLst/>
                <a:latin typeface="Calibri" panose="020F0502020204030204" pitchFamily="34" charset="0"/>
                <a:ea typeface="Times New Roman" panose="02020603050405020304" pitchFamily="18" charset="0"/>
              </a:rPr>
              <a:t>som i Puri, Oris-</a:t>
            </a:r>
            <a:r>
              <a:rPr lang="da-DK" sz="1200" dirty="0">
                <a:effectLst/>
                <a:latin typeface="Calibri" panose="020F0502020204030204" pitchFamily="34" charset="0"/>
                <a:ea typeface="Times New Roman" panose="02020603050405020304" pitchFamily="18" charset="0"/>
              </a:rPr>
              <a:t>sa sidder i et andet tempel i byen. Han bliver kørt i en kæmpestor håndlavet vogn, trukket af tusinder af mennesker. Det er én af de største </a:t>
            </a:r>
            <a:r>
              <a:rPr lang="da-DK" sz="1150" dirty="0">
                <a:effectLst/>
                <a:latin typeface="Calibri" panose="020F0502020204030204" pitchFamily="34" charset="0"/>
                <a:ea typeface="Times New Roman" panose="02020603050405020304" pitchFamily="18" charset="0"/>
              </a:rPr>
              <a:t>festivaler i Oris</a:t>
            </a:r>
            <a:r>
              <a:rPr lang="da-DK" sz="1200" dirty="0">
                <a:effectLst/>
                <a:latin typeface="Calibri" panose="020F0502020204030204" pitchFamily="34" charset="0"/>
                <a:ea typeface="Times New Roman" panose="02020603050405020304" pitchFamily="18" charset="0"/>
              </a:rPr>
              <a:t>sa. </a:t>
            </a:r>
            <a:r>
              <a:rPr lang="da-DK" sz="1150" dirty="0">
                <a:effectLst/>
                <a:latin typeface="Calibri" panose="020F0502020204030204" pitchFamily="34" charset="0"/>
                <a:ea typeface="Times New Roman" panose="02020603050405020304" pitchFamily="18" charset="0"/>
              </a:rPr>
              <a:t>Det samme bliv</a:t>
            </a:r>
            <a:r>
              <a:rPr lang="da-DK" sz="1200" dirty="0">
                <a:effectLst/>
                <a:latin typeface="Calibri" panose="020F0502020204030204" pitchFamily="34" charset="0"/>
                <a:ea typeface="Times New Roman" panose="02020603050405020304" pitchFamily="18" charset="0"/>
              </a:rPr>
              <a:t>er fejret hos JGVK, hvor man tager</a:t>
            </a:r>
            <a:r>
              <a:rPr lang="da-DK" sz="1150" dirty="0">
                <a:effectLst/>
                <a:latin typeface="Calibri" panose="020F0502020204030204" pitchFamily="34" charset="0"/>
                <a:ea typeface="Times New Roman" panose="02020603050405020304" pitchFamily="18" charset="0"/>
              </a:rPr>
              <a:t> </a:t>
            </a:r>
            <a:r>
              <a:rPr lang="da-DK" sz="1200" dirty="0">
                <a:effectLst/>
                <a:latin typeface="Calibri" panose="020F0502020204030204" pitchFamily="34" charset="0"/>
                <a:ea typeface="Times New Roman" panose="02020603050405020304" pitchFamily="18" charset="0"/>
              </a:rPr>
              <a:t>Jagannath, Bala-ram og Subhadra i en vogn. Kører dem en tur rundt i området og tilbage til templet. Ca. 20.000 </a:t>
            </a:r>
            <a:r>
              <a:rPr lang="da-DK" sz="1150" dirty="0">
                <a:effectLst/>
                <a:latin typeface="Calibri" panose="020F0502020204030204" pitchFamily="34" charset="0"/>
                <a:ea typeface="Times New Roman" panose="02020603050405020304" pitchFamily="18" charset="0"/>
              </a:rPr>
              <a:t>men</a:t>
            </a:r>
            <a:r>
              <a:rPr lang="da-DK" sz="1200" dirty="0">
                <a:effectLst/>
                <a:latin typeface="Calibri" panose="020F0502020204030204" pitchFamily="34" charset="0"/>
                <a:ea typeface="Times New Roman" panose="02020603050405020304" pitchFamily="18" charset="0"/>
              </a:rPr>
              <a:t>nesker var samlet til denne festival sidst, den bliver fejret d.  06 juli.</a:t>
            </a:r>
            <a:endParaRPr lang="da-DK" sz="1200" kern="0" dirty="0">
              <a:latin typeface="Calibri" panose="020F0502020204030204" pitchFamily="34" charset="0"/>
              <a:ea typeface="Times New Roman" panose="02020603050405020304" pitchFamily="18" charset="0"/>
            </a:endParaRPr>
          </a:p>
          <a:p>
            <a:pPr marL="0" indent="0">
              <a:buNone/>
              <a:defRPr/>
            </a:pPr>
            <a:endParaRPr lang="da-DK" sz="1200" kern="0" dirty="0">
              <a:effectLst/>
              <a:latin typeface="Calibri" panose="020F0502020204030204" pitchFamily="34" charset="0"/>
              <a:ea typeface="Times New Roman" panose="02020603050405020304" pitchFamily="18" charset="0"/>
            </a:endParaRPr>
          </a:p>
          <a:p>
            <a:pPr marL="0" indent="0">
              <a:buNone/>
              <a:defRPr/>
            </a:pPr>
            <a:endParaRPr lang="da-DK" sz="1200" kern="0" dirty="0">
              <a:latin typeface="Calibri" panose="020F0502020204030204" pitchFamily="34" charset="0"/>
              <a:ea typeface="Times New Roman" panose="02020603050405020304" pitchFamily="18" charset="0"/>
            </a:endParaRPr>
          </a:p>
          <a:p>
            <a:pPr marL="0" indent="0">
              <a:buNone/>
              <a:defRPr/>
            </a:pPr>
            <a:endParaRPr lang="da-DK" sz="1200" kern="0" dirty="0">
              <a:effectLst/>
              <a:latin typeface="Calibri" panose="020F0502020204030204" pitchFamily="34" charset="0"/>
              <a:ea typeface="Times New Roman" panose="02020603050405020304" pitchFamily="18" charset="0"/>
            </a:endParaRPr>
          </a:p>
          <a:p>
            <a:pPr marL="0" indent="0">
              <a:buNone/>
              <a:defRPr/>
            </a:pPr>
            <a:endParaRPr lang="da-DK" sz="1200" kern="0" dirty="0">
              <a:latin typeface="Calibri" panose="020F0502020204030204" pitchFamily="34" charset="0"/>
              <a:ea typeface="Times New Roman" panose="02020603050405020304" pitchFamily="18" charset="0"/>
            </a:endParaRPr>
          </a:p>
          <a:p>
            <a:pPr marL="0" indent="0">
              <a:buNone/>
              <a:defRPr/>
            </a:pPr>
            <a:endParaRPr lang="da-DK" sz="1200" kern="0" dirty="0">
              <a:effectLst/>
              <a:latin typeface="Calibri" panose="020F0502020204030204" pitchFamily="34" charset="0"/>
              <a:ea typeface="Times New Roman" panose="02020603050405020304" pitchFamily="18" charset="0"/>
            </a:endParaRPr>
          </a:p>
          <a:p>
            <a:pPr marL="0" indent="0">
              <a:buNone/>
              <a:defRPr/>
            </a:pPr>
            <a:endParaRPr lang="da-DK" sz="1200" kern="0" dirty="0">
              <a:latin typeface="Calibri" panose="020F0502020204030204" pitchFamily="34" charset="0"/>
              <a:ea typeface="Times New Roman" panose="02020603050405020304" pitchFamily="18" charset="0"/>
            </a:endParaRPr>
          </a:p>
          <a:p>
            <a:pPr marL="0" indent="0">
              <a:buNone/>
              <a:defRPr/>
            </a:pPr>
            <a:endParaRPr lang="da-DK" sz="1200" kern="0" dirty="0">
              <a:effectLst/>
              <a:latin typeface="Calibri" panose="020F0502020204030204" pitchFamily="34" charset="0"/>
              <a:ea typeface="Times New Roman" panose="02020603050405020304" pitchFamily="18" charset="0"/>
            </a:endParaRPr>
          </a:p>
          <a:p>
            <a:pPr marL="0" indent="0">
              <a:buNone/>
              <a:defRPr/>
            </a:pPr>
            <a:endParaRPr lang="da-DK" sz="1200" kern="0" dirty="0">
              <a:latin typeface="Calibri" panose="020F0502020204030204" pitchFamily="34" charset="0"/>
              <a:ea typeface="Times New Roman" panose="02020603050405020304" pitchFamily="18" charset="0"/>
            </a:endParaRPr>
          </a:p>
          <a:p>
            <a:pPr marL="0" indent="0">
              <a:buNone/>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solidFill>
                <a:prstClr val="black"/>
              </a:solidFill>
              <a:latin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a-DK" sz="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itchFamily="34" charset="0"/>
            </a:endParaRPr>
          </a:p>
          <a:p>
            <a:pPr marL="0" indent="0">
              <a:buNone/>
              <a:defRPr/>
            </a:pPr>
            <a:r>
              <a:rPr lang="da-DK" sz="1200" b="1" dirty="0">
                <a:effectLst/>
                <a:latin typeface="Calibri" panose="020F0502020204030204" pitchFamily="34" charset="0"/>
                <a:ea typeface="Times New Roman" panose="02020603050405020304" pitchFamily="18" charset="0"/>
              </a:rPr>
              <a:t>75 års uafhængighedsdag:</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itchFamily="34" charset="0"/>
              </a:rPr>
              <a:t>Den blev fejret ved at alle skoleelever og lærere var samlet. Mange holdt taler om, hvordan landet blev uafhængigt af englænderne. Men der var in-gen alvorlig diskussion om, hvordan man opfatter sit </a:t>
            </a:r>
            <a:r>
              <a:rPr kumimoji="0" lang="da-DK" sz="11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itchFamily="34" charset="0"/>
              </a:rPr>
              <a:t>land</a:t>
            </a: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itchFamily="34" charset="0"/>
              </a:rPr>
              <a:t> nu som frit. Hvordan var forholdene da Indi-</a:t>
            </a:r>
            <a:endParaRPr lang="da-DK" sz="1200" kern="0" dirty="0">
              <a:solidFill>
                <a:prstClr val="black"/>
              </a:solidFill>
              <a:latin typeface="Calibri" panose="020F0502020204030204" pitchFamily="34" charset="0"/>
              <a:cs typeface="Calibri"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solidFill>
                <a:prstClr val="black"/>
              </a:solidFill>
              <a:latin typeface="Calibri" panose="020F0502020204030204" pitchFamily="34" charset="0"/>
              <a:cs typeface="Calibri"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solidFill>
                <a:prstClr val="black"/>
              </a:solidFill>
              <a:latin typeface="Calibri" panose="020F0502020204030204" pitchFamily="34" charset="0"/>
              <a:cs typeface="Calibri"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solidFill>
                <a:prstClr val="black"/>
              </a:solidFill>
              <a:latin typeface="Calibri" panose="020F0502020204030204" pitchFamily="34" charset="0"/>
              <a:cs typeface="Calibri"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solidFill>
                <a:prstClr val="black"/>
              </a:solidFill>
              <a:latin typeface="Calibri" panose="020F0502020204030204" pitchFamily="34" charset="0"/>
              <a:cs typeface="Calibri"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solidFill>
                <a:prstClr val="black"/>
              </a:solidFill>
              <a:latin typeface="Calibri" panose="020F0502020204030204" pitchFamily="34" charset="0"/>
              <a:cs typeface="Calibri"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a-DK" sz="6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p:txBody>
      </p:sp>
      <p:sp>
        <p:nvSpPr>
          <p:cNvPr id="20" name="Pladsholder til indhold 19"/>
          <p:cNvSpPr>
            <a:spLocks noGrp="1"/>
          </p:cNvSpPr>
          <p:nvPr>
            <p:ph sz="quarter" idx="4"/>
          </p:nvPr>
        </p:nvSpPr>
        <p:spPr>
          <a:xfrm>
            <a:off x="156275" y="217576"/>
            <a:ext cx="3272725" cy="9415944"/>
          </a:xfrm>
        </p:spPr>
        <p:txBody>
          <a:bodyPr lIns="0" tIns="0" rIns="0" bIns="0">
            <a:noAutofit/>
          </a:bodyPr>
          <a:lstStyle/>
          <a:p>
            <a:pPr marL="0" indent="0" eaLnBrk="0" hangingPunct="0">
              <a:spcBef>
                <a:spcPts val="205"/>
              </a:spcBef>
              <a:spcAft>
                <a:spcPts val="0"/>
              </a:spcAft>
              <a:buNone/>
            </a:pPr>
            <a:r>
              <a:rPr lang="da-DK" sz="1200" b="1" dirty="0">
                <a:effectLst/>
                <a:latin typeface="Calibri" panose="020F0502020204030204" pitchFamily="34" charset="0"/>
                <a:ea typeface="Times New Roman" panose="02020603050405020304" pitchFamily="18" charset="0"/>
              </a:rPr>
              <a:t>Sociale-, kulturelle- og fortalervirksomheds aktiviteter herunder årsfestival ved JGVK: </a:t>
            </a:r>
            <a:endParaRPr lang="da-DK" sz="1100" dirty="0">
              <a:effectLst/>
              <a:latin typeface="Times New Roman" panose="02020603050405020304" pitchFamily="18" charset="0"/>
              <a:ea typeface="Times New Roman" panose="02020603050405020304" pitchFamily="18" charset="0"/>
            </a:endParaRPr>
          </a:p>
          <a:p>
            <a:pPr marL="0" indent="0" eaLnBrk="0" hangingPunct="0">
              <a:spcBef>
                <a:spcPts val="205"/>
              </a:spcBef>
              <a:spcAft>
                <a:spcPts val="0"/>
              </a:spcAft>
              <a:buNone/>
            </a:pPr>
            <a:r>
              <a:rPr lang="da-DK" sz="1200" dirty="0">
                <a:effectLst/>
                <a:latin typeface="Calibri" panose="020F0502020204030204" pitchFamily="34" charset="0"/>
                <a:ea typeface="Times New Roman" panose="02020603050405020304" pitchFamily="18" charset="0"/>
              </a:rPr>
              <a:t>I løbet af året afholder JGVK et antal festivaler dels </a:t>
            </a:r>
            <a:r>
              <a:rPr lang="da-DK" sz="1200" dirty="0">
                <a:latin typeface="Calibri" panose="020F0502020204030204" pitchFamily="34" charset="0"/>
                <a:ea typeface="Times New Roman" panose="02020603050405020304" pitchFamily="18" charset="0"/>
              </a:rPr>
              <a:t>på</a:t>
            </a:r>
            <a:r>
              <a:rPr lang="da-DK" sz="1200" dirty="0">
                <a:effectLst/>
                <a:latin typeface="Calibri" panose="020F0502020204030204" pitchFamily="34" charset="0"/>
                <a:ea typeface="Times New Roman" panose="02020603050405020304" pitchFamily="18" charset="0"/>
              </a:rPr>
              <a:t> nationale mærkedage, dels af </a:t>
            </a:r>
            <a:r>
              <a:rPr lang="da-DK" sz="1150" dirty="0">
                <a:effectLst/>
                <a:latin typeface="Calibri" panose="020F0502020204030204" pitchFamily="34" charset="0"/>
                <a:ea typeface="Times New Roman" panose="02020603050405020304" pitchFamily="18" charset="0"/>
              </a:rPr>
              <a:t>sociale, kulturelle,  og po</a:t>
            </a:r>
            <a:r>
              <a:rPr lang="da-DK" sz="1200" dirty="0">
                <a:effectLst/>
                <a:latin typeface="Calibri" panose="020F0502020204030204" pitchFamily="34" charset="0"/>
                <a:ea typeface="Times New Roman" panose="02020603050405020304" pitchFamily="18" charset="0"/>
              </a:rPr>
              <a:t>litisk karakter. De varer </a:t>
            </a:r>
            <a:r>
              <a:rPr lang="da-DK" sz="1150" dirty="0">
                <a:effectLst/>
                <a:latin typeface="Calibri" panose="020F0502020204030204" pitchFamily="34" charset="0"/>
                <a:ea typeface="Times New Roman" panose="02020603050405020304" pitchFamily="18" charset="0"/>
              </a:rPr>
              <a:t>fra få timer til 4-5 dage,</a:t>
            </a:r>
            <a:r>
              <a:rPr lang="da-DK" sz="1200" dirty="0">
                <a:effectLst/>
                <a:latin typeface="Calibri" panose="020F0502020204030204" pitchFamily="34" charset="0"/>
                <a:ea typeface="Times New Roman" panose="02020603050405020304" pitchFamily="18" charset="0"/>
              </a:rPr>
              <a:t> hvor ledende medlemmer, projektpersonale og sko-lebørn og lokale deltager. Et udsnit af dem nævnes nedenunder:</a:t>
            </a:r>
            <a:endParaRPr lang="da-DK" sz="1100" dirty="0">
              <a:effectLst/>
              <a:latin typeface="Times New Roman" panose="02020603050405020304" pitchFamily="18" charset="0"/>
              <a:ea typeface="Times New Roman" panose="02020603050405020304" pitchFamily="18" charset="0"/>
            </a:endParaRPr>
          </a:p>
          <a:p>
            <a:pPr marL="0" indent="0" eaLnBrk="0" hangingPunct="0">
              <a:spcBef>
                <a:spcPts val="205"/>
              </a:spcBef>
              <a:spcAft>
                <a:spcPts val="0"/>
              </a:spcAft>
              <a:buNone/>
            </a:pPr>
            <a:endParaRPr lang="da-DK" sz="500" dirty="0">
              <a:effectLst/>
              <a:latin typeface="Times New Roman" panose="02020603050405020304" pitchFamily="18" charset="0"/>
              <a:ea typeface="Times New Roman" panose="02020603050405020304" pitchFamily="18" charset="0"/>
            </a:endParaRPr>
          </a:p>
          <a:p>
            <a:pPr marL="0" indent="0" eaLnBrk="0" hangingPunct="0">
              <a:spcBef>
                <a:spcPts val="205"/>
              </a:spcBef>
              <a:spcAft>
                <a:spcPts val="0"/>
              </a:spcAft>
              <a:buNone/>
            </a:pPr>
            <a:r>
              <a:rPr lang="da-DK" sz="1200" b="1" dirty="0">
                <a:effectLst/>
                <a:latin typeface="Calibri" panose="020F0502020204030204" pitchFamily="34" charset="0"/>
                <a:ea typeface="Times New Roman" panose="02020603050405020304" pitchFamily="18" charset="0"/>
              </a:rPr>
              <a:t>Saraswati Puja:</a:t>
            </a:r>
            <a:endParaRPr lang="da-DK" sz="1100" dirty="0">
              <a:effectLst/>
              <a:latin typeface="Times New Roman" panose="02020603050405020304" pitchFamily="18" charset="0"/>
              <a:ea typeface="Times New Roman" panose="02020603050405020304" pitchFamily="18" charset="0"/>
            </a:endParaRPr>
          </a:p>
          <a:p>
            <a:pPr marL="0" indent="0" eaLnBrk="0" hangingPunct="0">
              <a:spcBef>
                <a:spcPts val="205"/>
              </a:spcBef>
              <a:spcAft>
                <a:spcPts val="0"/>
              </a:spcAft>
              <a:buNone/>
            </a:pPr>
            <a:r>
              <a:rPr lang="da-DK" sz="1200" dirty="0">
                <a:effectLst/>
                <a:latin typeface="Calibri" panose="020F0502020204030204" pitchFamily="34" charset="0"/>
                <a:ea typeface="Times New Roman" panose="02020603050405020304" pitchFamily="18" charset="0"/>
              </a:rPr>
              <a:t>Det er en vigtig </a:t>
            </a:r>
            <a:r>
              <a:rPr lang="da-DK" sz="1150" dirty="0">
                <a:effectLst/>
                <a:latin typeface="Calibri" panose="020F0502020204030204" pitchFamily="34" charset="0"/>
                <a:ea typeface="Times New Roman" panose="02020603050405020304" pitchFamily="18" charset="0"/>
              </a:rPr>
              <a:t>begivenhed, hvor man fejrer gudinden</a:t>
            </a:r>
            <a:r>
              <a:rPr lang="da-DK" sz="1200" dirty="0">
                <a:effectLst/>
                <a:latin typeface="Calibri" panose="020F0502020204030204" pitchFamily="34" charset="0"/>
                <a:ea typeface="Times New Roman" panose="02020603050405020304" pitchFamily="18" charset="0"/>
              </a:rPr>
              <a:t> for lærdom, Saraswati. Børnene </a:t>
            </a:r>
            <a:r>
              <a:rPr lang="da-DK" sz="1150" dirty="0">
                <a:effectLst/>
                <a:latin typeface="Calibri" panose="020F0502020204030204" pitchFamily="34" charset="0"/>
                <a:ea typeface="Times New Roman" panose="02020603050405020304" pitchFamily="18" charset="0"/>
              </a:rPr>
              <a:t>tilbeder hende for at</a:t>
            </a:r>
            <a:endParaRPr lang="da-DK" sz="1150" b="1" dirty="0">
              <a:effectLst/>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b="1" dirty="0">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b="1" dirty="0">
              <a:effectLst/>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b="1" dirty="0">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b="1" dirty="0">
              <a:effectLst/>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b="1" dirty="0">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b="1" dirty="0">
              <a:effectLst/>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b="1" dirty="0">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b="1"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solidFill>
                <a:prstClr val="black"/>
              </a:solidFill>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indent="0" eaLnBrk="0" hangingPunct="0">
              <a:spcBef>
                <a:spcPts val="205"/>
              </a:spcBef>
              <a:buNone/>
            </a:pPr>
            <a:r>
              <a:rPr lang="da-DK" sz="1200" dirty="0">
                <a:effectLst/>
                <a:latin typeface="Calibri" panose="020F0502020204030204" pitchFamily="34" charset="0"/>
                <a:ea typeface="Times New Roman" panose="02020603050405020304" pitchFamily="18" charset="0"/>
              </a:rPr>
              <a:t>få succes i deres uddannelse. </a:t>
            </a:r>
            <a:r>
              <a:rPr lang="da-DK" sz="1150" dirty="0">
                <a:effectLst/>
                <a:latin typeface="Calibri" panose="020F0502020204030204" pitchFamily="34" charset="0"/>
                <a:ea typeface="Times New Roman" panose="02020603050405020304" pitchFamily="18" charset="0"/>
              </a:rPr>
              <a:t>Man tager bad om mor-</a:t>
            </a:r>
            <a:r>
              <a:rPr lang="da-DK" sz="1200" dirty="0">
                <a:effectLst/>
                <a:latin typeface="Calibri" panose="020F0502020204030204" pitchFamily="34" charset="0"/>
                <a:ea typeface="Times New Roman" panose="02020603050405020304" pitchFamily="18" charset="0"/>
              </a:rPr>
              <a:t>genen, spiser ikke morgenmad og klæder sig fint på til festlighederne. Så kommer</a:t>
            </a:r>
            <a:r>
              <a:rPr lang="da-DK" sz="1150" dirty="0">
                <a:effectLst/>
                <a:latin typeface="Calibri" panose="020F0502020204030204" pitchFamily="34" charset="0"/>
                <a:ea typeface="Times New Roman" panose="02020603050405020304" pitchFamily="18" charset="0"/>
              </a:rPr>
              <a:t> præsten og afholder ce-re</a:t>
            </a:r>
            <a:r>
              <a:rPr lang="da-DK" sz="1200" dirty="0">
                <a:effectLst/>
                <a:latin typeface="Calibri" panose="020F0502020204030204" pitchFamily="34" charset="0"/>
                <a:ea typeface="Times New Roman" panose="02020603050405020304" pitchFamily="18" charset="0"/>
              </a:rPr>
              <a:t>monien for Saraswati. Alle børn deltager og beder om hendes velsignelse og succes i deres studie. Så får de prasad (frugt og søde sager velsignet under ceremonien). Den foregår d. 8. maj.  </a:t>
            </a:r>
            <a:endParaRPr lang="da-DK" sz="1100" dirty="0">
              <a:effectLst/>
              <a:latin typeface="Times New Roman" panose="02020603050405020304" pitchFamily="18" charset="0"/>
              <a:ea typeface="Times New Roman" panose="02020603050405020304" pitchFamily="18" charset="0"/>
            </a:endParaRPr>
          </a:p>
          <a:p>
            <a:pPr marL="0" indent="0">
              <a:buNone/>
              <a:defRPr/>
            </a:pPr>
            <a:endParaRPr lang="da-DK" sz="1200" b="1" kern="0" dirty="0">
              <a:effectLst/>
              <a:latin typeface="Calibri" panose="020F0502020204030204" pitchFamily="34" charset="0"/>
              <a:ea typeface="Times New Roman" panose="02020603050405020304" pitchFamily="18" charset="0"/>
            </a:endParaRPr>
          </a:p>
          <a:p>
            <a:pPr marL="0" indent="0">
              <a:buNone/>
              <a:defRPr/>
            </a:pPr>
            <a:r>
              <a:rPr lang="da-DK" sz="1200" b="1" kern="0" dirty="0">
                <a:effectLst/>
                <a:latin typeface="Calibri" panose="020F0502020204030204" pitchFamily="34" charset="0"/>
                <a:ea typeface="Times New Roman" panose="02020603050405020304" pitchFamily="18" charset="0"/>
              </a:rPr>
              <a:t>Holi:</a:t>
            </a:r>
          </a:p>
          <a:p>
            <a:pPr marL="0" indent="0">
              <a:buNone/>
              <a:defRPr/>
            </a:pPr>
            <a:r>
              <a:rPr lang="da-DK" sz="1200" kern="0" dirty="0">
                <a:effectLst/>
                <a:latin typeface="Calibri" panose="020F0502020204030204" pitchFamily="34" charset="0"/>
                <a:ea typeface="Times New Roman" panose="02020603050405020304" pitchFamily="18" charset="0"/>
              </a:rPr>
              <a:t>Holi er en festival, som stammer fra Krishnas tid (5000 år f.kr.). Krishna legede med drengene fra nogle hyrde familier, som tilbad ham. De morede sig med at kaste farvet pulver </a:t>
            </a:r>
            <a:r>
              <a:rPr lang="da-DK" sz="1150" kern="0" dirty="0">
                <a:effectLst/>
                <a:latin typeface="Calibri" panose="020F0502020204030204" pitchFamily="34" charset="0"/>
                <a:ea typeface="Times New Roman" panose="02020603050405020304" pitchFamily="18" charset="0"/>
              </a:rPr>
              <a:t>mod hinanden. I dag</a:t>
            </a:r>
            <a:r>
              <a:rPr lang="da-DK" sz="1200" kern="0" dirty="0">
                <a:effectLst/>
                <a:latin typeface="Calibri" panose="020F0502020204030204" pitchFamily="34" charset="0"/>
                <a:ea typeface="Times New Roman" panose="02020603050405020304" pitchFamily="18" charset="0"/>
              </a:rPr>
              <a:t> fejres den, som den dag, hvor alle mennesker er ens i alle mulige farver. Den bliver fejret d. 8 feb. </a:t>
            </a:r>
          </a:p>
          <a:p>
            <a:pPr marL="0" indent="0" eaLnBrk="0" hangingPunct="0">
              <a:spcBef>
                <a:spcPts val="205"/>
              </a:spcBef>
              <a:spcAft>
                <a:spcPts val="0"/>
              </a:spcAft>
              <a:buNone/>
            </a:pPr>
            <a:endParaRPr lang="da-DK" sz="1200" b="1"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5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500" dirty="0">
              <a:latin typeface="Calibri" pitchFamily="34" charset="0"/>
              <a:cs typeface="Calibri" pitchFamily="34" charset="0"/>
            </a:endParaRPr>
          </a:p>
          <a:p>
            <a:pPr marL="0" indent="0">
              <a:buNone/>
            </a:pPr>
            <a:r>
              <a:rPr lang="da-DK" sz="1200" dirty="0">
                <a:latin typeface="Calibri" pitchFamily="34" charset="0"/>
                <a:cs typeface="Calibri" pitchFamily="34" charset="0"/>
              </a:rPr>
              <a:t> </a:t>
            </a:r>
          </a:p>
          <a:p>
            <a:pPr marL="0" indent="0" algn="just">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5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5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r>
              <a:rPr lang="en-GB" sz="1200" dirty="0">
                <a:latin typeface="Calibri" panose="020F0502020204030204" pitchFamily="34" charset="0"/>
                <a:cs typeface="Calibri" panose="020F0502020204030204" pitchFamily="34" charset="0"/>
              </a:rPr>
              <a:t>  </a:t>
            </a: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a:xfrm>
            <a:off x="6309320" y="9378596"/>
            <a:ext cx="476672" cy="527404"/>
          </a:xfrm>
        </p:spPr>
        <p:txBody>
          <a:bodyPr/>
          <a:lstStyle/>
          <a:p>
            <a:fld id="{962F89E5-FDC6-4879-9052-8FFED4F5367E}" type="slidenum">
              <a:rPr lang="da-DK" smtClean="0"/>
              <a:pPr/>
              <a:t>11</a:t>
            </a:fld>
            <a:endParaRPr lang="da-DK" dirty="0"/>
          </a:p>
        </p:txBody>
      </p:sp>
      <p:pic>
        <p:nvPicPr>
          <p:cNvPr id="10" name="Picture 9">
            <a:extLst>
              <a:ext uri="{FF2B5EF4-FFF2-40B4-BE49-F238E27FC236}">
                <a16:creationId xmlns:a16="http://schemas.microsoft.com/office/drawing/2014/main" id="{57A5D807-63DC-16CB-A3B2-7E32CE5971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275" y="2423517"/>
            <a:ext cx="3272725" cy="2028877"/>
          </a:xfrm>
          <a:prstGeom prst="rect">
            <a:avLst/>
          </a:prstGeom>
        </p:spPr>
      </p:pic>
      <p:sp>
        <p:nvSpPr>
          <p:cNvPr id="5" name="TextBox 4">
            <a:extLst>
              <a:ext uri="{FF2B5EF4-FFF2-40B4-BE49-F238E27FC236}">
                <a16:creationId xmlns:a16="http://schemas.microsoft.com/office/drawing/2014/main" id="{F65DEB78-DE38-85B2-BB67-A26136514213}"/>
              </a:ext>
            </a:extLst>
          </p:cNvPr>
          <p:cNvSpPr txBox="1"/>
          <p:nvPr/>
        </p:nvSpPr>
        <p:spPr>
          <a:xfrm>
            <a:off x="133703" y="4266129"/>
            <a:ext cx="3348104" cy="226591"/>
          </a:xfrm>
          <a:prstGeom prst="rect">
            <a:avLst/>
          </a:prstGeom>
          <a:solidFill>
            <a:schemeClr val="bg1"/>
          </a:solidFill>
        </p:spPr>
        <p:txBody>
          <a:bodyPr wrap="square" lIns="36000" tIns="36000" rIns="36000" bIns="36000" rtlCol="0">
            <a:spAutoFit/>
          </a:bodyPr>
          <a:lstStyle/>
          <a:p>
            <a:r>
              <a:rPr lang="da-DK" sz="1000" i="1" dirty="0">
                <a:solidFill>
                  <a:prstClr val="black"/>
                </a:solidFill>
                <a:latin typeface="Calibri" panose="020F0502020204030204" pitchFamily="34" charset="0"/>
                <a:cs typeface="Calibri" panose="020F0502020204030204" pitchFamily="34" charset="0"/>
              </a:rPr>
              <a:t>Fejring af lærdoms Gudinde Saraswati Puja</a:t>
            </a:r>
          </a:p>
        </p:txBody>
      </p:sp>
      <p:grpSp>
        <p:nvGrpSpPr>
          <p:cNvPr id="17" name="Group 16">
            <a:extLst>
              <a:ext uri="{FF2B5EF4-FFF2-40B4-BE49-F238E27FC236}">
                <a16:creationId xmlns:a16="http://schemas.microsoft.com/office/drawing/2014/main" id="{5D1BD902-D56F-6ABC-9C1A-5CA8CF7E4A08}"/>
              </a:ext>
            </a:extLst>
          </p:cNvPr>
          <p:cNvGrpSpPr/>
          <p:nvPr/>
        </p:nvGrpSpPr>
        <p:grpSpPr>
          <a:xfrm>
            <a:off x="3531027" y="225995"/>
            <a:ext cx="3254965" cy="2372373"/>
            <a:chOff x="3531027" y="225995"/>
            <a:chExt cx="3254965" cy="2372373"/>
          </a:xfrm>
        </p:grpSpPr>
        <p:pic>
          <p:nvPicPr>
            <p:cNvPr id="3" name="Picture 2">
              <a:extLst>
                <a:ext uri="{FF2B5EF4-FFF2-40B4-BE49-F238E27FC236}">
                  <a16:creationId xmlns:a16="http://schemas.microsoft.com/office/drawing/2014/main" id="{57FAB049-9E98-9E58-A1B2-3EBF7CDBF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1507" y="225995"/>
              <a:ext cx="3112392" cy="2064629"/>
            </a:xfrm>
            <a:prstGeom prst="rect">
              <a:avLst/>
            </a:prstGeom>
          </p:spPr>
        </p:pic>
        <p:sp>
          <p:nvSpPr>
            <p:cNvPr id="8" name="TextBox 7">
              <a:extLst>
                <a:ext uri="{FF2B5EF4-FFF2-40B4-BE49-F238E27FC236}">
                  <a16:creationId xmlns:a16="http://schemas.microsoft.com/office/drawing/2014/main" id="{BB3134AE-5E4E-A51C-B170-20F67B271653}"/>
                </a:ext>
              </a:extLst>
            </p:cNvPr>
            <p:cNvSpPr txBox="1"/>
            <p:nvPr/>
          </p:nvSpPr>
          <p:spPr>
            <a:xfrm>
              <a:off x="3531027" y="2248666"/>
              <a:ext cx="3254965" cy="349702"/>
            </a:xfrm>
            <a:prstGeom prst="rect">
              <a:avLst/>
            </a:prstGeom>
            <a:solidFill>
              <a:schemeClr val="bg1"/>
            </a:solidFill>
          </p:spPr>
          <p:txBody>
            <a:bodyPr wrap="square" lIns="36000" tIns="36000" rIns="36000" bIns="36000" rtlCol="0">
              <a:spAutoFit/>
            </a:bodyPr>
            <a:lstStyle/>
            <a:p>
              <a:r>
                <a:rPr lang="da-DK" sz="900" i="1" dirty="0">
                  <a:solidFill>
                    <a:prstClr val="black"/>
                  </a:solidFill>
                  <a:latin typeface="Calibri" panose="020F0502020204030204" pitchFamily="34" charset="0"/>
                  <a:cs typeface="Calibri" panose="020F0502020204030204" pitchFamily="34" charset="0"/>
                </a:rPr>
                <a:t>Fejring af Lord </a:t>
              </a:r>
              <a:r>
                <a:rPr lang="da-DK" sz="900" i="1" dirty="0" err="1">
                  <a:solidFill>
                    <a:prstClr val="black"/>
                  </a:solidFill>
                  <a:latin typeface="Calibri" panose="020F0502020204030204" pitchFamily="34" charset="0"/>
                  <a:cs typeface="Calibri" panose="020F0502020204030204" pitchFamily="34" charset="0"/>
                </a:rPr>
                <a:t>Jagannath</a:t>
              </a:r>
              <a:r>
                <a:rPr lang="da-DK" sz="900" i="1" dirty="0">
                  <a:solidFill>
                    <a:prstClr val="black"/>
                  </a:solidFill>
                  <a:latin typeface="Calibri" panose="020F0502020204030204" pitchFamily="34" charset="0"/>
                  <a:cs typeface="Calibri" panose="020F0502020204030204" pitchFamily="34" charset="0"/>
                </a:rPr>
                <a:t>, som besøger sin tante sammen med sine søskende</a:t>
              </a:r>
            </a:p>
          </p:txBody>
        </p:sp>
      </p:grpSp>
      <p:grpSp>
        <p:nvGrpSpPr>
          <p:cNvPr id="13" name="Group 12">
            <a:extLst>
              <a:ext uri="{FF2B5EF4-FFF2-40B4-BE49-F238E27FC236}">
                <a16:creationId xmlns:a16="http://schemas.microsoft.com/office/drawing/2014/main" id="{5038DABA-E5EE-C239-F3F8-068F54338F44}"/>
              </a:ext>
            </a:extLst>
          </p:cNvPr>
          <p:cNvGrpSpPr/>
          <p:nvPr/>
        </p:nvGrpSpPr>
        <p:grpSpPr>
          <a:xfrm>
            <a:off x="3589332" y="6105128"/>
            <a:ext cx="3186003" cy="2110063"/>
            <a:chOff x="3548065" y="7287907"/>
            <a:chExt cx="3186003" cy="2110063"/>
          </a:xfrm>
        </p:grpSpPr>
        <p:pic>
          <p:nvPicPr>
            <p:cNvPr id="6" name="Picture 5">
              <a:extLst>
                <a:ext uri="{FF2B5EF4-FFF2-40B4-BE49-F238E27FC236}">
                  <a16:creationId xmlns:a16="http://schemas.microsoft.com/office/drawing/2014/main" id="{F5F05B2D-1C7E-E179-D32A-DA30064EEE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8872" y="7287907"/>
              <a:ext cx="3025733" cy="2090689"/>
            </a:xfrm>
            <a:prstGeom prst="rect">
              <a:avLst/>
            </a:prstGeom>
          </p:spPr>
        </p:pic>
        <p:sp>
          <p:nvSpPr>
            <p:cNvPr id="9" name="TextBox 8">
              <a:extLst>
                <a:ext uri="{FF2B5EF4-FFF2-40B4-BE49-F238E27FC236}">
                  <a16:creationId xmlns:a16="http://schemas.microsoft.com/office/drawing/2014/main" id="{FD93A9B6-4619-F749-0FAC-2392115C8712}"/>
                </a:ext>
              </a:extLst>
            </p:cNvPr>
            <p:cNvSpPr txBox="1"/>
            <p:nvPr/>
          </p:nvSpPr>
          <p:spPr>
            <a:xfrm>
              <a:off x="3548065" y="9186767"/>
              <a:ext cx="3186003" cy="211203"/>
            </a:xfrm>
            <a:prstGeom prst="rect">
              <a:avLst/>
            </a:prstGeom>
            <a:solidFill>
              <a:schemeClr val="bg1"/>
            </a:solidFill>
          </p:spPr>
          <p:txBody>
            <a:bodyPr wrap="square" lIns="36000" tIns="36000" rIns="36000" bIns="36000" rtlCol="0">
              <a:spAutoFit/>
            </a:bodyPr>
            <a:lstStyle/>
            <a:p>
              <a:r>
                <a:rPr lang="da-DK" sz="900" i="1" dirty="0" err="1">
                  <a:solidFill>
                    <a:prstClr val="black"/>
                  </a:solidFill>
                  <a:latin typeface="Calibri" panose="020F0502020204030204" pitchFamily="34" charset="0"/>
                  <a:cs typeface="Calibri" panose="020F0502020204030204" pitchFamily="34" charset="0"/>
                </a:rPr>
                <a:t>Fejering</a:t>
              </a:r>
              <a:r>
                <a:rPr lang="da-DK" sz="900" i="1" dirty="0">
                  <a:solidFill>
                    <a:prstClr val="black"/>
                  </a:solidFill>
                  <a:latin typeface="Calibri" panose="020F0502020204030204" pitchFamily="34" charset="0"/>
                  <a:cs typeface="Calibri" panose="020F0502020204030204" pitchFamily="34" charset="0"/>
                </a:rPr>
                <a:t> af Indiens 75 års uafhængighedsdag ved VSN skolen</a:t>
              </a:r>
            </a:p>
          </p:txBody>
        </p:sp>
      </p:grpSp>
      <p:grpSp>
        <p:nvGrpSpPr>
          <p:cNvPr id="14" name="Group 13">
            <a:extLst>
              <a:ext uri="{FF2B5EF4-FFF2-40B4-BE49-F238E27FC236}">
                <a16:creationId xmlns:a16="http://schemas.microsoft.com/office/drawing/2014/main" id="{DC6BC2D4-85B3-95B7-80D2-A836207A2B91}"/>
              </a:ext>
            </a:extLst>
          </p:cNvPr>
          <p:cNvGrpSpPr/>
          <p:nvPr/>
        </p:nvGrpSpPr>
        <p:grpSpPr>
          <a:xfrm>
            <a:off x="121747" y="7421846"/>
            <a:ext cx="3175438" cy="2220452"/>
            <a:chOff x="3526534" y="4173882"/>
            <a:chExt cx="3175438" cy="2220452"/>
          </a:xfrm>
        </p:grpSpPr>
        <p:pic>
          <p:nvPicPr>
            <p:cNvPr id="15" name="Picture 14">
              <a:extLst>
                <a:ext uri="{FF2B5EF4-FFF2-40B4-BE49-F238E27FC236}">
                  <a16:creationId xmlns:a16="http://schemas.microsoft.com/office/drawing/2014/main" id="{4BB60F70-8FAE-973D-BFE2-E7CCEFFCED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78768" y="4173882"/>
              <a:ext cx="3112393" cy="2043490"/>
            </a:xfrm>
            <a:prstGeom prst="rect">
              <a:avLst/>
            </a:prstGeom>
          </p:spPr>
        </p:pic>
        <p:sp>
          <p:nvSpPr>
            <p:cNvPr id="16" name="TextBox 15">
              <a:extLst>
                <a:ext uri="{FF2B5EF4-FFF2-40B4-BE49-F238E27FC236}">
                  <a16:creationId xmlns:a16="http://schemas.microsoft.com/office/drawing/2014/main" id="{38631B84-88CC-0CD7-D5ED-D70BE387F631}"/>
                </a:ext>
              </a:extLst>
            </p:cNvPr>
            <p:cNvSpPr txBox="1"/>
            <p:nvPr/>
          </p:nvSpPr>
          <p:spPr>
            <a:xfrm>
              <a:off x="3526534" y="6167743"/>
              <a:ext cx="3175438" cy="226591"/>
            </a:xfrm>
            <a:prstGeom prst="rect">
              <a:avLst/>
            </a:prstGeom>
            <a:solidFill>
              <a:schemeClr val="bg1"/>
            </a:solidFill>
          </p:spPr>
          <p:txBody>
            <a:bodyPr wrap="square" lIns="36000" tIns="36000" rIns="36000" bIns="36000" rtlCol="0">
              <a:spAutoFit/>
            </a:bodyPr>
            <a:lstStyle/>
            <a:p>
              <a:r>
                <a:rPr lang="da-DK" sz="1000" i="1" dirty="0">
                  <a:solidFill>
                    <a:prstClr val="black"/>
                  </a:solidFill>
                  <a:latin typeface="Calibri" panose="020F0502020204030204" pitchFamily="34" charset="0"/>
                  <a:cs typeface="Calibri" panose="020F0502020204030204" pitchFamily="34" charset="0"/>
                </a:rPr>
                <a:t>Fejring af Holi festival ved at kaste farvepulver på hinanden</a:t>
              </a:r>
            </a:p>
          </p:txBody>
        </p:sp>
      </p:grpSp>
    </p:spTree>
    <p:extLst>
      <p:ext uri="{BB962C8B-B14F-4D97-AF65-F5344CB8AC3E}">
        <p14:creationId xmlns:p14="http://schemas.microsoft.com/office/powerpoint/2010/main" val="4121367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ladsholder til indhold 18"/>
          <p:cNvSpPr>
            <a:spLocks noGrp="1"/>
          </p:cNvSpPr>
          <p:nvPr>
            <p:ph sz="half" idx="2"/>
          </p:nvPr>
        </p:nvSpPr>
        <p:spPr>
          <a:xfrm>
            <a:off x="3589332" y="217576"/>
            <a:ext cx="3112393" cy="9289031"/>
          </a:xfrm>
        </p:spPr>
        <p:txBody>
          <a:bodyPr lIns="0" tIns="0" rIns="0" bIns="0">
            <a:noAutofit/>
          </a:bodyPr>
          <a:lstStyle/>
          <a:p>
            <a:pPr marL="0" indent="0">
              <a:buNone/>
              <a:defRPr/>
            </a:pPr>
            <a:endParaRPr lang="da-DK" sz="1200" kern="0" dirty="0">
              <a:latin typeface="Calibri" panose="020F0502020204030204" pitchFamily="34" charset="0"/>
              <a:ea typeface="Times New Roman" panose="02020603050405020304" pitchFamily="18" charset="0"/>
            </a:endParaRPr>
          </a:p>
          <a:p>
            <a:pPr marL="0" indent="0">
              <a:buNone/>
              <a:defRPr/>
            </a:pPr>
            <a:endParaRPr lang="da-DK" sz="1200" kern="0" dirty="0">
              <a:latin typeface="Calibri" panose="020F0502020204030204" pitchFamily="34" charset="0"/>
              <a:ea typeface="Times New Roman" panose="02020603050405020304" pitchFamily="18" charset="0"/>
            </a:endParaRPr>
          </a:p>
          <a:p>
            <a:pPr marL="0" indent="0">
              <a:buNone/>
              <a:defRPr/>
            </a:pPr>
            <a:endParaRPr lang="da-DK" sz="1200" kern="0" dirty="0">
              <a:latin typeface="Calibri" panose="020F0502020204030204" pitchFamily="34" charset="0"/>
              <a:ea typeface="Times New Roman" panose="02020603050405020304" pitchFamily="18" charset="0"/>
            </a:endParaRPr>
          </a:p>
          <a:p>
            <a:pPr marL="0" indent="0">
              <a:buNone/>
              <a:defRPr/>
            </a:pPr>
            <a:endParaRPr lang="da-DK" sz="1200" kern="0" dirty="0">
              <a:latin typeface="Calibri" panose="020F0502020204030204" pitchFamily="34" charset="0"/>
              <a:ea typeface="Times New Roman" panose="02020603050405020304" pitchFamily="18" charset="0"/>
            </a:endParaRPr>
          </a:p>
          <a:p>
            <a:pPr marL="0" indent="0">
              <a:buNone/>
              <a:defRPr/>
            </a:pPr>
            <a:endParaRPr lang="da-DK" sz="1200" kern="0" dirty="0">
              <a:latin typeface="Calibri" panose="020F0502020204030204" pitchFamily="34" charset="0"/>
              <a:ea typeface="Times New Roman" panose="02020603050405020304" pitchFamily="18" charset="0"/>
            </a:endParaRPr>
          </a:p>
          <a:p>
            <a:pPr marL="0" indent="0">
              <a:buNone/>
              <a:defRPr/>
            </a:pPr>
            <a:endParaRPr lang="da-DK" sz="1200" kern="0" dirty="0">
              <a:latin typeface="Calibri" panose="020F0502020204030204" pitchFamily="34" charset="0"/>
              <a:ea typeface="Times New Roman" panose="02020603050405020304" pitchFamily="18" charset="0"/>
            </a:endParaRPr>
          </a:p>
          <a:p>
            <a:pPr marL="0" indent="0">
              <a:buNone/>
              <a:defRPr/>
            </a:pPr>
            <a:endParaRPr lang="da-DK" sz="1200" kern="0" dirty="0">
              <a:latin typeface="Calibri" panose="020F0502020204030204" pitchFamily="34" charset="0"/>
              <a:ea typeface="Times New Roman" panose="02020603050405020304" pitchFamily="18" charset="0"/>
            </a:endParaRPr>
          </a:p>
          <a:p>
            <a:pPr marL="0" indent="0">
              <a:buNone/>
              <a:defRPr/>
            </a:pPr>
            <a:endParaRPr lang="da-DK" sz="1200" kern="0" dirty="0">
              <a:latin typeface="Calibri" panose="020F0502020204030204" pitchFamily="34" charset="0"/>
              <a:ea typeface="Times New Roman" panose="02020603050405020304" pitchFamily="18" charset="0"/>
            </a:endParaRPr>
          </a:p>
          <a:p>
            <a:pPr marL="0" indent="0">
              <a:buNone/>
              <a:defRPr/>
            </a:pPr>
            <a:endParaRPr lang="da-DK" sz="1200" kern="0" dirty="0">
              <a:latin typeface="Calibri" panose="020F0502020204030204" pitchFamily="34" charset="0"/>
              <a:ea typeface="Times New Roman" panose="02020603050405020304" pitchFamily="18" charset="0"/>
            </a:endParaRPr>
          </a:p>
          <a:p>
            <a:pPr marL="0" indent="0">
              <a:buNone/>
              <a:defRPr/>
            </a:pPr>
            <a:endParaRPr lang="da-DK" sz="1200" kern="0" dirty="0">
              <a:latin typeface="Calibri" panose="020F0502020204030204" pitchFamily="34" charset="0"/>
              <a:ea typeface="Times New Roman" panose="02020603050405020304" pitchFamily="18" charset="0"/>
            </a:endParaRPr>
          </a:p>
          <a:p>
            <a:pPr marL="0" indent="0">
              <a:buNone/>
              <a:defRPr/>
            </a:pP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organisationer. Der kom mange kendte folk fra re-ger</a:t>
            </a:r>
            <a:r>
              <a:rPr lang="da-DK" sz="1200" kern="0" dirty="0">
                <a:latin typeface="Calibri" panose="020F0502020204030204" pitchFamily="34" charset="0"/>
                <a:ea typeface="Times New Roman" panose="02020603050405020304" pitchFamily="18" charset="0"/>
              </a:rPr>
              <a:t>ingen, herunder ledere fra Sundarban </a:t>
            </a:r>
            <a:r>
              <a:rPr lang="da-DK" sz="1150" kern="0" dirty="0">
                <a:latin typeface="Calibri" panose="020F0502020204030204" pitchFamily="34" charset="0"/>
                <a:ea typeface="Times New Roman" panose="02020603050405020304" pitchFamily="18" charset="0"/>
              </a:rPr>
              <a:t>Biodiver-</a:t>
            </a:r>
            <a:r>
              <a:rPr lang="da-DK" sz="1200" kern="0" dirty="0">
                <a:latin typeface="Calibri" panose="020F0502020204030204" pitchFamily="34" charset="0"/>
                <a:ea typeface="Times New Roman" panose="02020603050405020304" pitchFamily="18" charset="0"/>
              </a:rPr>
              <a:t>versity Board, som </a:t>
            </a:r>
            <a:r>
              <a:rPr lang="da-DK" sz="1150" kern="0" dirty="0">
                <a:latin typeface="Calibri" panose="020F0502020204030204" pitchFamily="34" charset="0"/>
                <a:ea typeface="Times New Roman" panose="02020603050405020304" pitchFamily="18" charset="0"/>
              </a:rPr>
              <a:t>har støttet JGVK med at oprette en bio</a:t>
            </a:r>
            <a:r>
              <a:rPr lang="da-DK" sz="1200" kern="0" dirty="0">
                <a:latin typeface="Calibri" panose="020F0502020204030204" pitchFamily="34" charset="0"/>
                <a:ea typeface="Times New Roman" panose="02020603050405020304" pitchFamily="18" charset="0"/>
              </a:rPr>
              <a:t>diversitet </a:t>
            </a:r>
            <a:r>
              <a:rPr lang="da-DK" sz="1150" kern="0" dirty="0">
                <a:latin typeface="Calibri" panose="020F0502020204030204" pitchFamily="34" charset="0"/>
                <a:ea typeface="Times New Roman" panose="02020603050405020304" pitchFamily="18" charset="0"/>
              </a:rPr>
              <a:t>park. Professor Krishnendu Acha-raya kom</a:t>
            </a:r>
            <a:r>
              <a:rPr lang="da-DK" sz="1200" kern="0" dirty="0">
                <a:latin typeface="Calibri" panose="020F0502020204030204" pitchFamily="34" charset="0"/>
                <a:ea typeface="Times New Roman" panose="02020603050405020304" pitchFamily="18" charset="0"/>
              </a:rPr>
              <a:t> også, han er mikrobiolog og ønsker </a:t>
            </a:r>
            <a:r>
              <a:rPr lang="da-DK" sz="1200" dirty="0">
                <a:effectLst/>
                <a:latin typeface="Calibri" panose="020F0502020204030204" pitchFamily="34" charset="0"/>
                <a:ea typeface="Times New Roman" panose="02020603050405020304" pitchFamily="18" charset="0"/>
              </a:rPr>
              <a:t>et</a:t>
            </a:r>
            <a:endParaRPr lang="da-DK" sz="1200" dirty="0">
              <a:latin typeface="Calibri" panose="020F0502020204030204" pitchFamily="34" charset="0"/>
              <a:ea typeface="Times New Roman" panose="02020603050405020304" pitchFamily="18" charset="0"/>
            </a:endParaRPr>
          </a:p>
          <a:p>
            <a:pPr marL="0" indent="0">
              <a:buNone/>
              <a:defRPr/>
            </a:pPr>
            <a:endParaRPr lang="da-DK" sz="1200" dirty="0">
              <a:effectLst/>
              <a:latin typeface="Calibri" panose="020F0502020204030204" pitchFamily="34" charset="0"/>
              <a:ea typeface="Times New Roman" panose="02020603050405020304" pitchFamily="18" charset="0"/>
            </a:endParaRPr>
          </a:p>
          <a:p>
            <a:pPr marL="0" indent="0">
              <a:buNone/>
              <a:defRPr/>
            </a:pPr>
            <a:endParaRPr lang="da-DK" sz="1200" dirty="0">
              <a:latin typeface="Calibri" panose="020F0502020204030204" pitchFamily="34" charset="0"/>
              <a:ea typeface="Times New Roman" panose="02020603050405020304" pitchFamily="18" charset="0"/>
            </a:endParaRPr>
          </a:p>
          <a:p>
            <a:pPr marL="0" indent="0">
              <a:buNone/>
              <a:defRPr/>
            </a:pPr>
            <a:endParaRPr lang="da-DK" sz="1200" dirty="0">
              <a:effectLst/>
              <a:latin typeface="Calibri" panose="020F0502020204030204" pitchFamily="34" charset="0"/>
              <a:ea typeface="Times New Roman" panose="02020603050405020304" pitchFamily="18" charset="0"/>
            </a:endParaRPr>
          </a:p>
          <a:p>
            <a:pPr marL="0" indent="0">
              <a:buNone/>
              <a:defRPr/>
            </a:pPr>
            <a:endParaRPr lang="da-DK" sz="1200" dirty="0">
              <a:latin typeface="Calibri" panose="020F0502020204030204" pitchFamily="34" charset="0"/>
              <a:ea typeface="Times New Roman" panose="02020603050405020304" pitchFamily="18" charset="0"/>
            </a:endParaRPr>
          </a:p>
          <a:p>
            <a:pPr marL="0" indent="0">
              <a:buNone/>
              <a:defRPr/>
            </a:pPr>
            <a:endParaRPr lang="da-DK" sz="1200" dirty="0">
              <a:effectLst/>
              <a:latin typeface="Calibri" panose="020F0502020204030204" pitchFamily="34" charset="0"/>
              <a:ea typeface="Times New Roman" panose="02020603050405020304" pitchFamily="18" charset="0"/>
            </a:endParaRPr>
          </a:p>
          <a:p>
            <a:pPr marL="0" indent="0">
              <a:buNone/>
              <a:defRPr/>
            </a:pPr>
            <a:endParaRPr lang="da-DK" sz="1200" dirty="0">
              <a:effectLst/>
              <a:latin typeface="Calibri" panose="020F0502020204030204" pitchFamily="34" charset="0"/>
              <a:ea typeface="Times New Roman" panose="02020603050405020304" pitchFamily="18" charset="0"/>
            </a:endParaRPr>
          </a:p>
          <a:p>
            <a:pPr marL="0" indent="0">
              <a:buNone/>
              <a:defRPr/>
            </a:pPr>
            <a:endParaRPr lang="da-DK" sz="1200" dirty="0">
              <a:latin typeface="Calibri" panose="020F0502020204030204" pitchFamily="34" charset="0"/>
              <a:ea typeface="Times New Roman" panose="02020603050405020304" pitchFamily="18" charset="0"/>
            </a:endParaRPr>
          </a:p>
          <a:p>
            <a:pPr marL="0" indent="0">
              <a:buNone/>
              <a:defRPr/>
            </a:pPr>
            <a:endParaRPr lang="da-DK" sz="1200" dirty="0">
              <a:latin typeface="Calibri" panose="020F0502020204030204" pitchFamily="34" charset="0"/>
              <a:ea typeface="Times New Roman" panose="02020603050405020304" pitchFamily="18" charset="0"/>
            </a:endParaRPr>
          </a:p>
          <a:p>
            <a:pPr marL="0" indent="0">
              <a:buNone/>
              <a:defRPr/>
            </a:pPr>
            <a:endParaRPr lang="da-DK" sz="1200" dirty="0">
              <a:latin typeface="Calibri" panose="020F0502020204030204" pitchFamily="34" charset="0"/>
              <a:ea typeface="Times New Roman" panose="02020603050405020304" pitchFamily="18" charset="0"/>
            </a:endParaRPr>
          </a:p>
          <a:p>
            <a:pPr marL="0" indent="0">
              <a:buNone/>
              <a:defRPr/>
            </a:pPr>
            <a:endParaRPr lang="da-DK" sz="800" dirty="0">
              <a:latin typeface="Calibri" panose="020F0502020204030204" pitchFamily="34" charset="0"/>
              <a:ea typeface="Times New Roman" panose="02020603050405020304" pitchFamily="18" charset="0"/>
            </a:endParaRPr>
          </a:p>
          <a:p>
            <a:pPr marL="0" indent="0">
              <a:spcBef>
                <a:spcPts val="0"/>
              </a:spcBef>
              <a:buNone/>
              <a:defRPr/>
            </a:pPr>
            <a:r>
              <a:rPr lang="da-DK" sz="1200" dirty="0">
                <a:effectLst/>
                <a:latin typeface="Calibri" panose="020F0502020204030204" pitchFamily="34" charset="0"/>
                <a:ea typeface="Times New Roman" panose="02020603050405020304" pitchFamily="18" charset="0"/>
              </a:rPr>
              <a:t>samarbejde i forbindelse med generering af jord-ens fertilitet med mikrober. Fru </a:t>
            </a:r>
            <a:r>
              <a:rPr lang="da-DK" sz="1200" dirty="0" err="1">
                <a:effectLst/>
                <a:latin typeface="Calibri" panose="020F0502020204030204" pitchFamily="34" charset="0"/>
                <a:ea typeface="Times New Roman" panose="02020603050405020304" pitchFamily="18" charset="0"/>
              </a:rPr>
              <a:t>Ruma</a:t>
            </a:r>
            <a:r>
              <a:rPr lang="da-DK" sz="1200" dirty="0">
                <a:effectLst/>
                <a:latin typeface="Calibri" panose="020F0502020204030204" pitchFamily="34" charset="0"/>
                <a:ea typeface="Times New Roman" panose="02020603050405020304" pitchFamily="18" charset="0"/>
              </a:rPr>
              <a:t> Pal, som </a:t>
            </a:r>
            <a:r>
              <a:rPr lang="da-DK" sz="1150" dirty="0">
                <a:effectLst/>
                <a:latin typeface="Calibri" panose="020F0502020204030204" pitchFamily="34" charset="0"/>
                <a:ea typeface="Times New Roman" panose="02020603050405020304" pitchFamily="18" charset="0"/>
              </a:rPr>
              <a:t>ar-bejder med an</a:t>
            </a:r>
            <a:r>
              <a:rPr lang="da-DK" sz="1200" dirty="0">
                <a:effectLst/>
                <a:latin typeface="Calibri" panose="020F0502020204030204" pitchFamily="34" charset="0"/>
                <a:ea typeface="Times New Roman" panose="02020603050405020304" pitchFamily="18" charset="0"/>
              </a:rPr>
              <a:t>vendelse af lokalt tilgængelig tang som fiskefoder, </a:t>
            </a:r>
            <a:r>
              <a:rPr lang="da-DK" sz="1150" dirty="0">
                <a:effectLst/>
                <a:latin typeface="Calibri" panose="020F0502020204030204" pitchFamily="34" charset="0"/>
                <a:ea typeface="Times New Roman" panose="02020603050405020304" pitchFamily="18" charset="0"/>
              </a:rPr>
              <a:t>flere politikere og skolelærere mød-</a:t>
            </a:r>
            <a:r>
              <a:rPr lang="da-DK" sz="1200" dirty="0">
                <a:effectLst/>
                <a:latin typeface="Calibri" panose="020F0502020204030204" pitchFamily="34" charset="0"/>
                <a:ea typeface="Times New Roman" panose="02020603050405020304" pitchFamily="18" charset="0"/>
              </a:rPr>
              <a:t>te også op. Biodiversitetsparken blev indviet og også et par </a:t>
            </a:r>
            <a:r>
              <a:rPr lang="da-DK" sz="1150" dirty="0">
                <a:effectLst/>
                <a:latin typeface="Calibri" panose="020F0502020204030204" pitchFamily="34" charset="0"/>
                <a:ea typeface="Times New Roman" panose="02020603050405020304" pitchFamily="18" charset="0"/>
              </a:rPr>
              <a:t>andre steder, hvor man </a:t>
            </a:r>
            <a:r>
              <a:rPr lang="da-DK" sz="1150" dirty="0" err="1">
                <a:effectLst/>
                <a:latin typeface="Calibri" panose="020F0502020204030204" pitchFamily="34" charset="0"/>
                <a:ea typeface="Times New Roman" panose="02020603050405020304" pitchFamily="18" charset="0"/>
              </a:rPr>
              <a:t>bla</a:t>
            </a:r>
            <a:r>
              <a:rPr lang="da-DK" sz="1150" dirty="0">
                <a:effectLst/>
                <a:latin typeface="Calibri" panose="020F0502020204030204" pitchFamily="34" charset="0"/>
                <a:ea typeface="Times New Roman" panose="02020603050405020304" pitchFamily="18" charset="0"/>
              </a:rPr>
              <a:t> dyrker tang blev officielt åbnet.Til slut samlede gæs</a:t>
            </a:r>
            <a:r>
              <a:rPr lang="da-DK" sz="1200" dirty="0">
                <a:effectLst/>
                <a:latin typeface="Calibri" panose="020F0502020204030204" pitchFamily="34" charset="0"/>
                <a:ea typeface="Times New Roman" panose="02020603050405020304" pitchFamily="18" charset="0"/>
              </a:rPr>
              <a:t>terne sig til hovedprogrammet, hvor </a:t>
            </a:r>
            <a:r>
              <a:rPr lang="da-DK" sz="1150" dirty="0">
                <a:effectLst/>
                <a:latin typeface="Calibri" panose="020F0502020204030204" pitchFamily="34" charset="0"/>
                <a:ea typeface="Times New Roman" panose="02020603050405020304" pitchFamily="18" charset="0"/>
              </a:rPr>
              <a:t>også flere tu</a:t>
            </a:r>
            <a:r>
              <a:rPr lang="da-DK" sz="1200" dirty="0">
                <a:effectLst/>
                <a:latin typeface="Calibri" panose="020F0502020204030204" pitchFamily="34" charset="0"/>
                <a:ea typeface="Times New Roman" panose="02020603050405020304" pitchFamily="18" charset="0"/>
              </a:rPr>
              <a:t>sinde lokale fra </a:t>
            </a:r>
            <a:r>
              <a:rPr lang="da-DK" sz="1150" dirty="0">
                <a:effectLst/>
                <a:latin typeface="Calibri" panose="020F0502020204030204" pitchFamily="34" charset="0"/>
                <a:ea typeface="Times New Roman" panose="02020603050405020304" pitchFamily="18" charset="0"/>
              </a:rPr>
              <a:t>landsbyerne deltog. Det var et stort</a:t>
            </a:r>
            <a:r>
              <a:rPr lang="da-DK" sz="1200" dirty="0">
                <a:effectLst/>
                <a:latin typeface="Calibri" panose="020F0502020204030204" pitchFamily="34" charset="0"/>
                <a:ea typeface="Times New Roman" panose="02020603050405020304" pitchFamily="18" charset="0"/>
              </a:rPr>
              <a:t> program med musik og taler, efterfulgt af sang og teater udført af VSN skolebørnene. </a:t>
            </a:r>
          </a:p>
          <a:p>
            <a:pPr marL="0" indent="0">
              <a:buNone/>
              <a:defRPr/>
            </a:pPr>
            <a:endParaRPr lang="da-DK" sz="1200" kern="0" dirty="0">
              <a:latin typeface="Calibri" panose="020F0502020204030204" pitchFamily="34" charset="0"/>
              <a:ea typeface="Times New Roman" panose="02020603050405020304" pitchFamily="18" charset="0"/>
            </a:endParaRPr>
          </a:p>
          <a:p>
            <a:pPr marL="0" indent="0">
              <a:buNone/>
              <a:defRPr/>
            </a:pPr>
            <a:endParaRPr lang="da-DK" sz="1200" kern="0" dirty="0">
              <a:effectLst/>
              <a:latin typeface="Calibri" panose="020F0502020204030204" pitchFamily="34" charset="0"/>
              <a:ea typeface="Times New Roman" panose="02020603050405020304" pitchFamily="18" charset="0"/>
            </a:endParaRPr>
          </a:p>
          <a:p>
            <a:pPr marL="0" indent="0">
              <a:buNone/>
              <a:defRPr/>
            </a:pPr>
            <a:endParaRPr lang="da-DK" sz="1200" kern="0" dirty="0">
              <a:latin typeface="Calibri" panose="020F0502020204030204" pitchFamily="34" charset="0"/>
              <a:ea typeface="Times New Roman" panose="02020603050405020304" pitchFamily="18" charset="0"/>
            </a:endParaRPr>
          </a:p>
          <a:p>
            <a:pPr marL="0" indent="0">
              <a:buNone/>
              <a:defRPr/>
            </a:pPr>
            <a:endParaRPr lang="da-DK" sz="1200" kern="0" dirty="0">
              <a:effectLst/>
              <a:latin typeface="Calibri" panose="020F0502020204030204" pitchFamily="34" charset="0"/>
              <a:ea typeface="Times New Roman" panose="02020603050405020304" pitchFamily="18" charset="0"/>
            </a:endParaRPr>
          </a:p>
          <a:p>
            <a:pPr marL="0" indent="0">
              <a:buNone/>
              <a:defRPr/>
            </a:pPr>
            <a:endParaRPr lang="da-DK" sz="1200" kern="0" dirty="0">
              <a:latin typeface="Calibri" panose="020F0502020204030204" pitchFamily="34" charset="0"/>
              <a:ea typeface="Times New Roman" panose="02020603050405020304" pitchFamily="18" charset="0"/>
            </a:endParaRPr>
          </a:p>
          <a:p>
            <a:pPr marL="0" indent="0">
              <a:buNone/>
              <a:defRPr/>
            </a:pPr>
            <a:endParaRPr lang="da-DK" sz="1200" kern="0" dirty="0">
              <a:effectLst/>
              <a:latin typeface="Calibri" panose="020F0502020204030204" pitchFamily="34" charset="0"/>
              <a:ea typeface="Times New Roman" panose="02020603050405020304" pitchFamily="18" charset="0"/>
            </a:endParaRPr>
          </a:p>
          <a:p>
            <a:pPr marL="0" indent="0">
              <a:buNone/>
              <a:defRPr/>
            </a:pPr>
            <a:endParaRPr lang="da-DK" sz="1200" kern="0" dirty="0">
              <a:latin typeface="Calibri" panose="020F0502020204030204" pitchFamily="34" charset="0"/>
              <a:ea typeface="Times New Roman" panose="02020603050405020304" pitchFamily="18" charset="0"/>
            </a:endParaRPr>
          </a:p>
          <a:p>
            <a:pPr marL="0" indent="0">
              <a:buNone/>
              <a:defRPr/>
            </a:pPr>
            <a:endParaRPr lang="da-DK" sz="1200" kern="0" dirty="0">
              <a:effectLst/>
              <a:latin typeface="Calibri" panose="020F0502020204030204" pitchFamily="34" charset="0"/>
              <a:ea typeface="Times New Roman" panose="02020603050405020304" pitchFamily="18" charset="0"/>
            </a:endParaRPr>
          </a:p>
          <a:p>
            <a:pPr marL="0" indent="0">
              <a:buNone/>
              <a:defRPr/>
            </a:pPr>
            <a:endParaRPr lang="da-DK" sz="1200" kern="0" dirty="0">
              <a:latin typeface="Calibri" panose="020F0502020204030204" pitchFamily="34" charset="0"/>
              <a:ea typeface="Times New Roman" panose="02020603050405020304" pitchFamily="18" charset="0"/>
            </a:endParaRPr>
          </a:p>
          <a:p>
            <a:pPr marL="0" indent="0">
              <a:buNone/>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solidFill>
                <a:prstClr val="black"/>
              </a:solidFill>
              <a:latin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solidFill>
                <a:prstClr val="black"/>
              </a:solidFill>
              <a:latin typeface="Calibri" panose="020F0502020204030204" pitchFamily="34" charset="0"/>
              <a:cs typeface="Calibri"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solidFill>
                <a:prstClr val="black"/>
              </a:solidFill>
              <a:latin typeface="Calibri" panose="020F0502020204030204" pitchFamily="34" charset="0"/>
              <a:cs typeface="Calibri"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solidFill>
                <a:prstClr val="black"/>
              </a:solidFill>
              <a:latin typeface="Calibri" panose="020F0502020204030204" pitchFamily="34" charset="0"/>
              <a:cs typeface="Calibri"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solidFill>
                <a:prstClr val="black"/>
              </a:solidFill>
              <a:latin typeface="Calibri" panose="020F0502020204030204" pitchFamily="34" charset="0"/>
              <a:cs typeface="Calibri"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solidFill>
                <a:prstClr val="black"/>
              </a:solidFill>
              <a:latin typeface="Calibri" panose="020F0502020204030204" pitchFamily="34" charset="0"/>
              <a:cs typeface="Calibri"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a-DK" sz="6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p:txBody>
      </p:sp>
      <p:sp>
        <p:nvSpPr>
          <p:cNvPr id="20" name="Pladsholder til indhold 19"/>
          <p:cNvSpPr>
            <a:spLocks noGrp="1"/>
          </p:cNvSpPr>
          <p:nvPr>
            <p:ph sz="quarter" idx="4"/>
          </p:nvPr>
        </p:nvSpPr>
        <p:spPr>
          <a:xfrm>
            <a:off x="156275" y="200472"/>
            <a:ext cx="3272725" cy="9415944"/>
          </a:xfrm>
        </p:spPr>
        <p:txBody>
          <a:bodyPr lIns="0" tIns="0" rIns="0" bIns="0">
            <a:noAutofit/>
          </a:bodyPr>
          <a:lstStyle/>
          <a:p>
            <a:pPr marL="0" indent="0" eaLnBrk="0" hangingPunct="0">
              <a:spcBef>
                <a:spcPts val="205"/>
              </a:spcBef>
              <a:buNone/>
            </a:pP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itchFamily="34" charset="0"/>
              </a:rPr>
              <a:t>en blev uafhængig, hvordan har </a:t>
            </a:r>
            <a:r>
              <a:rPr kumimoji="0" lang="da-DK" sz="11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itchFamily="34" charset="0"/>
              </a:rPr>
              <a:t>udviklingen været si-den og</a:t>
            </a: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itchFamily="34" charset="0"/>
              </a:rPr>
              <a:t> hvordan er forholdene i dag. </a:t>
            </a:r>
            <a:r>
              <a:rPr kumimoji="0" lang="da-DK" sz="11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itchFamily="34" charset="0"/>
              </a:rPr>
              <a:t>Den b</a:t>
            </a: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itchFamily="34" charset="0"/>
              </a:rPr>
              <a:t>evidsthed mangler hos den almindelige inder </a:t>
            </a:r>
            <a:r>
              <a:rPr kumimoji="0" lang="da-DK" sz="11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itchFamily="34" charset="0"/>
              </a:rPr>
              <a:t>og følelsen af ansvar, som borger. Det virker som om, al</a:t>
            </a: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itchFamily="34" charset="0"/>
              </a:rPr>
              <a:t>le forsøger at få noget ud af det til sig selv. Følelsen af </a:t>
            </a:r>
            <a:r>
              <a:rPr kumimoji="0" lang="da-DK" sz="115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itchFamily="34" charset="0"/>
              </a:rPr>
              <a:t>solida-ritet og ans</a:t>
            </a: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itchFamily="34" charset="0"/>
              </a:rPr>
              <a:t>var for samfundet fylder meget lidt. Civil-samfundet skal styrkes til dette ellers sker der ingen udvikling. Her ligger Danmarks styrke. </a:t>
            </a:r>
          </a:p>
          <a:p>
            <a:pPr marL="0" indent="0" eaLnBrk="0" hangingPunct="0">
              <a:spcBef>
                <a:spcPts val="205"/>
              </a:spcBef>
              <a:spcAft>
                <a:spcPts val="0"/>
              </a:spcAft>
              <a:buNone/>
            </a:pPr>
            <a:endParaRPr lang="da-DK" sz="1200" b="1" dirty="0">
              <a:effectLst/>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b="1" dirty="0">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b="1" dirty="0">
              <a:effectLst/>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b="1" dirty="0">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b="1" dirty="0">
              <a:effectLst/>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b="1" dirty="0">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b="1" dirty="0">
              <a:effectLst/>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b="1" dirty="0">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b="1" dirty="0">
              <a:effectLst/>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b="1" dirty="0">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b="1" dirty="0">
              <a:effectLst/>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500" b="1" dirty="0">
              <a:effectLst/>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700" b="1" dirty="0">
              <a:effectLst/>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r>
              <a:rPr lang="da-DK" sz="1200" b="1" dirty="0">
                <a:effectLst/>
                <a:latin typeface="Calibri" panose="020F0502020204030204" pitchFamily="34" charset="0"/>
                <a:ea typeface="Times New Roman" panose="02020603050405020304" pitchFamily="18" charset="0"/>
              </a:rPr>
              <a:t>Årsfestival 2022 hos JGVK: </a:t>
            </a:r>
            <a:endParaRPr lang="da-DK" sz="1100" dirty="0">
              <a:effectLst/>
              <a:latin typeface="Times New Roman" panose="02020603050405020304" pitchFamily="18" charset="0"/>
              <a:ea typeface="Times New Roman" panose="02020603050405020304" pitchFamily="18" charset="0"/>
            </a:endParaRPr>
          </a:p>
          <a:p>
            <a:pPr marL="0" indent="0" eaLnBrk="0" hangingPunct="0">
              <a:spcBef>
                <a:spcPts val="205"/>
              </a:spcBef>
              <a:spcAft>
                <a:spcPts val="0"/>
              </a:spcAft>
              <a:buNone/>
            </a:pPr>
            <a:r>
              <a:rPr lang="da-DK" sz="1200" dirty="0">
                <a:effectLst/>
                <a:latin typeface="Calibri" panose="020F0502020204030204" pitchFamily="34" charset="0"/>
                <a:ea typeface="Times New Roman" panose="02020603050405020304" pitchFamily="18" charset="0"/>
              </a:rPr>
              <a:t>Også i 2022 holdt man årsfestival, Mela, som er en vigtig begivenhed. I mere end 10 år er denne festival blevet afholdt, så det er blevet en tradition. Alle som kender JGVK forventer, at der foregår en årsfestival, </a:t>
            </a:r>
          </a:p>
          <a:p>
            <a:pPr marL="0" indent="0" eaLnBrk="0" hangingPunct="0">
              <a:spcBef>
                <a:spcPts val="205"/>
              </a:spcBef>
              <a:spcAft>
                <a:spcPts val="0"/>
              </a:spcAft>
              <a:buNone/>
            </a:pPr>
            <a:endParaRPr lang="da-DK" sz="1200" b="1" dirty="0">
              <a:effectLst/>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b="1" dirty="0">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b="1" dirty="0">
              <a:effectLst/>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b="1" dirty="0">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b="1" dirty="0">
              <a:effectLst/>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b="1" dirty="0">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b="1" dirty="0">
              <a:effectLst/>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b="1" dirty="0">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b="1" dirty="0">
              <a:effectLst/>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b="1" dirty="0">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b="1"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som opretholder kontakten til </a:t>
            </a:r>
            <a:r>
              <a:rPr kumimoji="0" lang="da-DK" sz="115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organisationen med et</a:t>
            </a: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besøg. </a:t>
            </a:r>
            <a:r>
              <a:rPr kumimoji="0" lang="da-DK" sz="115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Pga Corona pandemien </a:t>
            </a: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kunne de </a:t>
            </a:r>
            <a:r>
              <a:rPr kumimoji="0" lang="da-DK" sz="115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mange uden-</a:t>
            </a: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landske gæster ikke komme og pga udgangsforbud-det var mange lokale også forhindret i at </a:t>
            </a:r>
            <a:r>
              <a:rPr kumimoji="0" lang="da-DK" sz="115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deltage. I 2022</a:t>
            </a: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var trykket fra corona pandemien ved </a:t>
            </a:r>
            <a:r>
              <a:rPr kumimoji="0" lang="da-DK" sz="115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aftage.</a:t>
            </a: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Derfor blev årsfestivalen afholdt i april måned, da udgangsforbuddet var hævet. Der blev holdt en forkortet udgave med et 3 dages program i stedet for flere dage som normalt. Der var flere boder </a:t>
            </a:r>
            <a:r>
              <a:rPr kumimoji="0" lang="da-DK" sz="115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med udstilling</a:t>
            </a: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og salg af forskellige varer og produkter fra JGVK og lokalområdet, samt  præsentation af forskellige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indent="0" eaLnBrk="0" hangingPunct="0">
              <a:spcBef>
                <a:spcPts val="205"/>
              </a:spcBef>
              <a:spcAft>
                <a:spcPts val="0"/>
              </a:spcAft>
              <a:buNone/>
            </a:pPr>
            <a:endParaRPr lang="da-DK" sz="1200" b="1" dirty="0">
              <a:effectLst/>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b="1" dirty="0">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b="1" dirty="0">
              <a:effectLst/>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b="1" dirty="0">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b="1" dirty="0">
              <a:effectLst/>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b="1" dirty="0">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b="1"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5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500" dirty="0">
              <a:latin typeface="Calibri" pitchFamily="34" charset="0"/>
              <a:cs typeface="Calibri" pitchFamily="34" charset="0"/>
            </a:endParaRPr>
          </a:p>
          <a:p>
            <a:pPr marL="0" indent="0">
              <a:buNone/>
            </a:pPr>
            <a:r>
              <a:rPr lang="da-DK" sz="1200" dirty="0">
                <a:latin typeface="Calibri" pitchFamily="34" charset="0"/>
                <a:cs typeface="Calibri" pitchFamily="34" charset="0"/>
              </a:rPr>
              <a:t> </a:t>
            </a:r>
          </a:p>
          <a:p>
            <a:pPr marL="0" indent="0" algn="just">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5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5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r>
              <a:rPr lang="en-GB" sz="1200" dirty="0">
                <a:latin typeface="Calibri" panose="020F0502020204030204" pitchFamily="34" charset="0"/>
                <a:cs typeface="Calibri" panose="020F0502020204030204" pitchFamily="34" charset="0"/>
              </a:rPr>
              <a:t>  </a:t>
            </a: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a:xfrm>
            <a:off x="6309320" y="9378596"/>
            <a:ext cx="476672" cy="527404"/>
          </a:xfrm>
        </p:spPr>
        <p:txBody>
          <a:bodyPr/>
          <a:lstStyle/>
          <a:p>
            <a:fld id="{962F89E5-FDC6-4879-9052-8FFED4F5367E}" type="slidenum">
              <a:rPr lang="da-DK" smtClean="0"/>
              <a:pPr/>
              <a:t>12</a:t>
            </a:fld>
            <a:endParaRPr lang="da-DK" dirty="0"/>
          </a:p>
        </p:txBody>
      </p:sp>
      <p:pic>
        <p:nvPicPr>
          <p:cNvPr id="11" name="Picture 10">
            <a:extLst>
              <a:ext uri="{FF2B5EF4-FFF2-40B4-BE49-F238E27FC236}">
                <a16:creationId xmlns:a16="http://schemas.microsoft.com/office/drawing/2014/main" id="{167CDE1C-6025-0EB9-5E1C-4344DF9D77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9332" y="272480"/>
            <a:ext cx="3133131" cy="2088232"/>
          </a:xfrm>
          <a:prstGeom prst="rect">
            <a:avLst/>
          </a:prstGeom>
        </p:spPr>
      </p:pic>
      <p:grpSp>
        <p:nvGrpSpPr>
          <p:cNvPr id="10" name="Group 9">
            <a:extLst>
              <a:ext uri="{FF2B5EF4-FFF2-40B4-BE49-F238E27FC236}">
                <a16:creationId xmlns:a16="http://schemas.microsoft.com/office/drawing/2014/main" id="{CD837BB4-F5DE-ACBE-0F38-E3E21651E39C}"/>
              </a:ext>
            </a:extLst>
          </p:cNvPr>
          <p:cNvGrpSpPr/>
          <p:nvPr/>
        </p:nvGrpSpPr>
        <p:grpSpPr>
          <a:xfrm>
            <a:off x="97065" y="1712640"/>
            <a:ext cx="3322997" cy="2301503"/>
            <a:chOff x="97065" y="2090318"/>
            <a:chExt cx="3322997" cy="2301503"/>
          </a:xfrm>
        </p:grpSpPr>
        <p:pic>
          <p:nvPicPr>
            <p:cNvPr id="8" name="Picture 7">
              <a:extLst>
                <a:ext uri="{FF2B5EF4-FFF2-40B4-BE49-F238E27FC236}">
                  <a16:creationId xmlns:a16="http://schemas.microsoft.com/office/drawing/2014/main" id="{95A7BF69-B65B-2998-23DA-242AAAA22D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644" y="2090318"/>
              <a:ext cx="3239924" cy="2088232"/>
            </a:xfrm>
            <a:prstGeom prst="rect">
              <a:avLst/>
            </a:prstGeom>
          </p:spPr>
        </p:pic>
        <p:sp>
          <p:nvSpPr>
            <p:cNvPr id="3" name="TextBox 2">
              <a:extLst>
                <a:ext uri="{FF2B5EF4-FFF2-40B4-BE49-F238E27FC236}">
                  <a16:creationId xmlns:a16="http://schemas.microsoft.com/office/drawing/2014/main" id="{8755B262-1F54-481A-4E60-D9888486BFC8}"/>
                </a:ext>
              </a:extLst>
            </p:cNvPr>
            <p:cNvSpPr txBox="1"/>
            <p:nvPr/>
          </p:nvSpPr>
          <p:spPr>
            <a:xfrm>
              <a:off x="97065" y="4165230"/>
              <a:ext cx="3322997" cy="226591"/>
            </a:xfrm>
            <a:prstGeom prst="rect">
              <a:avLst/>
            </a:prstGeom>
            <a:solidFill>
              <a:schemeClr val="bg1"/>
            </a:solidFill>
          </p:spPr>
          <p:txBody>
            <a:bodyPr wrap="square" lIns="36000" tIns="36000" rIns="36000" bIns="36000" rtlCol="0">
              <a:spAutoFit/>
            </a:bodyPr>
            <a:lstStyle/>
            <a:p>
              <a:r>
                <a:rPr lang="da-DK" sz="1000" i="1" dirty="0">
                  <a:solidFill>
                    <a:prstClr val="black"/>
                  </a:solidFill>
                  <a:latin typeface="Calibri" panose="020F0502020204030204" pitchFamily="34" charset="0"/>
                  <a:cs typeface="Calibri" panose="020F0502020204030204" pitchFamily="34" charset="0"/>
                </a:rPr>
                <a:t>Fejring af Indiens 75 år uafhængihedsdag ved JGVK centret</a:t>
              </a:r>
            </a:p>
          </p:txBody>
        </p:sp>
      </p:grpSp>
      <p:sp>
        <p:nvSpPr>
          <p:cNvPr id="4" name="TextBox 3">
            <a:extLst>
              <a:ext uri="{FF2B5EF4-FFF2-40B4-BE49-F238E27FC236}">
                <a16:creationId xmlns:a16="http://schemas.microsoft.com/office/drawing/2014/main" id="{A5C17863-5937-0C11-430E-423265A039A7}"/>
              </a:ext>
            </a:extLst>
          </p:cNvPr>
          <p:cNvSpPr txBox="1"/>
          <p:nvPr/>
        </p:nvSpPr>
        <p:spPr>
          <a:xfrm>
            <a:off x="3571681" y="2144688"/>
            <a:ext cx="3175438" cy="226591"/>
          </a:xfrm>
          <a:prstGeom prst="rect">
            <a:avLst/>
          </a:prstGeom>
          <a:solidFill>
            <a:schemeClr val="bg1"/>
          </a:solidFill>
        </p:spPr>
        <p:txBody>
          <a:bodyPr wrap="square" lIns="36000" tIns="36000" rIns="36000" bIns="36000" rtlCol="0">
            <a:spAutoFit/>
          </a:bodyPr>
          <a:lstStyle/>
          <a:p>
            <a:r>
              <a:rPr lang="da-DK" sz="1000" i="1" dirty="0">
                <a:solidFill>
                  <a:prstClr val="black"/>
                </a:solidFill>
                <a:latin typeface="Calibri" panose="020F0502020204030204" pitchFamily="34" charset="0"/>
                <a:cs typeface="Calibri" panose="020F0502020204030204" pitchFamily="34" charset="0"/>
              </a:rPr>
              <a:t>Velkomst til gæsterne til </a:t>
            </a:r>
            <a:r>
              <a:rPr lang="da-DK" sz="1000" i="1" dirty="0" err="1">
                <a:solidFill>
                  <a:prstClr val="black"/>
                </a:solidFill>
                <a:latin typeface="Calibri" panose="020F0502020204030204" pitchFamily="34" charset="0"/>
                <a:cs typeface="Calibri" panose="020F0502020204030204" pitchFamily="34" charset="0"/>
              </a:rPr>
              <a:t>JGVKs</a:t>
            </a:r>
            <a:r>
              <a:rPr lang="da-DK" sz="1000" i="1" dirty="0">
                <a:solidFill>
                  <a:prstClr val="black"/>
                </a:solidFill>
                <a:latin typeface="Calibri" panose="020F0502020204030204" pitchFamily="34" charset="0"/>
                <a:cs typeface="Calibri" panose="020F0502020204030204" pitchFamily="34" charset="0"/>
              </a:rPr>
              <a:t> årsfestival</a:t>
            </a:r>
          </a:p>
        </p:txBody>
      </p:sp>
      <p:grpSp>
        <p:nvGrpSpPr>
          <p:cNvPr id="15" name="Group 14">
            <a:extLst>
              <a:ext uri="{FF2B5EF4-FFF2-40B4-BE49-F238E27FC236}">
                <a16:creationId xmlns:a16="http://schemas.microsoft.com/office/drawing/2014/main" id="{60E3DF82-8A4A-16F9-B45C-1198F21AE885}"/>
              </a:ext>
            </a:extLst>
          </p:cNvPr>
          <p:cNvGrpSpPr/>
          <p:nvPr/>
        </p:nvGrpSpPr>
        <p:grpSpPr>
          <a:xfrm>
            <a:off x="3538317" y="3368824"/>
            <a:ext cx="3175438" cy="2071402"/>
            <a:chOff x="3565012" y="3245582"/>
            <a:chExt cx="3175438" cy="2071402"/>
          </a:xfrm>
        </p:grpSpPr>
        <p:pic>
          <p:nvPicPr>
            <p:cNvPr id="12" name="Picture 11">
              <a:extLst>
                <a:ext uri="{FF2B5EF4-FFF2-40B4-BE49-F238E27FC236}">
                  <a16:creationId xmlns:a16="http://schemas.microsoft.com/office/drawing/2014/main" id="{AD77379D-3EE2-8CB2-25BD-55A59C1D07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75786" y="3245582"/>
              <a:ext cx="3101963" cy="2067458"/>
            </a:xfrm>
            <a:prstGeom prst="rect">
              <a:avLst/>
            </a:prstGeom>
          </p:spPr>
        </p:pic>
        <p:sp>
          <p:nvSpPr>
            <p:cNvPr id="5" name="TextBox 4">
              <a:extLst>
                <a:ext uri="{FF2B5EF4-FFF2-40B4-BE49-F238E27FC236}">
                  <a16:creationId xmlns:a16="http://schemas.microsoft.com/office/drawing/2014/main" id="{F34799FA-2A52-DEF7-A6DE-EA09BC0D2034}"/>
                </a:ext>
              </a:extLst>
            </p:cNvPr>
            <p:cNvSpPr txBox="1"/>
            <p:nvPr/>
          </p:nvSpPr>
          <p:spPr>
            <a:xfrm>
              <a:off x="3565012" y="5090393"/>
              <a:ext cx="3175438" cy="226591"/>
            </a:xfrm>
            <a:prstGeom prst="rect">
              <a:avLst/>
            </a:prstGeom>
            <a:solidFill>
              <a:schemeClr val="bg1"/>
            </a:solidFill>
          </p:spPr>
          <p:txBody>
            <a:bodyPr wrap="square" lIns="36000" tIns="36000" rIns="36000" bIns="36000" rtlCol="0">
              <a:spAutoFit/>
            </a:bodyPr>
            <a:lstStyle/>
            <a:p>
              <a:r>
                <a:rPr lang="da-DK" sz="1000" i="1" dirty="0">
                  <a:solidFill>
                    <a:prstClr val="black"/>
                  </a:solidFill>
                  <a:latin typeface="Calibri" panose="020F0502020204030204" pitchFamily="34" charset="0"/>
                  <a:cs typeface="Calibri" panose="020F0502020204030204" pitchFamily="34" charset="0"/>
                </a:rPr>
                <a:t>Indvielse af biodiversity park ved JGVK</a:t>
              </a:r>
            </a:p>
          </p:txBody>
        </p:sp>
      </p:grpSp>
      <p:grpSp>
        <p:nvGrpSpPr>
          <p:cNvPr id="14" name="Group 13">
            <a:extLst>
              <a:ext uri="{FF2B5EF4-FFF2-40B4-BE49-F238E27FC236}">
                <a16:creationId xmlns:a16="http://schemas.microsoft.com/office/drawing/2014/main" id="{9BA925F0-203E-1600-E23B-28DFD1BE8D3B}"/>
              </a:ext>
            </a:extLst>
          </p:cNvPr>
          <p:cNvGrpSpPr/>
          <p:nvPr/>
        </p:nvGrpSpPr>
        <p:grpSpPr>
          <a:xfrm>
            <a:off x="161328" y="5241032"/>
            <a:ext cx="3316944" cy="2242815"/>
            <a:chOff x="134165" y="5241032"/>
            <a:chExt cx="3316944" cy="2242815"/>
          </a:xfrm>
        </p:grpSpPr>
        <p:pic>
          <p:nvPicPr>
            <p:cNvPr id="9" name="Picture 8">
              <a:extLst>
                <a:ext uri="{FF2B5EF4-FFF2-40B4-BE49-F238E27FC236}">
                  <a16:creationId xmlns:a16="http://schemas.microsoft.com/office/drawing/2014/main" id="{12E2B52E-C40A-D359-8685-2ACE627CB1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6274" y="5241032"/>
              <a:ext cx="3272726" cy="2181272"/>
            </a:xfrm>
            <a:prstGeom prst="rect">
              <a:avLst/>
            </a:prstGeom>
          </p:spPr>
        </p:pic>
        <p:sp>
          <p:nvSpPr>
            <p:cNvPr id="6" name="TextBox 5">
              <a:extLst>
                <a:ext uri="{FF2B5EF4-FFF2-40B4-BE49-F238E27FC236}">
                  <a16:creationId xmlns:a16="http://schemas.microsoft.com/office/drawing/2014/main" id="{3FDF74F9-35D9-95EF-B424-DDAC30581386}"/>
                </a:ext>
              </a:extLst>
            </p:cNvPr>
            <p:cNvSpPr txBox="1"/>
            <p:nvPr/>
          </p:nvSpPr>
          <p:spPr>
            <a:xfrm>
              <a:off x="134165" y="7257256"/>
              <a:ext cx="3316944" cy="226591"/>
            </a:xfrm>
            <a:prstGeom prst="rect">
              <a:avLst/>
            </a:prstGeom>
            <a:solidFill>
              <a:schemeClr val="bg1"/>
            </a:solidFill>
          </p:spPr>
          <p:txBody>
            <a:bodyPr wrap="square" lIns="36000" tIns="36000" rIns="36000" bIns="36000" rtlCol="0">
              <a:spAutoFit/>
            </a:bodyPr>
            <a:lstStyle/>
            <a:p>
              <a:r>
                <a:rPr lang="da-DK" sz="1000" i="1" dirty="0">
                  <a:solidFill>
                    <a:prstClr val="black"/>
                  </a:solidFill>
                  <a:latin typeface="Calibri" panose="020F0502020204030204" pitchFamily="34" charset="0"/>
                  <a:cs typeface="Calibri" panose="020F0502020204030204" pitchFamily="34" charset="0"/>
                </a:rPr>
                <a:t>Gæsterne ledes videre til festvalen med bandparty</a:t>
              </a:r>
            </a:p>
          </p:txBody>
        </p:sp>
      </p:grpSp>
      <p:grpSp>
        <p:nvGrpSpPr>
          <p:cNvPr id="16" name="Group 15">
            <a:extLst>
              <a:ext uri="{FF2B5EF4-FFF2-40B4-BE49-F238E27FC236}">
                <a16:creationId xmlns:a16="http://schemas.microsoft.com/office/drawing/2014/main" id="{DC0D146A-A358-0A01-6E52-9A9E5521EB4A}"/>
              </a:ext>
            </a:extLst>
          </p:cNvPr>
          <p:cNvGrpSpPr/>
          <p:nvPr/>
        </p:nvGrpSpPr>
        <p:grpSpPr>
          <a:xfrm>
            <a:off x="3512353" y="7501678"/>
            <a:ext cx="3175438" cy="2044677"/>
            <a:chOff x="3539048" y="7397810"/>
            <a:chExt cx="3175438" cy="2044677"/>
          </a:xfrm>
        </p:grpSpPr>
        <p:pic>
          <p:nvPicPr>
            <p:cNvPr id="18" name="Picture 17">
              <a:extLst>
                <a:ext uri="{FF2B5EF4-FFF2-40B4-BE49-F238E27FC236}">
                  <a16:creationId xmlns:a16="http://schemas.microsoft.com/office/drawing/2014/main" id="{8E8DA3D2-1103-63E5-D049-5B48CFC5D7B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89332" y="7397810"/>
              <a:ext cx="3088417" cy="2044677"/>
            </a:xfrm>
            <a:prstGeom prst="rect">
              <a:avLst/>
            </a:prstGeom>
          </p:spPr>
        </p:pic>
        <p:sp>
          <p:nvSpPr>
            <p:cNvPr id="7" name="TextBox 6">
              <a:extLst>
                <a:ext uri="{FF2B5EF4-FFF2-40B4-BE49-F238E27FC236}">
                  <a16:creationId xmlns:a16="http://schemas.microsoft.com/office/drawing/2014/main" id="{431F80B9-7817-63A9-482A-1B828C4536BC}"/>
                </a:ext>
              </a:extLst>
            </p:cNvPr>
            <p:cNvSpPr txBox="1"/>
            <p:nvPr/>
          </p:nvSpPr>
          <p:spPr>
            <a:xfrm>
              <a:off x="3539048" y="9208008"/>
              <a:ext cx="3175438" cy="226591"/>
            </a:xfrm>
            <a:prstGeom prst="rect">
              <a:avLst/>
            </a:prstGeom>
            <a:solidFill>
              <a:schemeClr val="bg1"/>
            </a:solidFill>
          </p:spPr>
          <p:txBody>
            <a:bodyPr wrap="square" lIns="36000" tIns="36000" rIns="36000" bIns="36000" rtlCol="0">
              <a:spAutoFit/>
            </a:bodyPr>
            <a:lstStyle/>
            <a:p>
              <a:r>
                <a:rPr lang="da-DK" sz="1000" i="1" dirty="0">
                  <a:solidFill>
                    <a:prstClr val="black"/>
                  </a:solidFill>
                  <a:latin typeface="Calibri" panose="020F0502020204030204" pitchFamily="34" charset="0"/>
                  <a:cs typeface="Calibri" panose="020F0502020204030204" pitchFamily="34" charset="0"/>
                </a:rPr>
                <a:t>VSN børnene giver parade opvisning ved festivalens åbning</a:t>
              </a:r>
            </a:p>
          </p:txBody>
        </p:sp>
      </p:grpSp>
    </p:spTree>
    <p:extLst>
      <p:ext uri="{BB962C8B-B14F-4D97-AF65-F5344CB8AC3E}">
        <p14:creationId xmlns:p14="http://schemas.microsoft.com/office/powerpoint/2010/main" val="1259013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ladsholder til indhold 18"/>
          <p:cNvSpPr>
            <a:spLocks noGrp="1"/>
          </p:cNvSpPr>
          <p:nvPr>
            <p:ph sz="half" idx="2"/>
          </p:nvPr>
        </p:nvSpPr>
        <p:spPr>
          <a:xfrm>
            <a:off x="172591" y="272481"/>
            <a:ext cx="3112393" cy="9217024"/>
          </a:xfrm>
        </p:spPr>
        <p:txBody>
          <a:bodyPr lIns="0" tIns="0" rIns="0" bIns="0">
            <a:noAutofit/>
          </a:bodyPr>
          <a:lstStyle/>
          <a:p>
            <a:pPr marL="0" indent="0" eaLnBrk="0" hangingPunct="0">
              <a:spcBef>
                <a:spcPts val="205"/>
              </a:spcBef>
              <a:spcAft>
                <a:spcPts val="0"/>
              </a:spcAft>
              <a:buNone/>
            </a:pPr>
            <a:r>
              <a:rPr lang="da-DK" sz="1200" b="1" dirty="0">
                <a:effectLst/>
                <a:latin typeface="Calibri" panose="020F0502020204030204" pitchFamily="34" charset="0"/>
                <a:ea typeface="Times New Roman" panose="02020603050405020304" pitchFamily="18" charset="0"/>
                <a:cs typeface="Calibri" panose="020F0502020204030204" pitchFamily="34" charset="0"/>
              </a:rPr>
              <a:t>JGVK deltager i forskellige nationale programmer </a:t>
            </a:r>
            <a:endParaRPr lang="da-DK" sz="1200" dirty="0">
              <a:effectLst/>
              <a:latin typeface="Calibri" panose="020F0502020204030204" pitchFamily="34" charset="0"/>
              <a:ea typeface="Times New Roman" panose="02020603050405020304" pitchFamily="18" charset="0"/>
              <a:cs typeface="Calibri" panose="020F0502020204030204" pitchFamily="34" charset="0"/>
            </a:endParaRPr>
          </a:p>
          <a:p>
            <a:pPr marL="0" indent="0">
              <a:buNone/>
            </a:pPr>
            <a:r>
              <a:rPr lang="da-DK" sz="1200" kern="0" dirty="0">
                <a:effectLst/>
                <a:latin typeface="Calibri" panose="020F0502020204030204" pitchFamily="34" charset="0"/>
                <a:ea typeface="Times New Roman" panose="02020603050405020304" pitchFamily="18" charset="0"/>
                <a:cs typeface="Calibri" panose="020F0502020204030204" pitchFamily="34" charset="0"/>
              </a:rPr>
              <a:t>På grund af sit innovative arbejde med udvikling bliver JGVK inviteret til at deltage i flere konferen-cer for at diskutere </a:t>
            </a:r>
            <a:r>
              <a:rPr lang="da-DK" sz="1150" kern="0" dirty="0">
                <a:effectLst/>
                <a:latin typeface="Calibri" panose="020F0502020204030204" pitchFamily="34" charset="0"/>
                <a:ea typeface="Times New Roman" panose="02020603050405020304" pitchFamily="18" charset="0"/>
                <a:cs typeface="Calibri" panose="020F0502020204030204" pitchFamily="34" charset="0"/>
              </a:rPr>
              <a:t>udviklingsprogrammer og</a:t>
            </a:r>
            <a:r>
              <a:rPr lang="da-DK" sz="1200" kern="0" dirty="0">
                <a:effectLst/>
                <a:latin typeface="Calibri" panose="020F0502020204030204" pitchFamily="34" charset="0"/>
                <a:ea typeface="Times New Roman" panose="02020603050405020304" pitchFamily="18" charset="0"/>
                <a:cs typeface="Calibri" panose="020F0502020204030204" pitchFamily="34" charset="0"/>
              </a:rPr>
              <a:t> præ-sentere sine arbejdsresultater. I år har JGVK deltaget i to </a:t>
            </a:r>
            <a:r>
              <a:rPr lang="da-DK" sz="1150" kern="0" dirty="0">
                <a:effectLst/>
                <a:latin typeface="Calibri" panose="020F0502020204030204" pitchFamily="34" charset="0"/>
                <a:ea typeface="Times New Roman" panose="02020603050405020304" pitchFamily="18" charset="0"/>
                <a:cs typeface="Calibri" panose="020F0502020204030204" pitchFamily="34" charset="0"/>
              </a:rPr>
              <a:t>sådanne konferencer hen</a:t>
            </a:r>
            <a:r>
              <a:rPr lang="da-DK" sz="1200" kern="0" dirty="0">
                <a:effectLst/>
                <a:latin typeface="Calibri" panose="020F0502020204030204" pitchFamily="34" charset="0"/>
                <a:ea typeface="Times New Roman" panose="02020603050405020304" pitchFamily="18" charset="0"/>
                <a:cs typeface="Calibri" panose="020F0502020204030204" pitchFamily="34" charset="0"/>
              </a:rPr>
              <a:t>holdsvis ”Biodiversity, Nutritional </a:t>
            </a:r>
            <a:r>
              <a:rPr lang="da-DK" sz="1150" kern="0" dirty="0">
                <a:effectLst/>
                <a:latin typeface="Calibri" panose="020F0502020204030204" pitchFamily="34" charset="0"/>
                <a:ea typeface="Times New Roman" panose="02020603050405020304" pitchFamily="18" charset="0"/>
                <a:cs typeface="Calibri" panose="020F0502020204030204" pitchFamily="34" charset="0"/>
              </a:rPr>
              <a:t>Security and</a:t>
            </a:r>
            <a:r>
              <a:rPr lang="da-DK" sz="1200" kern="0" dirty="0">
                <a:effectLst/>
                <a:latin typeface="Calibri" panose="020F0502020204030204" pitchFamily="34" charset="0"/>
                <a:ea typeface="Times New Roman" panose="02020603050405020304" pitchFamily="18" charset="0"/>
                <a:cs typeface="Calibri" panose="020F0502020204030204" pitchFamily="34" charset="0"/>
              </a:rPr>
              <a:t> Hu-</a:t>
            </a:r>
          </a:p>
          <a:p>
            <a:pPr marL="0" indent="0">
              <a:buNone/>
            </a:pPr>
            <a:endParaRPr lang="da-DK" sz="1200" kern="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kern="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kern="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kern="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kern="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kern="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700" kern="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da-DK" sz="1200" kern="0" dirty="0">
                <a:effectLst/>
                <a:latin typeface="Calibri" panose="020F0502020204030204" pitchFamily="34" charset="0"/>
                <a:ea typeface="Times New Roman" panose="02020603050405020304" pitchFamily="18" charset="0"/>
                <a:cs typeface="Calibri" panose="020F0502020204030204" pitchFamily="34" charset="0"/>
              </a:rPr>
              <a:t>man Well-being konference” i Chennai  maj 2022 arrangeret af National Biodiversity </a:t>
            </a:r>
            <a:r>
              <a:rPr lang="da-DK" sz="1150" kern="0" dirty="0">
                <a:effectLst/>
                <a:latin typeface="Calibri" panose="020F0502020204030204" pitchFamily="34" charset="0"/>
                <a:ea typeface="Times New Roman" panose="02020603050405020304" pitchFamily="18" charset="0"/>
                <a:cs typeface="Calibri" panose="020F0502020204030204" pitchFamily="34" charset="0"/>
              </a:rPr>
              <a:t>Authority og</a:t>
            </a:r>
            <a:r>
              <a:rPr lang="da-DK" sz="1200" kern="0" dirty="0">
                <a:effectLst/>
                <a:latin typeface="Calibri" panose="020F0502020204030204" pitchFamily="34" charset="0"/>
                <a:ea typeface="Times New Roman" panose="02020603050405020304" pitchFamily="18" charset="0"/>
                <a:cs typeface="Calibri" panose="020F0502020204030204" pitchFamily="34" charset="0"/>
              </a:rPr>
              <a:t> en workshop </a:t>
            </a:r>
            <a:r>
              <a:rPr lang="da-DK" sz="1150" kern="0" dirty="0">
                <a:effectLst/>
                <a:latin typeface="Calibri" panose="020F0502020204030204" pitchFamily="34" charset="0"/>
                <a:ea typeface="Times New Roman" panose="02020603050405020304" pitchFamily="18" charset="0"/>
                <a:cs typeface="Calibri" panose="020F0502020204030204" pitchFamily="34" charset="0"/>
              </a:rPr>
              <a:t>ved ”T</a:t>
            </a:r>
            <a:r>
              <a:rPr lang="da-DK" sz="115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 Diffusion of Social Innovations</a:t>
            </a:r>
            <a:r>
              <a:rPr lang="da-DK" sz="12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for Generating </a:t>
            </a:r>
            <a:r>
              <a:rPr lang="da-DK" sz="1150" kern="0" dirty="0">
                <a:solidFill>
                  <a:srgbClr val="000000"/>
                </a:solidFill>
                <a:latin typeface="Calibri" panose="020F0502020204030204" pitchFamily="34" charset="0"/>
                <a:ea typeface="Times New Roman" panose="02020603050405020304" pitchFamily="18" charset="0"/>
                <a:cs typeface="Calibri" panose="020F0502020204030204" pitchFamily="34" charset="0"/>
              </a:rPr>
              <a:t>L</a:t>
            </a:r>
            <a:r>
              <a:rPr lang="da-DK" sz="115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ivelihood Oopportunities for Com-mon</a:t>
            </a:r>
            <a:r>
              <a:rPr lang="da-DK" sz="12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da-DK" sz="1200" kern="0" dirty="0">
                <a:solidFill>
                  <a:srgbClr val="000000"/>
                </a:solidFill>
                <a:latin typeface="Calibri" panose="020F0502020204030204" pitchFamily="34" charset="0"/>
                <a:ea typeface="Times New Roman" panose="02020603050405020304" pitchFamily="18" charset="0"/>
                <a:cs typeface="Calibri" panose="020F0502020204030204" pitchFamily="34" charset="0"/>
              </a:rPr>
              <a:t>P</a:t>
            </a:r>
            <a:r>
              <a:rPr lang="da-DK" sz="12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eople through Technological </a:t>
            </a:r>
            <a:r>
              <a:rPr lang="da-DK" sz="1150" kern="0" dirty="0">
                <a:solidFill>
                  <a:srgbClr val="000000"/>
                </a:solidFill>
                <a:latin typeface="Calibri" panose="020F0502020204030204" pitchFamily="34" charset="0"/>
                <a:ea typeface="Times New Roman" panose="02020603050405020304" pitchFamily="18" charset="0"/>
                <a:cs typeface="Calibri" panose="020F0502020204030204" pitchFamily="34" charset="0"/>
              </a:rPr>
              <a:t>I</a:t>
            </a:r>
            <a:r>
              <a:rPr lang="da-DK" sz="115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nterventions” i Chan</a:t>
            </a:r>
            <a:r>
              <a:rPr lang="da-DK" sz="12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drapur I Maharashtra  juni 2022.</a:t>
            </a: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da-DK" sz="1200" b="1" dirty="0">
                <a:effectLst/>
                <a:latin typeface="Calibri" panose="020F0502020204030204" pitchFamily="34" charset="0"/>
                <a:ea typeface="Calibri" panose="020F0502020204030204" pitchFamily="34" charset="0"/>
                <a:cs typeface="Calibri" panose="020F0502020204030204" pitchFamily="34" charset="0"/>
              </a:rPr>
              <a:t>Landbrugsprojektet i Indien med CISU</a:t>
            </a:r>
          </a:p>
          <a:p>
            <a:pPr marL="0" indent="0">
              <a:buNone/>
            </a:pPr>
            <a:r>
              <a:rPr lang="da-DK" sz="1200" dirty="0">
                <a:effectLst/>
                <a:latin typeface="Calibri" panose="020F0502020204030204" pitchFamily="34" charset="0"/>
                <a:ea typeface="Calibri" panose="020F0502020204030204" pitchFamily="34" charset="0"/>
                <a:cs typeface="Calibri" panose="020F0502020204030204" pitchFamily="34" charset="0"/>
              </a:rPr>
              <a:t>I juni 2021 har IGF-Danmark fået godkendt en an-søgning til forbedring af landbruget i </a:t>
            </a:r>
            <a:r>
              <a:rPr lang="da-DK" sz="1200" dirty="0" err="1">
                <a:effectLst/>
                <a:latin typeface="Calibri" panose="020F0502020204030204" pitchFamily="34" charset="0"/>
                <a:ea typeface="Calibri" panose="020F0502020204030204" pitchFamily="34" charset="0"/>
                <a:cs typeface="Calibri" panose="020F0502020204030204" pitchFamily="34" charset="0"/>
              </a:rPr>
              <a:t>Sundarban</a:t>
            </a:r>
            <a:r>
              <a:rPr lang="da-DK" sz="1200" dirty="0">
                <a:effectLst/>
                <a:latin typeface="Calibri" panose="020F0502020204030204" pitchFamily="34" charset="0"/>
                <a:ea typeface="Calibri" panose="020F0502020204030204" pitchFamily="34" charset="0"/>
                <a:cs typeface="Calibri" panose="020F0502020204030204" pitchFamily="34" charset="0"/>
              </a:rPr>
              <a:t>. Det overordnede mål er forbedring af leveforholdene for de fattige </a:t>
            </a:r>
            <a:r>
              <a:rPr lang="da-DK" sz="1150" dirty="0">
                <a:effectLst/>
                <a:latin typeface="Calibri" panose="020F0502020204030204" pitchFamily="34" charset="0"/>
                <a:ea typeface="Calibri" panose="020F0502020204030204" pitchFamily="34" charset="0"/>
                <a:cs typeface="Calibri" panose="020F0502020204030204" pitchFamily="34" charset="0"/>
              </a:rPr>
              <a:t>landbofamilier gennem</a:t>
            </a:r>
            <a:r>
              <a:rPr lang="da-DK" sz="1200" dirty="0">
                <a:effectLst/>
                <a:latin typeface="Calibri" panose="020F0502020204030204" pitchFamily="34" charset="0"/>
                <a:ea typeface="Calibri" panose="020F0502020204030204" pitchFamily="34" charset="0"/>
                <a:cs typeface="Calibri" panose="020F0502020204030204" pitchFamily="34" charset="0"/>
              </a:rPr>
              <a:t> styrkelse af deres kapacitet </a:t>
            </a:r>
            <a:r>
              <a:rPr lang="da-DK" sz="1150" dirty="0">
                <a:effectLst/>
                <a:latin typeface="Calibri" panose="020F0502020204030204" pitchFamily="34" charset="0"/>
                <a:ea typeface="Calibri" panose="020F0502020204030204" pitchFamily="34" charset="0"/>
                <a:cs typeface="Calibri" panose="020F0502020204030204" pitchFamily="34" charset="0"/>
              </a:rPr>
              <a:t>og fortalervirksomhed.</a:t>
            </a:r>
            <a:r>
              <a:rPr lang="da-DK" sz="1200" dirty="0">
                <a:effectLst/>
                <a:latin typeface="Calibri" panose="020F0502020204030204" pitchFamily="34" charset="0"/>
                <a:ea typeface="Calibri" panose="020F0502020204030204" pitchFamily="34" charset="0"/>
                <a:cs typeface="Calibri" panose="020F0502020204030204" pitchFamily="34" charset="0"/>
              </a:rPr>
              <a:t> Projektet har </a:t>
            </a:r>
            <a:r>
              <a:rPr lang="da-DK" sz="1150" dirty="0">
                <a:effectLst/>
                <a:latin typeface="Calibri" panose="020F0502020204030204" pitchFamily="34" charset="0"/>
                <a:ea typeface="Calibri" panose="020F0502020204030204" pitchFamily="34" charset="0"/>
                <a:cs typeface="Calibri" panose="020F0502020204030204" pitchFamily="34" charset="0"/>
              </a:rPr>
              <a:t>3 specifikke målsætninger: 1) styrkel</a:t>
            </a:r>
            <a:r>
              <a:rPr lang="da-DK" sz="1200" dirty="0">
                <a:effectLst/>
                <a:latin typeface="Calibri" panose="020F0502020204030204" pitchFamily="34" charset="0"/>
                <a:ea typeface="Calibri" panose="020F0502020204030204" pitchFamily="34" charset="0"/>
                <a:cs typeface="Calibri" panose="020F0502020204030204" pitchFamily="34" charset="0"/>
              </a:rPr>
              <a:t>se af land-bofamilernes organisering, øgning af deres kapaci-tet og </a:t>
            </a:r>
            <a:r>
              <a:rPr lang="da-DK" sz="1200" dirty="0">
                <a:latin typeface="Calibri" panose="020F0502020204030204" pitchFamily="34" charset="0"/>
                <a:ea typeface="Times New Roman" panose="02020603050405020304" pitchFamily="18" charset="0"/>
              </a:rPr>
              <a:t>forbedring af deres produktions-</a:t>
            </a:r>
            <a:r>
              <a:rPr lang="da-DK" sz="1150" dirty="0">
                <a:latin typeface="Calibri" panose="020F0502020204030204" pitchFamily="34" charset="0"/>
                <a:ea typeface="Times New Roman" panose="02020603050405020304" pitchFamily="18" charset="0"/>
              </a:rPr>
              <a:t>forhold. 2) Bruge disse resultater til fortalervirksom</a:t>
            </a:r>
            <a:r>
              <a:rPr lang="da-DK" sz="1200" dirty="0">
                <a:latin typeface="Calibri" panose="020F0502020204030204" pitchFamily="34" charset="0"/>
                <a:ea typeface="Times New Roman" panose="02020603050405020304" pitchFamily="18" charset="0"/>
              </a:rPr>
              <a:t>hed over for </a:t>
            </a:r>
            <a:r>
              <a:rPr lang="da-DK" sz="1150" dirty="0">
                <a:latin typeface="Calibri" panose="020F0502020204030204" pitchFamily="34" charset="0"/>
                <a:ea typeface="Times New Roman" panose="02020603050405020304" pitchFamily="18" charset="0"/>
              </a:rPr>
              <a:t>ansvarshaverne vedr program fastsættelse omkring </a:t>
            </a:r>
            <a:r>
              <a:rPr lang="da-DK" sz="1100" dirty="0">
                <a:latin typeface="Calibri" panose="020F0502020204030204" pitchFamily="34" charset="0"/>
                <a:ea typeface="Times New Roman" panose="02020603050405020304" pitchFamily="18" charset="0"/>
              </a:rPr>
              <a:t>landbrugs</a:t>
            </a:r>
            <a:r>
              <a:rPr lang="da-DK" sz="1200" dirty="0">
                <a:latin typeface="Calibri" panose="020F0502020204030204" pitchFamily="34" charset="0"/>
                <a:ea typeface="Times New Roman" panose="02020603050405020304" pitchFamily="18" charset="0"/>
              </a:rPr>
              <a:t>produktion, forbedring af dige for-holdene oa. 3) Holde beslutningstagerne ansvar-lige for at lave passende nationale</a:t>
            </a:r>
            <a:r>
              <a:rPr lang="da-DK" sz="1150" dirty="0">
                <a:latin typeface="Calibri" panose="020F0502020204030204" pitchFamily="34" charset="0"/>
                <a:ea typeface="Times New Roman" panose="02020603050405020304" pitchFamily="18" charset="0"/>
              </a:rPr>
              <a:t> program</a:t>
            </a:r>
            <a:r>
              <a:rPr lang="da-DK" sz="1100" dirty="0">
                <a:effectLst/>
                <a:latin typeface="Calibri" panose="020F0502020204030204" pitchFamily="34" charset="0"/>
                <a:ea typeface="Times New Roman" panose="02020603050405020304" pitchFamily="18" charset="0"/>
              </a:rPr>
              <a:t>mer i </a:t>
            </a:r>
            <a:endParaRPr lang="da-DK" sz="115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200" dirty="0">
              <a:effectLst/>
              <a:latin typeface="Calibri" panose="020F0502020204030204" pitchFamily="34" charset="0"/>
              <a:ea typeface="Calibri" panose="020F0502020204030204" pitchFamily="34" charset="0"/>
              <a:cs typeface="Vrinda" panose="020B0502040204020203" pitchFamily="34" charset="0"/>
            </a:endParaRPr>
          </a:p>
          <a:p>
            <a:pPr marL="0" indent="0">
              <a:buNone/>
            </a:pPr>
            <a:endParaRPr lang="da-DK" sz="500" dirty="0">
              <a:effectLst/>
              <a:latin typeface="Calibri" panose="020F0502020204030204" pitchFamily="34" charset="0"/>
              <a:ea typeface="Calibri" panose="020F0502020204030204" pitchFamily="34" charset="0"/>
              <a:cs typeface="Vrinda" panose="020B0502040204020203"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5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6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en-GB" sz="1200" dirty="0">
              <a:latin typeface="Calibri" panose="020F0502020204030204" pitchFamily="34" charset="0"/>
              <a:cs typeface="Calibri" panose="020F0502020204030204" pitchFamily="34" charset="0"/>
            </a:endParaRPr>
          </a:p>
          <a:p>
            <a:pPr marL="0" indent="0">
              <a:buNone/>
            </a:pPr>
            <a:endParaRPr lang="en-GB" sz="1200" dirty="0">
              <a:latin typeface="Calibri" panose="020F0502020204030204" pitchFamily="34" charset="0"/>
              <a:cs typeface="Calibri" panose="020F0502020204030204" pitchFamily="34" charset="0"/>
            </a:endParaRPr>
          </a:p>
          <a:p>
            <a:pPr marL="0" indent="0">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r>
              <a:rPr lang="en-GB" sz="1200" dirty="0">
                <a:latin typeface="Calibri" panose="020F0502020204030204" pitchFamily="34" charset="0"/>
                <a:cs typeface="Calibri" panose="020F0502020204030204" pitchFamily="34" charset="0"/>
              </a:rPr>
              <a:t> </a:t>
            </a: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ndParaRPr>
          </a:p>
        </p:txBody>
      </p:sp>
      <p:sp>
        <p:nvSpPr>
          <p:cNvPr id="20" name="Pladsholder til indhold 19"/>
          <p:cNvSpPr>
            <a:spLocks noGrp="1"/>
          </p:cNvSpPr>
          <p:nvPr>
            <p:ph sz="quarter" idx="4"/>
          </p:nvPr>
        </p:nvSpPr>
        <p:spPr>
          <a:xfrm>
            <a:off x="3428443" y="328484"/>
            <a:ext cx="3272725" cy="9161020"/>
          </a:xfrm>
        </p:spPr>
        <p:txBody>
          <a:bodyPr lIns="0" tIns="0" rIns="0" bIns="0">
            <a:noAutofit/>
          </a:bodyPr>
          <a:lstStyle/>
          <a:p>
            <a:pPr marL="0" indent="0">
              <a:buNone/>
            </a:pPr>
            <a:endParaRPr lang="da-DK" sz="1200" dirty="0">
              <a:effectLst/>
              <a:latin typeface="Calibri" panose="020F0502020204030204" pitchFamily="34" charset="0"/>
              <a:ea typeface="Times New Roman" panose="02020603050405020304" pitchFamily="18" charset="0"/>
            </a:endParaRPr>
          </a:p>
          <a:p>
            <a:pPr marL="0" indent="0">
              <a:buNone/>
            </a:pPr>
            <a:endParaRPr lang="da-DK" sz="1200" dirty="0">
              <a:latin typeface="Calibri" panose="020F0502020204030204" pitchFamily="34" charset="0"/>
              <a:ea typeface="Times New Roman" panose="02020603050405020304" pitchFamily="18" charset="0"/>
            </a:endParaRPr>
          </a:p>
          <a:p>
            <a:pPr marL="0" indent="0">
              <a:buNone/>
            </a:pPr>
            <a:endParaRPr lang="da-DK" sz="1200" dirty="0">
              <a:effectLst/>
              <a:latin typeface="Calibri" panose="020F0502020204030204" pitchFamily="34" charset="0"/>
              <a:ea typeface="Times New Roman" panose="02020603050405020304" pitchFamily="18" charset="0"/>
            </a:endParaRPr>
          </a:p>
          <a:p>
            <a:pPr marL="0" indent="0">
              <a:buNone/>
            </a:pPr>
            <a:endParaRPr lang="da-DK" sz="1200" dirty="0">
              <a:latin typeface="Calibri" panose="020F0502020204030204" pitchFamily="34" charset="0"/>
              <a:ea typeface="Times New Roman" panose="02020603050405020304" pitchFamily="18" charset="0"/>
            </a:endParaRPr>
          </a:p>
          <a:p>
            <a:pPr marL="0" indent="0">
              <a:buNone/>
            </a:pPr>
            <a:endParaRPr lang="da-DK" sz="1200" dirty="0">
              <a:effectLst/>
              <a:latin typeface="Calibri" panose="020F0502020204030204" pitchFamily="34" charset="0"/>
              <a:ea typeface="Times New Roman" panose="02020603050405020304" pitchFamily="18" charset="0"/>
            </a:endParaRPr>
          </a:p>
          <a:p>
            <a:pPr marL="0" indent="0">
              <a:buNone/>
            </a:pPr>
            <a:endParaRPr lang="da-DK" sz="1200" dirty="0">
              <a:latin typeface="Calibri" panose="020F0502020204030204" pitchFamily="34" charset="0"/>
              <a:ea typeface="Times New Roman" panose="02020603050405020304" pitchFamily="18" charset="0"/>
            </a:endParaRPr>
          </a:p>
          <a:p>
            <a:pPr marL="0" indent="0">
              <a:buNone/>
            </a:pPr>
            <a:endParaRPr lang="da-DK" sz="1200" dirty="0">
              <a:effectLst/>
              <a:latin typeface="Calibri" panose="020F0502020204030204" pitchFamily="34" charset="0"/>
              <a:ea typeface="Times New Roman" panose="02020603050405020304" pitchFamily="18" charset="0"/>
            </a:endParaRPr>
          </a:p>
          <a:p>
            <a:pPr marL="0" indent="0">
              <a:buNone/>
            </a:pPr>
            <a:endParaRPr lang="da-DK" sz="1200" dirty="0">
              <a:latin typeface="Calibri" panose="020F0502020204030204" pitchFamily="34" charset="0"/>
              <a:ea typeface="Times New Roman" panose="02020603050405020304" pitchFamily="18" charset="0"/>
            </a:endParaRPr>
          </a:p>
          <a:p>
            <a:pPr marL="0" indent="0">
              <a:buNone/>
            </a:pPr>
            <a:endParaRPr lang="da-DK" sz="1200" dirty="0">
              <a:effectLst/>
              <a:latin typeface="Calibri" panose="020F0502020204030204" pitchFamily="34" charset="0"/>
              <a:ea typeface="Times New Roman" panose="02020603050405020304" pitchFamily="18" charset="0"/>
            </a:endParaRPr>
          </a:p>
          <a:p>
            <a:pPr marL="0" indent="0">
              <a:buNone/>
            </a:pPr>
            <a:endParaRPr lang="da-DK" sz="1200" dirty="0">
              <a:latin typeface="Calibri" panose="020F0502020204030204" pitchFamily="34" charset="0"/>
              <a:ea typeface="Times New Roman" panose="02020603050405020304" pitchFamily="18" charset="0"/>
            </a:endParaRPr>
          </a:p>
          <a:p>
            <a:pPr marL="0" indent="0">
              <a:buNone/>
            </a:pPr>
            <a:endParaRPr lang="da-DK" sz="1200" dirty="0">
              <a:effectLst/>
              <a:latin typeface="Calibri" panose="020F0502020204030204" pitchFamily="34" charset="0"/>
              <a:ea typeface="Times New Roman" panose="02020603050405020304" pitchFamily="18" charset="0"/>
            </a:endParaRPr>
          </a:p>
          <a:p>
            <a:pPr marL="0" indent="0">
              <a:buNone/>
            </a:pPr>
            <a:endParaRPr lang="da-DK" sz="1200" dirty="0">
              <a:latin typeface="Calibri" panose="020F0502020204030204" pitchFamily="34" charset="0"/>
              <a:ea typeface="Times New Roman" panose="02020603050405020304" pitchFamily="18" charset="0"/>
            </a:endParaRPr>
          </a:p>
          <a:p>
            <a:pPr marL="0" indent="0">
              <a:buNone/>
            </a:pPr>
            <a:r>
              <a:rPr lang="da-DK" sz="1200" dirty="0">
                <a:effectLst/>
                <a:latin typeface="Calibri" panose="020F0502020204030204" pitchFamily="34" charset="0"/>
                <a:ea typeface="Times New Roman" panose="02020603050405020304" pitchFamily="18" charset="0"/>
              </a:rPr>
              <a:t>relation til de p</a:t>
            </a:r>
            <a:r>
              <a:rPr lang="da-DK" sz="1150" dirty="0">
                <a:effectLst/>
                <a:latin typeface="Calibri" panose="020F0502020204030204" pitchFamily="34" charset="0"/>
                <a:ea typeface="Times New Roman" panose="02020603050405020304" pitchFamily="18" charset="0"/>
              </a:rPr>
              <a:t>roblemer </a:t>
            </a:r>
            <a:r>
              <a:rPr lang="da-DK" sz="1200" dirty="0">
                <a:effectLst/>
                <a:latin typeface="Calibri" panose="020F0502020204030204" pitchFamily="34" charset="0"/>
                <a:ea typeface="Times New Roman" panose="02020603050405020304" pitchFamily="18" charset="0"/>
              </a:rPr>
              <a:t>som de praktiske erfaringer belyser. Projektets varighed er </a:t>
            </a:r>
            <a:r>
              <a:rPr lang="da-DK" sz="1150" dirty="0">
                <a:effectLst/>
                <a:latin typeface="Calibri" panose="020F0502020204030204" pitchFamily="34" charset="0"/>
                <a:ea typeface="Times New Roman" panose="02020603050405020304" pitchFamily="18" charset="0"/>
              </a:rPr>
              <a:t>3 år med et budget på 2.6 millioner kr. Pro</a:t>
            </a:r>
            <a:r>
              <a:rPr lang="da-DK" sz="1200" dirty="0">
                <a:effectLst/>
                <a:latin typeface="Calibri" panose="020F0502020204030204" pitchFamily="34" charset="0"/>
                <a:ea typeface="Times New Roman" panose="02020603050405020304" pitchFamily="18" charset="0"/>
              </a:rPr>
              <a:t>jektet </a:t>
            </a:r>
            <a:r>
              <a:rPr lang="da-DK" sz="1150" dirty="0">
                <a:effectLst/>
                <a:latin typeface="Calibri" panose="020F0502020204030204" pitchFamily="34" charset="0"/>
                <a:ea typeface="Times New Roman" panose="02020603050405020304" pitchFamily="18" charset="0"/>
              </a:rPr>
              <a:t>implementeres ved at invol-vere 600 land</a:t>
            </a:r>
            <a:r>
              <a:rPr lang="da-DK" sz="1200" dirty="0">
                <a:effectLst/>
                <a:latin typeface="Calibri" panose="020F0502020204030204" pitchFamily="34" charset="0"/>
                <a:ea typeface="Times New Roman" panose="02020603050405020304" pitchFamily="18" charset="0"/>
              </a:rPr>
              <a:t>bofamilier i </a:t>
            </a:r>
            <a:r>
              <a:rPr lang="da-DK" sz="1150" dirty="0">
                <a:effectLst/>
                <a:latin typeface="Calibri" panose="020F0502020204030204" pitchFamily="34" charset="0"/>
                <a:ea typeface="Times New Roman" panose="02020603050405020304" pitchFamily="18" charset="0"/>
              </a:rPr>
              <a:t>20 landsbyer. Da Indien var </a:t>
            </a:r>
            <a:r>
              <a:rPr lang="da-DK" sz="1100" dirty="0">
                <a:effectLst/>
                <a:latin typeface="Calibri" panose="020F0502020204030204" pitchFamily="34" charset="0"/>
                <a:ea typeface="Times New Roman" panose="02020603050405020304" pitchFamily="18" charset="0"/>
              </a:rPr>
              <a:t>lukket ned</a:t>
            </a:r>
            <a:r>
              <a:rPr lang="da-DK" sz="1200" dirty="0">
                <a:effectLst/>
                <a:latin typeface="Calibri" panose="020F0502020204030204" pitchFamily="34" charset="0"/>
                <a:ea typeface="Times New Roman" panose="02020603050405020304" pitchFamily="18" charset="0"/>
              </a:rPr>
              <a:t> 2021 til primo 20</a:t>
            </a:r>
            <a:r>
              <a:rPr lang="da-DK" sz="1150" dirty="0">
                <a:effectLst/>
                <a:latin typeface="Calibri" panose="020F0502020204030204" pitchFamily="34" charset="0"/>
                <a:ea typeface="Times New Roman" panose="02020603050405020304" pitchFamily="18" charset="0"/>
              </a:rPr>
              <a:t>22 </a:t>
            </a:r>
            <a:r>
              <a:rPr lang="da-DK" sz="1200" dirty="0">
                <a:effectLst/>
                <a:latin typeface="Calibri" panose="020F0502020204030204" pitchFamily="34" charset="0"/>
                <a:ea typeface="Times New Roman" panose="02020603050405020304" pitchFamily="18" charset="0"/>
              </a:rPr>
              <a:t>kunne man ikke be-</a:t>
            </a:r>
          </a:p>
          <a:p>
            <a:pPr marL="0" indent="0">
              <a:buNone/>
            </a:pPr>
            <a:endParaRPr lang="da-DK" sz="1200" dirty="0">
              <a:latin typeface="Calibri" panose="020F0502020204030204" pitchFamily="34" charset="0"/>
              <a:ea typeface="Times New Roman" panose="02020603050405020304" pitchFamily="18" charset="0"/>
            </a:endParaRPr>
          </a:p>
          <a:p>
            <a:pPr marL="0" indent="0">
              <a:buNone/>
            </a:pPr>
            <a:endParaRPr lang="da-DK" sz="1200" dirty="0">
              <a:effectLst/>
              <a:latin typeface="Calibri" panose="020F0502020204030204" pitchFamily="34" charset="0"/>
              <a:ea typeface="Times New Roman" panose="02020603050405020304" pitchFamily="18" charset="0"/>
            </a:endParaRPr>
          </a:p>
          <a:p>
            <a:pPr marL="0" indent="0">
              <a:buNone/>
            </a:pPr>
            <a:endParaRPr lang="da-DK" sz="1200" dirty="0">
              <a:latin typeface="Calibri" panose="020F0502020204030204" pitchFamily="34" charset="0"/>
              <a:ea typeface="Times New Roman" panose="02020603050405020304" pitchFamily="18" charset="0"/>
            </a:endParaRPr>
          </a:p>
          <a:p>
            <a:pPr marL="0" indent="0">
              <a:buNone/>
            </a:pPr>
            <a:endParaRPr lang="da-DK" sz="1200" dirty="0">
              <a:effectLst/>
              <a:latin typeface="Calibri" panose="020F0502020204030204" pitchFamily="34" charset="0"/>
              <a:ea typeface="Times New Roman" panose="02020603050405020304" pitchFamily="18" charset="0"/>
            </a:endParaRPr>
          </a:p>
          <a:p>
            <a:pPr marL="0" indent="0">
              <a:buNone/>
            </a:pPr>
            <a:endParaRPr lang="da-DK" sz="1200" dirty="0">
              <a:latin typeface="Calibri" panose="020F0502020204030204" pitchFamily="34" charset="0"/>
              <a:ea typeface="Times New Roman" panose="02020603050405020304" pitchFamily="18" charset="0"/>
            </a:endParaRPr>
          </a:p>
          <a:p>
            <a:pPr marL="0" indent="0">
              <a:buNone/>
            </a:pPr>
            <a:endParaRPr lang="da-DK" sz="1200" dirty="0">
              <a:effectLst/>
              <a:latin typeface="Calibri" panose="020F0502020204030204" pitchFamily="34" charset="0"/>
              <a:ea typeface="Times New Roman" panose="02020603050405020304" pitchFamily="18" charset="0"/>
            </a:endParaRPr>
          </a:p>
          <a:p>
            <a:pPr marL="0" indent="0">
              <a:buNone/>
            </a:pPr>
            <a:endParaRPr lang="da-DK" sz="1200" dirty="0">
              <a:latin typeface="Calibri" panose="020F0502020204030204" pitchFamily="34" charset="0"/>
              <a:ea typeface="Times New Roman" panose="02020603050405020304" pitchFamily="18" charset="0"/>
            </a:endParaRPr>
          </a:p>
          <a:p>
            <a:pPr marL="0" indent="0">
              <a:buNone/>
            </a:pPr>
            <a:endParaRPr lang="da-DK" sz="1200" dirty="0">
              <a:effectLst/>
              <a:latin typeface="Calibri" panose="020F0502020204030204" pitchFamily="34" charset="0"/>
              <a:ea typeface="Times New Roman" panose="02020603050405020304" pitchFamily="18" charset="0"/>
            </a:endParaRPr>
          </a:p>
          <a:p>
            <a:pPr marL="0" indent="0">
              <a:buNone/>
            </a:pPr>
            <a:endParaRPr lang="da-DK" sz="1200" dirty="0">
              <a:latin typeface="Calibri" panose="020F0502020204030204" pitchFamily="34" charset="0"/>
              <a:ea typeface="Times New Roman" panose="02020603050405020304" pitchFamily="18" charset="0"/>
            </a:endParaRPr>
          </a:p>
          <a:p>
            <a:pPr marL="0" indent="0">
              <a:buNone/>
            </a:pPr>
            <a:endParaRPr lang="da-DK" sz="1200" dirty="0">
              <a:effectLst/>
              <a:latin typeface="Calibri" panose="020F0502020204030204" pitchFamily="34" charset="0"/>
              <a:ea typeface="Times New Roman" panose="02020603050405020304" pitchFamily="18" charset="0"/>
            </a:endParaRPr>
          </a:p>
          <a:p>
            <a:pPr marL="0" indent="0">
              <a:buNone/>
            </a:pPr>
            <a:endParaRPr lang="da-DK" sz="600" dirty="0">
              <a:latin typeface="Calibri" panose="020F0502020204030204" pitchFamily="34" charset="0"/>
              <a:ea typeface="Times New Roman" panose="02020603050405020304" pitchFamily="18" charset="0"/>
            </a:endParaRPr>
          </a:p>
          <a:p>
            <a:pPr marL="0" indent="0">
              <a:buNone/>
            </a:pPr>
            <a:r>
              <a:rPr lang="da-DK" sz="1200" dirty="0">
                <a:latin typeface="Calibri" panose="020F0502020204030204" pitchFamily="34" charset="0"/>
                <a:ea typeface="Times New Roman" panose="02020603050405020304" pitchFamily="18" charset="0"/>
              </a:rPr>
              <a:t>gynde arbejdet før foråret i </a:t>
            </a:r>
            <a:r>
              <a:rPr lang="da-DK" sz="1150" dirty="0">
                <a:latin typeface="Calibri" panose="020F0502020204030204" pitchFamily="34" charset="0"/>
                <a:ea typeface="Times New Roman" panose="02020603050405020304" pitchFamily="18" charset="0"/>
              </a:rPr>
              <a:t>2022. Projek</a:t>
            </a:r>
            <a:r>
              <a:rPr lang="da-DK" sz="1200" dirty="0">
                <a:latin typeface="Calibri" panose="020F0502020204030204" pitchFamily="34" charset="0"/>
                <a:ea typeface="Times New Roman" panose="02020603050405020304" pitchFamily="18" charset="0"/>
              </a:rPr>
              <a:t>tet startede med at ansætte </a:t>
            </a:r>
            <a:r>
              <a:rPr lang="da-DK" sz="1150" dirty="0">
                <a:latin typeface="Calibri" panose="020F0502020204030204" pitchFamily="34" charset="0"/>
                <a:ea typeface="Times New Roman" panose="02020603050405020304" pitchFamily="18" charset="0"/>
              </a:rPr>
              <a:t>projektpersonalet og ud</a:t>
            </a:r>
            <a:r>
              <a:rPr lang="da-DK" sz="1100" dirty="0">
                <a:latin typeface="Calibri" panose="020F0502020204030204" pitchFamily="34" charset="0"/>
                <a:ea typeface="Times New Roman" panose="02020603050405020304" pitchFamily="18" charset="0"/>
              </a:rPr>
              <a:t>vælgelse af</a:t>
            </a:r>
            <a:endParaRPr lang="da-DK" sz="1150" dirty="0">
              <a:latin typeface="Calibri" panose="020F0502020204030204" pitchFamily="34" charset="0"/>
              <a:ea typeface="Times New Roman" panose="02020603050405020304" pitchFamily="18" charset="0"/>
            </a:endParaRPr>
          </a:p>
          <a:p>
            <a:pPr marL="0" indent="0">
              <a:buNone/>
            </a:pPr>
            <a:endParaRPr lang="da-DK" sz="1150" dirty="0">
              <a:latin typeface="Calibri" panose="020F0502020204030204" pitchFamily="34" charset="0"/>
              <a:ea typeface="Times New Roman" panose="02020603050405020304" pitchFamily="18" charset="0"/>
            </a:endParaRPr>
          </a:p>
          <a:p>
            <a:pPr marL="0" indent="0">
              <a:buNone/>
            </a:pPr>
            <a:endParaRPr lang="da-DK" sz="1150" dirty="0">
              <a:latin typeface="Calibri" panose="020F0502020204030204" pitchFamily="34" charset="0"/>
              <a:ea typeface="Times New Roman" panose="02020603050405020304" pitchFamily="18" charset="0"/>
            </a:endParaRPr>
          </a:p>
          <a:p>
            <a:pPr marL="0" indent="0">
              <a:buNone/>
            </a:pPr>
            <a:endParaRPr lang="da-DK" sz="1150" dirty="0">
              <a:latin typeface="Calibri" panose="020F0502020204030204" pitchFamily="34" charset="0"/>
              <a:ea typeface="Times New Roman" panose="02020603050405020304" pitchFamily="18" charset="0"/>
            </a:endParaRPr>
          </a:p>
          <a:p>
            <a:pPr marL="0" indent="0">
              <a:buNone/>
            </a:pPr>
            <a:endParaRPr lang="da-DK" sz="1150" dirty="0">
              <a:latin typeface="Calibri" panose="020F0502020204030204" pitchFamily="34" charset="0"/>
              <a:ea typeface="Times New Roman" panose="02020603050405020304" pitchFamily="18" charset="0"/>
            </a:endParaRPr>
          </a:p>
          <a:p>
            <a:pPr marL="0" indent="0">
              <a:buNone/>
            </a:pPr>
            <a:endParaRPr lang="da-DK" sz="1150" dirty="0">
              <a:latin typeface="Calibri" panose="020F0502020204030204" pitchFamily="34" charset="0"/>
              <a:ea typeface="Times New Roman" panose="02020603050405020304" pitchFamily="18" charset="0"/>
            </a:endParaRPr>
          </a:p>
          <a:p>
            <a:pPr marL="0" indent="0">
              <a:buNone/>
            </a:pPr>
            <a:endParaRPr lang="da-DK" sz="1150" dirty="0">
              <a:latin typeface="Calibri" panose="020F0502020204030204" pitchFamily="34" charset="0"/>
              <a:ea typeface="Times New Roman" panose="02020603050405020304" pitchFamily="18" charset="0"/>
            </a:endParaRPr>
          </a:p>
          <a:p>
            <a:pPr marL="0" indent="0">
              <a:buNone/>
            </a:pPr>
            <a:endParaRPr lang="da-DK" sz="1150" dirty="0">
              <a:latin typeface="Calibri" panose="020F0502020204030204" pitchFamily="34" charset="0"/>
              <a:ea typeface="Times New Roman" panose="02020603050405020304" pitchFamily="18" charset="0"/>
            </a:endParaRPr>
          </a:p>
          <a:p>
            <a:pPr marL="0" indent="0">
              <a:buNone/>
            </a:pPr>
            <a:endParaRPr lang="da-DK" sz="1150" dirty="0">
              <a:latin typeface="Calibri" panose="020F0502020204030204" pitchFamily="34" charset="0"/>
              <a:ea typeface="Times New Roman" panose="02020603050405020304" pitchFamily="18" charset="0"/>
            </a:endParaRPr>
          </a:p>
          <a:p>
            <a:pPr marL="0" indent="0">
              <a:buNone/>
            </a:pPr>
            <a:endParaRPr lang="da-DK" sz="1150" dirty="0">
              <a:latin typeface="Calibri" panose="020F0502020204030204" pitchFamily="34" charset="0"/>
              <a:ea typeface="Times New Roman" panose="02020603050405020304" pitchFamily="18" charset="0"/>
            </a:endParaRPr>
          </a:p>
          <a:p>
            <a:pPr marL="0" indent="0">
              <a:buNone/>
            </a:pPr>
            <a:endParaRPr lang="da-DK" sz="1150" dirty="0">
              <a:latin typeface="Calibri" panose="020F0502020204030204" pitchFamily="34" charset="0"/>
              <a:ea typeface="Times New Roman" panose="02020603050405020304" pitchFamily="18" charset="0"/>
            </a:endParaRPr>
          </a:p>
          <a:p>
            <a:pPr marL="0" indent="0">
              <a:buNone/>
            </a:pPr>
            <a:endParaRPr lang="da-DK" sz="500" dirty="0">
              <a:latin typeface="Calibri" panose="020F0502020204030204" pitchFamily="34" charset="0"/>
              <a:ea typeface="Times New Roman" panose="02020603050405020304" pitchFamily="18" charset="0"/>
            </a:endParaRPr>
          </a:p>
          <a:p>
            <a:pPr marL="0" indent="0">
              <a:buNone/>
            </a:pPr>
            <a:r>
              <a:rPr lang="da-DK" sz="1200" dirty="0">
                <a:latin typeface="Calibri" panose="020F0502020204030204" pitchFamily="34" charset="0"/>
                <a:ea typeface="Times New Roman" panose="02020603050405020304" pitchFamily="18" charset="0"/>
              </a:rPr>
              <a:t>Landsbyerne, </a:t>
            </a:r>
            <a:r>
              <a:rPr lang="da-DK" sz="1200" dirty="0">
                <a:effectLst/>
                <a:latin typeface="Calibri" panose="020F0502020204030204" pitchFamily="34" charset="0"/>
                <a:ea typeface="Times New Roman" panose="02020603050405020304" pitchFamily="18" charset="0"/>
              </a:rPr>
              <a:t>som </a:t>
            </a:r>
            <a:r>
              <a:rPr lang="da-DK" sz="1150" dirty="0">
                <a:effectLst/>
                <a:latin typeface="Calibri" panose="020F0502020204030204" pitchFamily="34" charset="0"/>
                <a:ea typeface="Times New Roman" panose="02020603050405020304" pitchFamily="18" charset="0"/>
              </a:rPr>
              <a:t>havde gennemgået temmelig store omvæltninger un</a:t>
            </a:r>
            <a:r>
              <a:rPr lang="da-DK" sz="1200" dirty="0">
                <a:effectLst/>
                <a:latin typeface="Calibri" panose="020F0502020204030204" pitchFamily="34" charset="0"/>
                <a:ea typeface="Times New Roman" panose="02020603050405020304" pitchFamily="18" charset="0"/>
              </a:rPr>
              <a:t>der Corona pandemien. Efter udvæl-gelse af landsbyerne </a:t>
            </a:r>
            <a:r>
              <a:rPr lang="da-DK" sz="1150" dirty="0">
                <a:effectLst/>
                <a:latin typeface="Calibri" panose="020F0502020204030204" pitchFamily="34" charset="0"/>
                <a:ea typeface="Times New Roman" panose="02020603050405020304" pitchFamily="18" charset="0"/>
              </a:rPr>
              <a:t>udførte man baseline study for at ind</a:t>
            </a:r>
            <a:r>
              <a:rPr lang="da-DK" sz="1200" dirty="0">
                <a:effectLst/>
                <a:latin typeface="Calibri" panose="020F0502020204030204" pitchFamily="34" charset="0"/>
                <a:ea typeface="Times New Roman" panose="02020603050405020304" pitchFamily="18" charset="0"/>
              </a:rPr>
              <a:t>samle informationer</a:t>
            </a:r>
            <a:r>
              <a:rPr lang="da-DK" sz="1150" dirty="0">
                <a:effectLst/>
                <a:latin typeface="Calibri" panose="020F0502020204030204" pitchFamily="34" charset="0"/>
                <a:ea typeface="Times New Roman" panose="02020603050405020304" pitchFamily="18" charset="0"/>
              </a:rPr>
              <a:t> ved</a:t>
            </a:r>
            <a:r>
              <a:rPr lang="da-DK" sz="1200" dirty="0">
                <a:effectLst/>
                <a:latin typeface="Calibri" panose="020F0502020204030204" pitchFamily="34" charset="0"/>
                <a:ea typeface="Times New Roman" panose="02020603050405020304" pitchFamily="18" charset="0"/>
              </a:rPr>
              <a:t> </a:t>
            </a:r>
            <a:r>
              <a:rPr lang="da-DK" sz="1150" dirty="0">
                <a:effectLst/>
                <a:latin typeface="Calibri" panose="020F0502020204030204" pitchFamily="34" charset="0"/>
                <a:ea typeface="Times New Roman" panose="02020603050405020304" pitchFamily="18" charset="0"/>
              </a:rPr>
              <a:t>starttidspunktet.</a:t>
            </a:r>
            <a:r>
              <a:rPr lang="da-DK" sz="1200" dirty="0">
                <a:effectLst/>
                <a:latin typeface="Calibri" panose="020F0502020204030204" pitchFamily="34" charset="0"/>
                <a:ea typeface="Times New Roman" panose="02020603050405020304" pitchFamily="18" charset="0"/>
              </a:rPr>
              <a:t> </a:t>
            </a:r>
            <a:endParaRPr lang="da-DK" sz="1200" dirty="0">
              <a:latin typeface="Calibri" panose="020F0502020204030204" pitchFamily="34" charset="0"/>
              <a:ea typeface="Times New Roman" panose="02020603050405020304" pitchFamily="18" charset="0"/>
            </a:endParaRPr>
          </a:p>
          <a:p>
            <a:pPr marL="0" indent="0">
              <a:buNone/>
            </a:pPr>
            <a:endParaRPr lang="da-DK" sz="1200" dirty="0">
              <a:effectLst/>
              <a:latin typeface="Calibri" panose="020F0502020204030204" pitchFamily="34" charset="0"/>
              <a:ea typeface="Times New Roman" panose="02020603050405020304" pitchFamily="18" charset="0"/>
            </a:endParaRPr>
          </a:p>
          <a:p>
            <a:pPr marL="0" indent="0">
              <a:buNone/>
            </a:pPr>
            <a:endParaRPr lang="da-DK" sz="1200" dirty="0">
              <a:latin typeface="Calibri" panose="020F0502020204030204" pitchFamily="34" charset="0"/>
              <a:ea typeface="Times New Roman" panose="02020603050405020304" pitchFamily="18" charset="0"/>
            </a:endParaRPr>
          </a:p>
          <a:p>
            <a:pPr marL="0" indent="0">
              <a:buNone/>
            </a:pPr>
            <a:endParaRPr lang="da-DK" sz="1200" dirty="0">
              <a:effectLst/>
              <a:latin typeface="Calibri" panose="020F0502020204030204" pitchFamily="34" charset="0"/>
              <a:ea typeface="Times New Roman" panose="02020603050405020304" pitchFamily="18" charset="0"/>
            </a:endParaRPr>
          </a:p>
          <a:p>
            <a:pPr marL="0" indent="0">
              <a:buNone/>
            </a:pPr>
            <a:r>
              <a:rPr lang="da-DK" sz="1150" dirty="0">
                <a:effectLst/>
                <a:latin typeface="Calibri" panose="020F0502020204030204" pitchFamily="34" charset="0"/>
                <a:ea typeface="Times New Roman" panose="02020603050405020304" pitchFamily="18" charset="0"/>
              </a:rPr>
              <a:t> </a:t>
            </a:r>
          </a:p>
          <a:p>
            <a:pPr marL="0" indent="0">
              <a:buNone/>
            </a:pPr>
            <a:endParaRPr lang="da-DK" sz="1150" dirty="0">
              <a:latin typeface="Calibri" panose="020F0502020204030204" pitchFamily="34" charset="0"/>
              <a:ea typeface="Times New Roman" panose="02020603050405020304" pitchFamily="18" charset="0"/>
            </a:endParaRPr>
          </a:p>
          <a:p>
            <a:pPr marL="0" indent="0">
              <a:buNone/>
            </a:pPr>
            <a:endParaRPr lang="da-DK" sz="1150" dirty="0">
              <a:effectLst/>
              <a:latin typeface="Calibri" panose="020F0502020204030204" pitchFamily="34" charset="0"/>
              <a:ea typeface="Times New Roman" panose="02020603050405020304" pitchFamily="18" charset="0"/>
            </a:endParaRPr>
          </a:p>
          <a:p>
            <a:pPr marL="0" indent="0">
              <a:buNone/>
            </a:pPr>
            <a:endParaRPr lang="da-DK" sz="1150" dirty="0">
              <a:latin typeface="Calibri" panose="020F0502020204030204" pitchFamily="34" charset="0"/>
              <a:ea typeface="Times New Roman" panose="02020603050405020304" pitchFamily="18" charset="0"/>
            </a:endParaRPr>
          </a:p>
          <a:p>
            <a:pPr marL="0" indent="0">
              <a:buNone/>
            </a:pPr>
            <a:endParaRPr lang="da-DK" sz="1150" dirty="0">
              <a:effectLst/>
              <a:latin typeface="Calibri" panose="020F0502020204030204" pitchFamily="34" charset="0"/>
              <a:ea typeface="Times New Roman" panose="02020603050405020304" pitchFamily="18" charset="0"/>
            </a:endParaRPr>
          </a:p>
          <a:p>
            <a:pPr marL="0" indent="0">
              <a:buNone/>
            </a:pPr>
            <a:endParaRPr lang="da-DK" sz="1150" dirty="0">
              <a:latin typeface="Calibri" panose="020F0502020204030204" pitchFamily="34" charset="0"/>
              <a:ea typeface="Times New Roman" panose="02020603050405020304" pitchFamily="18" charset="0"/>
            </a:endParaRPr>
          </a:p>
          <a:p>
            <a:pPr marL="0" indent="0">
              <a:buNone/>
            </a:pPr>
            <a:endParaRPr lang="da-DK" sz="1150" dirty="0">
              <a:effectLst/>
              <a:latin typeface="Calibri" panose="020F0502020204030204" pitchFamily="34" charset="0"/>
              <a:ea typeface="Times New Roman" panose="02020603050405020304" pitchFamily="18" charset="0"/>
            </a:endParaRPr>
          </a:p>
          <a:p>
            <a:pPr marL="0" indent="0">
              <a:buNone/>
            </a:pPr>
            <a:endParaRPr lang="da-DK" sz="1150" dirty="0">
              <a:latin typeface="Calibri" panose="020F0502020204030204" pitchFamily="34" charset="0"/>
              <a:ea typeface="Times New Roman" panose="02020603050405020304" pitchFamily="18" charset="0"/>
            </a:endParaRPr>
          </a:p>
          <a:p>
            <a:pPr marL="0" indent="0">
              <a:buNone/>
            </a:pPr>
            <a:endParaRPr lang="da-DK" sz="1150" dirty="0">
              <a:effectLst/>
              <a:latin typeface="Calibri" panose="020F0502020204030204" pitchFamily="34" charset="0"/>
              <a:ea typeface="Times New Roman" panose="02020603050405020304" pitchFamily="18" charset="0"/>
            </a:endParaRPr>
          </a:p>
          <a:p>
            <a:pPr marL="0" indent="0">
              <a:buNone/>
            </a:pPr>
            <a:endParaRPr lang="da-DK" sz="1150" dirty="0">
              <a:latin typeface="Calibri" panose="020F0502020204030204" pitchFamily="34" charset="0"/>
              <a:ea typeface="Times New Roman" panose="02020603050405020304" pitchFamily="18" charset="0"/>
            </a:endParaRPr>
          </a:p>
          <a:p>
            <a:pPr marL="0" indent="0">
              <a:buNone/>
            </a:pPr>
            <a:endParaRPr lang="da-DK" sz="1150" dirty="0">
              <a:effectLst/>
              <a:latin typeface="Calibri" panose="020F0502020204030204" pitchFamily="34" charset="0"/>
              <a:ea typeface="Times New Roman" panose="02020603050405020304" pitchFamily="18" charset="0"/>
            </a:endParaRPr>
          </a:p>
          <a:p>
            <a:pPr marL="0" indent="0">
              <a:buNone/>
            </a:pPr>
            <a:endParaRPr lang="da-DK" sz="1150" dirty="0">
              <a:latin typeface="Calibri" panose="020F0502020204030204" pitchFamily="34" charset="0"/>
              <a:ea typeface="Times New Roman" panose="02020603050405020304" pitchFamily="18"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5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500" dirty="0">
              <a:latin typeface="Calibri" pitchFamily="34" charset="0"/>
              <a:cs typeface="Calibri" pitchFamily="34" charset="0"/>
            </a:endParaRPr>
          </a:p>
          <a:p>
            <a:pPr marL="0" indent="0">
              <a:buNone/>
            </a:pPr>
            <a:r>
              <a:rPr lang="da-DK" sz="1200" dirty="0">
                <a:latin typeface="Calibri" pitchFamily="34" charset="0"/>
                <a:cs typeface="Calibri" pitchFamily="34" charset="0"/>
              </a:rPr>
              <a:t> </a:t>
            </a:r>
          </a:p>
          <a:p>
            <a:pPr marL="0" indent="0" algn="just">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5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5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r>
              <a:rPr lang="en-GB" sz="1200" dirty="0">
                <a:latin typeface="Calibri" panose="020F0502020204030204" pitchFamily="34" charset="0"/>
                <a:cs typeface="Calibri" panose="020F0502020204030204" pitchFamily="34" charset="0"/>
              </a:rPr>
              <a:t>  </a:t>
            </a: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a:xfrm>
            <a:off x="6309320" y="9378596"/>
            <a:ext cx="476672" cy="527404"/>
          </a:xfrm>
        </p:spPr>
        <p:txBody>
          <a:bodyPr/>
          <a:lstStyle/>
          <a:p>
            <a:fld id="{962F89E5-FDC6-4879-9052-8FFED4F5367E}" type="slidenum">
              <a:rPr lang="da-DK" smtClean="0"/>
              <a:pPr/>
              <a:t>13</a:t>
            </a:fld>
            <a:endParaRPr lang="da-DK" dirty="0"/>
          </a:p>
        </p:txBody>
      </p:sp>
      <p:pic>
        <p:nvPicPr>
          <p:cNvPr id="12" name="Picture 11">
            <a:extLst>
              <a:ext uri="{FF2B5EF4-FFF2-40B4-BE49-F238E27FC236}">
                <a16:creationId xmlns:a16="http://schemas.microsoft.com/office/drawing/2014/main" id="{88103E98-7516-41D7-5CE1-F29B80CEE8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6494" y="317456"/>
            <a:ext cx="3272723" cy="2454542"/>
          </a:xfrm>
          <a:prstGeom prst="rect">
            <a:avLst/>
          </a:prstGeom>
        </p:spPr>
      </p:pic>
      <p:pic>
        <p:nvPicPr>
          <p:cNvPr id="6" name="Picture 5">
            <a:extLst>
              <a:ext uri="{FF2B5EF4-FFF2-40B4-BE49-F238E27FC236}">
                <a16:creationId xmlns:a16="http://schemas.microsoft.com/office/drawing/2014/main" id="{13B0465F-BFFF-1F9D-F336-6B7D363F00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5407" y="3901961"/>
            <a:ext cx="3260002" cy="2173336"/>
          </a:xfrm>
          <a:prstGeom prst="rect">
            <a:avLst/>
          </a:prstGeom>
        </p:spPr>
      </p:pic>
      <p:pic>
        <p:nvPicPr>
          <p:cNvPr id="7" name="Picture 6">
            <a:extLst>
              <a:ext uri="{FF2B5EF4-FFF2-40B4-BE49-F238E27FC236}">
                <a16:creationId xmlns:a16="http://schemas.microsoft.com/office/drawing/2014/main" id="{ED20FF31-755C-3420-7645-ECF2CC5D73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3713" y="6606800"/>
            <a:ext cx="3215504" cy="2130469"/>
          </a:xfrm>
          <a:prstGeom prst="rect">
            <a:avLst/>
          </a:prstGeom>
        </p:spPr>
      </p:pic>
      <p:pic>
        <p:nvPicPr>
          <p:cNvPr id="8" name="Picture 7">
            <a:extLst>
              <a:ext uri="{FF2B5EF4-FFF2-40B4-BE49-F238E27FC236}">
                <a16:creationId xmlns:a16="http://schemas.microsoft.com/office/drawing/2014/main" id="{5971FBC5-DAA0-1169-7168-4F8B7C8815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0159" y="7400498"/>
            <a:ext cx="3112394" cy="1964173"/>
          </a:xfrm>
          <a:prstGeom prst="rect">
            <a:avLst/>
          </a:prstGeom>
        </p:spPr>
      </p:pic>
      <p:grpSp>
        <p:nvGrpSpPr>
          <p:cNvPr id="13" name="Group 12">
            <a:extLst>
              <a:ext uri="{FF2B5EF4-FFF2-40B4-BE49-F238E27FC236}">
                <a16:creationId xmlns:a16="http://schemas.microsoft.com/office/drawing/2014/main" id="{BDA6B13B-7B7D-A15E-BFA0-98AA881516EE}"/>
              </a:ext>
            </a:extLst>
          </p:cNvPr>
          <p:cNvGrpSpPr/>
          <p:nvPr/>
        </p:nvGrpSpPr>
        <p:grpSpPr>
          <a:xfrm>
            <a:off x="129234" y="1784648"/>
            <a:ext cx="3175438" cy="1450727"/>
            <a:chOff x="129234" y="1856656"/>
            <a:chExt cx="3175438" cy="1450727"/>
          </a:xfrm>
        </p:grpSpPr>
        <p:pic>
          <p:nvPicPr>
            <p:cNvPr id="3" name="Picture 2">
              <a:extLst>
                <a:ext uri="{FF2B5EF4-FFF2-40B4-BE49-F238E27FC236}">
                  <a16:creationId xmlns:a16="http://schemas.microsoft.com/office/drawing/2014/main" id="{7B270DDD-671E-1B88-F273-F25DDB7B01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6832" y="1856656"/>
              <a:ext cx="3086203" cy="1353687"/>
            </a:xfrm>
            <a:prstGeom prst="rect">
              <a:avLst/>
            </a:prstGeom>
          </p:spPr>
        </p:pic>
        <p:sp>
          <p:nvSpPr>
            <p:cNvPr id="4" name="TextBox 3">
              <a:extLst>
                <a:ext uri="{FF2B5EF4-FFF2-40B4-BE49-F238E27FC236}">
                  <a16:creationId xmlns:a16="http://schemas.microsoft.com/office/drawing/2014/main" id="{9E709B82-58B8-44F9-7826-9677996A5325}"/>
                </a:ext>
              </a:extLst>
            </p:cNvPr>
            <p:cNvSpPr txBox="1"/>
            <p:nvPr/>
          </p:nvSpPr>
          <p:spPr>
            <a:xfrm>
              <a:off x="129234" y="3080792"/>
              <a:ext cx="3175438" cy="226591"/>
            </a:xfrm>
            <a:prstGeom prst="rect">
              <a:avLst/>
            </a:prstGeom>
            <a:solidFill>
              <a:schemeClr val="bg1"/>
            </a:solidFill>
          </p:spPr>
          <p:txBody>
            <a:bodyPr wrap="square" lIns="36000" tIns="36000" rIns="36000" bIns="36000" rtlCol="0">
              <a:spAutoFit/>
            </a:bodyPr>
            <a:lstStyle/>
            <a:p>
              <a:r>
                <a:rPr lang="da-DK" sz="1000" i="1" dirty="0">
                  <a:solidFill>
                    <a:prstClr val="black"/>
                  </a:solidFill>
                  <a:latin typeface="Calibri" panose="020F0502020204030204" pitchFamily="34" charset="0"/>
                  <a:cs typeface="Calibri" panose="020F0502020204030204" pitchFamily="34" charset="0"/>
                </a:rPr>
                <a:t>Biswajit præsenterer JGVK aktiviteter i Chandrapur</a:t>
              </a:r>
            </a:p>
          </p:txBody>
        </p:sp>
      </p:grpSp>
      <p:sp>
        <p:nvSpPr>
          <p:cNvPr id="5" name="TextBox 4">
            <a:extLst>
              <a:ext uri="{FF2B5EF4-FFF2-40B4-BE49-F238E27FC236}">
                <a16:creationId xmlns:a16="http://schemas.microsoft.com/office/drawing/2014/main" id="{78F8EA20-884C-B38B-C964-32B805241EB2}"/>
              </a:ext>
            </a:extLst>
          </p:cNvPr>
          <p:cNvSpPr txBox="1"/>
          <p:nvPr/>
        </p:nvSpPr>
        <p:spPr>
          <a:xfrm>
            <a:off x="3369229" y="2669730"/>
            <a:ext cx="3316179" cy="226591"/>
          </a:xfrm>
          <a:prstGeom prst="rect">
            <a:avLst/>
          </a:prstGeom>
          <a:solidFill>
            <a:schemeClr val="bg1"/>
          </a:solidFill>
        </p:spPr>
        <p:txBody>
          <a:bodyPr wrap="square" lIns="36000" tIns="36000" rIns="36000" bIns="36000" rtlCol="0">
            <a:spAutoFit/>
          </a:bodyPr>
          <a:lstStyle/>
          <a:p>
            <a:r>
              <a:rPr lang="da-DK" sz="1000" i="1" dirty="0">
                <a:solidFill>
                  <a:prstClr val="black"/>
                </a:solidFill>
                <a:latin typeface="Calibri" panose="020F0502020204030204" pitchFamily="34" charset="0"/>
                <a:cs typeface="Calibri" panose="020F0502020204030204" pitchFamily="34" charset="0"/>
              </a:rPr>
              <a:t>Fejring af Tagores fødselsdag ved NSSN i Bermajur</a:t>
            </a:r>
          </a:p>
        </p:txBody>
      </p:sp>
      <p:sp>
        <p:nvSpPr>
          <p:cNvPr id="9" name="TextBox 8">
            <a:extLst>
              <a:ext uri="{FF2B5EF4-FFF2-40B4-BE49-F238E27FC236}">
                <a16:creationId xmlns:a16="http://schemas.microsoft.com/office/drawing/2014/main" id="{35E82882-E084-3C28-9DF2-C1B661212C3E}"/>
              </a:ext>
            </a:extLst>
          </p:cNvPr>
          <p:cNvSpPr txBox="1"/>
          <p:nvPr/>
        </p:nvSpPr>
        <p:spPr>
          <a:xfrm>
            <a:off x="3384990" y="5891983"/>
            <a:ext cx="3316178" cy="211203"/>
          </a:xfrm>
          <a:prstGeom prst="rect">
            <a:avLst/>
          </a:prstGeom>
          <a:solidFill>
            <a:schemeClr val="bg1"/>
          </a:solidFill>
        </p:spPr>
        <p:txBody>
          <a:bodyPr wrap="square" lIns="36000" tIns="36000" rIns="36000" bIns="36000" rtlCol="0" anchor="ctr" anchorCtr="0">
            <a:spAutoFit/>
          </a:bodyPr>
          <a:lstStyle/>
          <a:p>
            <a:r>
              <a:rPr lang="da-DK" sz="900" i="1" dirty="0">
                <a:solidFill>
                  <a:prstClr val="black"/>
                </a:solidFill>
                <a:latin typeface="Calibri" panose="020F0502020204030204" pitchFamily="34" charset="0"/>
                <a:cs typeface="Calibri" panose="020F0502020204030204" pitchFamily="34" charset="0"/>
              </a:rPr>
              <a:t>Demonstration af risdyrkning med SRI metode</a:t>
            </a:r>
          </a:p>
        </p:txBody>
      </p:sp>
      <p:sp>
        <p:nvSpPr>
          <p:cNvPr id="10" name="TextBox 9">
            <a:extLst>
              <a:ext uri="{FF2B5EF4-FFF2-40B4-BE49-F238E27FC236}">
                <a16:creationId xmlns:a16="http://schemas.microsoft.com/office/drawing/2014/main" id="{9E68E066-E71F-637E-1337-7B6C5B3C1AAE}"/>
              </a:ext>
            </a:extLst>
          </p:cNvPr>
          <p:cNvSpPr txBox="1"/>
          <p:nvPr/>
        </p:nvSpPr>
        <p:spPr>
          <a:xfrm>
            <a:off x="141067" y="9180141"/>
            <a:ext cx="3202551" cy="226591"/>
          </a:xfrm>
          <a:prstGeom prst="rect">
            <a:avLst/>
          </a:prstGeom>
          <a:solidFill>
            <a:schemeClr val="bg1"/>
          </a:solidFill>
        </p:spPr>
        <p:txBody>
          <a:bodyPr wrap="square" lIns="36000" tIns="36000" rIns="36000" bIns="36000" rtlCol="0">
            <a:spAutoFit/>
          </a:bodyPr>
          <a:lstStyle/>
          <a:p>
            <a:r>
              <a:rPr lang="da-DK" sz="1000" i="1" dirty="0">
                <a:solidFill>
                  <a:prstClr val="black"/>
                </a:solidFill>
                <a:latin typeface="Calibri" panose="020F0502020204030204" pitchFamily="34" charset="0"/>
                <a:cs typeface="Calibri" panose="020F0502020204030204" pitchFamily="34" charset="0"/>
              </a:rPr>
              <a:t>Nimai afholder træning for landmændene</a:t>
            </a:r>
          </a:p>
        </p:txBody>
      </p:sp>
      <p:sp>
        <p:nvSpPr>
          <p:cNvPr id="11" name="TextBox 10">
            <a:extLst>
              <a:ext uri="{FF2B5EF4-FFF2-40B4-BE49-F238E27FC236}">
                <a16:creationId xmlns:a16="http://schemas.microsoft.com/office/drawing/2014/main" id="{45AFAA22-B1D7-BE73-05E2-924253A52F49}"/>
              </a:ext>
            </a:extLst>
          </p:cNvPr>
          <p:cNvSpPr txBox="1"/>
          <p:nvPr/>
        </p:nvSpPr>
        <p:spPr>
          <a:xfrm>
            <a:off x="3441052" y="8540402"/>
            <a:ext cx="3244355" cy="226591"/>
          </a:xfrm>
          <a:prstGeom prst="rect">
            <a:avLst/>
          </a:prstGeom>
          <a:solidFill>
            <a:schemeClr val="bg1"/>
          </a:solidFill>
        </p:spPr>
        <p:txBody>
          <a:bodyPr wrap="square" lIns="36000" tIns="36000" rIns="36000" bIns="36000" rtlCol="0">
            <a:spAutoFit/>
          </a:bodyPr>
          <a:lstStyle/>
          <a:p>
            <a:r>
              <a:rPr lang="da-DK" sz="1000" i="1" dirty="0">
                <a:solidFill>
                  <a:prstClr val="black"/>
                </a:solidFill>
                <a:latin typeface="Calibri" panose="020F0502020204030204" pitchFamily="34" charset="0"/>
                <a:cs typeface="Calibri" panose="020F0502020204030204" pitchFamily="34" charset="0"/>
              </a:rPr>
              <a:t>Prof. </a:t>
            </a:r>
            <a:r>
              <a:rPr lang="da-DK" sz="1000" i="1" dirty="0" err="1">
                <a:solidFill>
                  <a:prstClr val="black"/>
                </a:solidFill>
                <a:latin typeface="Calibri" panose="020F0502020204030204" pitchFamily="34" charset="0"/>
                <a:cs typeface="Calibri" panose="020F0502020204030204" pitchFamily="34" charset="0"/>
              </a:rPr>
              <a:t>Acharaya</a:t>
            </a:r>
            <a:r>
              <a:rPr lang="da-DK" sz="1000" i="1" dirty="0">
                <a:solidFill>
                  <a:prstClr val="black"/>
                </a:solidFill>
                <a:latin typeface="Calibri" panose="020F0502020204030204" pitchFamily="34" charset="0"/>
                <a:cs typeface="Calibri" panose="020F0502020204030204" pitchFamily="34" charset="0"/>
              </a:rPr>
              <a:t> tilser et godt risudbytte med SRI metode.</a:t>
            </a:r>
          </a:p>
        </p:txBody>
      </p:sp>
    </p:spTree>
    <p:extLst>
      <p:ext uri="{BB962C8B-B14F-4D97-AF65-F5344CB8AC3E}">
        <p14:creationId xmlns:p14="http://schemas.microsoft.com/office/powerpoint/2010/main" val="3781453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ladsholder til indhold 18"/>
          <p:cNvSpPr>
            <a:spLocks noGrp="1"/>
          </p:cNvSpPr>
          <p:nvPr>
            <p:ph sz="half" idx="2"/>
          </p:nvPr>
        </p:nvSpPr>
        <p:spPr>
          <a:xfrm>
            <a:off x="172591" y="344488"/>
            <a:ext cx="3112393" cy="9289031"/>
          </a:xfrm>
        </p:spPr>
        <p:txBody>
          <a:bodyPr lIns="0" tIns="0" rIns="0" bIns="0">
            <a:noAutofit/>
          </a:bodyPr>
          <a:lstStyle/>
          <a:p>
            <a:pPr marL="0" indent="0">
              <a:buNone/>
            </a:pPr>
            <a:endParaRPr lang="da-DK" sz="1200" dirty="0">
              <a:effectLst/>
              <a:latin typeface="Calibri" panose="020F0502020204030204" pitchFamily="34" charset="0"/>
              <a:ea typeface="Times New Roman" panose="02020603050405020304" pitchFamily="18" charset="0"/>
            </a:endParaRPr>
          </a:p>
          <a:p>
            <a:pPr marL="0" indent="0">
              <a:buNone/>
            </a:pPr>
            <a:endParaRPr lang="da-DK" sz="1200" dirty="0">
              <a:latin typeface="Calibri" panose="020F0502020204030204" pitchFamily="34" charset="0"/>
              <a:ea typeface="Times New Roman" panose="02020603050405020304" pitchFamily="18" charset="0"/>
            </a:endParaRPr>
          </a:p>
          <a:p>
            <a:pPr marL="0" indent="0">
              <a:buNone/>
            </a:pPr>
            <a:endParaRPr lang="da-DK" sz="1200" dirty="0">
              <a:effectLst/>
              <a:latin typeface="Calibri" panose="020F0502020204030204" pitchFamily="34" charset="0"/>
              <a:ea typeface="Times New Roman" panose="02020603050405020304" pitchFamily="18" charset="0"/>
            </a:endParaRPr>
          </a:p>
          <a:p>
            <a:pPr marL="0" indent="0">
              <a:buNone/>
            </a:pPr>
            <a:endParaRPr lang="da-DK" sz="1200" dirty="0">
              <a:latin typeface="Calibri" panose="020F0502020204030204" pitchFamily="34" charset="0"/>
              <a:ea typeface="Times New Roman" panose="02020603050405020304" pitchFamily="18" charset="0"/>
            </a:endParaRPr>
          </a:p>
          <a:p>
            <a:pPr marL="0" indent="0">
              <a:buNone/>
            </a:pPr>
            <a:endParaRPr lang="da-DK" sz="1200" dirty="0">
              <a:effectLst/>
              <a:latin typeface="Calibri" panose="020F0502020204030204" pitchFamily="34" charset="0"/>
              <a:ea typeface="Times New Roman" panose="02020603050405020304" pitchFamily="18" charset="0"/>
            </a:endParaRPr>
          </a:p>
          <a:p>
            <a:pPr marL="0" indent="0">
              <a:buNone/>
            </a:pPr>
            <a:endParaRPr lang="da-DK" sz="1200" dirty="0">
              <a:latin typeface="Calibri" panose="020F0502020204030204" pitchFamily="34" charset="0"/>
              <a:ea typeface="Times New Roman" panose="02020603050405020304" pitchFamily="18" charset="0"/>
            </a:endParaRPr>
          </a:p>
          <a:p>
            <a:pPr marL="0" indent="0">
              <a:buNone/>
            </a:pPr>
            <a:endParaRPr lang="da-DK" sz="1200" dirty="0">
              <a:effectLst/>
              <a:latin typeface="Calibri" panose="020F0502020204030204" pitchFamily="34" charset="0"/>
              <a:ea typeface="Times New Roman" panose="02020603050405020304" pitchFamily="18" charset="0"/>
            </a:endParaRPr>
          </a:p>
          <a:p>
            <a:pPr marL="0" indent="0">
              <a:buNone/>
            </a:pPr>
            <a:endParaRPr lang="da-DK" sz="1200" dirty="0">
              <a:latin typeface="Calibri" panose="020F0502020204030204" pitchFamily="34" charset="0"/>
              <a:ea typeface="Times New Roman" panose="02020603050405020304" pitchFamily="18" charset="0"/>
            </a:endParaRPr>
          </a:p>
          <a:p>
            <a:pPr marL="0" indent="0">
              <a:buNone/>
            </a:pPr>
            <a:endParaRPr lang="da-DK" sz="1200" dirty="0">
              <a:effectLst/>
              <a:latin typeface="Calibri" panose="020F0502020204030204" pitchFamily="34" charset="0"/>
              <a:ea typeface="Times New Roman" panose="02020603050405020304" pitchFamily="18" charset="0"/>
            </a:endParaRPr>
          </a:p>
          <a:p>
            <a:pPr marL="0" indent="0">
              <a:buNone/>
            </a:pPr>
            <a:endParaRPr lang="da-DK" sz="1200" dirty="0">
              <a:latin typeface="Calibri" panose="020F0502020204030204" pitchFamily="34" charset="0"/>
              <a:ea typeface="Times New Roman" panose="02020603050405020304" pitchFamily="18" charset="0"/>
            </a:endParaRPr>
          </a:p>
          <a:p>
            <a:pPr marL="0" indent="0">
              <a:buNone/>
            </a:pPr>
            <a:endParaRPr lang="da-DK" sz="1200" dirty="0">
              <a:effectLst/>
              <a:latin typeface="Calibri" panose="020F0502020204030204" pitchFamily="34" charset="0"/>
              <a:ea typeface="Times New Roman" panose="02020603050405020304" pitchFamily="18" charset="0"/>
            </a:endParaRPr>
          </a:p>
          <a:p>
            <a:pPr marL="0" indent="0">
              <a:buNone/>
            </a:pPr>
            <a:r>
              <a:rPr lang="da-DK" sz="1150" dirty="0">
                <a:effectLst/>
                <a:latin typeface="Calibri" panose="020F0502020204030204" pitchFamily="34" charset="0"/>
                <a:ea typeface="Times New Roman" panose="02020603050405020304" pitchFamily="18" charset="0"/>
              </a:rPr>
              <a:t>Så udvalgte man de fa</a:t>
            </a:r>
            <a:r>
              <a:rPr lang="da-DK" sz="1200" dirty="0">
                <a:effectLst/>
                <a:latin typeface="Calibri" panose="020F0502020204030204" pitchFamily="34" charset="0"/>
                <a:ea typeface="Times New Roman" panose="02020603050405020304" pitchFamily="18" charset="0"/>
              </a:rPr>
              <a:t>milier, som skal </a:t>
            </a:r>
            <a:r>
              <a:rPr lang="da-DK" sz="1150" dirty="0">
                <a:effectLst/>
                <a:latin typeface="Calibri" panose="020F0502020204030204" pitchFamily="34" charset="0"/>
                <a:ea typeface="Times New Roman" panose="02020603050405020304" pitchFamily="18" charset="0"/>
              </a:rPr>
              <a:t>deltage. For</a:t>
            </a:r>
            <a:r>
              <a:rPr lang="da-DK" sz="1200" dirty="0">
                <a:effectLst/>
                <a:latin typeface="Calibri" panose="020F0502020204030204" pitchFamily="34" charset="0"/>
                <a:ea typeface="Times New Roman" panose="02020603050405020304" pitchFamily="18" charset="0"/>
              </a:rPr>
              <a:t> at sikre projektets gennemførelse </a:t>
            </a:r>
            <a:r>
              <a:rPr lang="da-DK" sz="1150" dirty="0">
                <a:effectLst/>
                <a:latin typeface="Calibri" panose="020F0502020204030204" pitchFamily="34" charset="0"/>
                <a:ea typeface="Times New Roman" panose="02020603050405020304" pitchFamily="18" charset="0"/>
              </a:rPr>
              <a:t>har man valgt 40</a:t>
            </a:r>
            <a:r>
              <a:rPr lang="da-DK" sz="1200" dirty="0">
                <a:effectLst/>
                <a:latin typeface="Calibri" panose="020F0502020204030204" pitchFamily="34" charset="0"/>
                <a:ea typeface="Times New Roman" panose="02020603050405020304" pitchFamily="18" charset="0"/>
              </a:rPr>
              <a:t> familier per landsby i stedet for 30, som skyldes at en del af familierne kan falde fra </a:t>
            </a:r>
            <a:r>
              <a:rPr lang="da-DK" sz="1150" dirty="0">
                <a:effectLst/>
                <a:latin typeface="Calibri" panose="020F0502020204030204" pitchFamily="34" charset="0"/>
                <a:ea typeface="Times New Roman" panose="02020603050405020304" pitchFamily="18" charset="0"/>
              </a:rPr>
              <a:t>og nogle familier </a:t>
            </a:r>
          </a:p>
          <a:p>
            <a:pPr marL="0" indent="0">
              <a:buNone/>
            </a:pPr>
            <a:endParaRPr lang="da-DK" sz="1150" dirty="0">
              <a:latin typeface="Calibri" panose="020F0502020204030204" pitchFamily="34" charset="0"/>
              <a:ea typeface="Times New Roman" panose="02020603050405020304" pitchFamily="18" charset="0"/>
            </a:endParaRPr>
          </a:p>
          <a:p>
            <a:pPr marL="0" indent="0">
              <a:buNone/>
            </a:pPr>
            <a:endParaRPr lang="da-DK" sz="1150" dirty="0">
              <a:effectLst/>
              <a:latin typeface="Calibri" panose="020F0502020204030204" pitchFamily="34" charset="0"/>
              <a:ea typeface="Times New Roman" panose="02020603050405020304" pitchFamily="18" charset="0"/>
            </a:endParaRPr>
          </a:p>
          <a:p>
            <a:pPr marL="0" indent="0">
              <a:buNone/>
            </a:pPr>
            <a:endParaRPr lang="da-DK" sz="1150" dirty="0">
              <a:latin typeface="Calibri" panose="020F0502020204030204" pitchFamily="34" charset="0"/>
              <a:ea typeface="Times New Roman" panose="02020603050405020304" pitchFamily="18" charset="0"/>
            </a:endParaRPr>
          </a:p>
          <a:p>
            <a:pPr marL="0" indent="0">
              <a:buNone/>
            </a:pPr>
            <a:endParaRPr lang="da-DK" sz="1150" dirty="0">
              <a:effectLst/>
              <a:latin typeface="Calibri" panose="020F0502020204030204" pitchFamily="34" charset="0"/>
              <a:ea typeface="Times New Roman" panose="02020603050405020304" pitchFamily="18" charset="0"/>
            </a:endParaRPr>
          </a:p>
          <a:p>
            <a:pPr marL="0" indent="0">
              <a:buNone/>
            </a:pPr>
            <a:endParaRPr lang="da-DK" sz="1150" dirty="0">
              <a:latin typeface="Calibri" panose="020F0502020204030204" pitchFamily="34" charset="0"/>
              <a:ea typeface="Times New Roman" panose="02020603050405020304" pitchFamily="18" charset="0"/>
            </a:endParaRPr>
          </a:p>
          <a:p>
            <a:pPr marL="0" indent="0">
              <a:buNone/>
            </a:pPr>
            <a:endParaRPr lang="da-DK" sz="1150" dirty="0">
              <a:effectLst/>
              <a:latin typeface="Calibri" panose="020F0502020204030204" pitchFamily="34" charset="0"/>
              <a:ea typeface="Times New Roman" panose="02020603050405020304" pitchFamily="18" charset="0"/>
            </a:endParaRPr>
          </a:p>
          <a:p>
            <a:pPr marL="0" indent="0">
              <a:buNone/>
            </a:pPr>
            <a:endParaRPr lang="da-DK" sz="1150" dirty="0">
              <a:latin typeface="Calibri" panose="020F0502020204030204" pitchFamily="34" charset="0"/>
              <a:ea typeface="Times New Roman" panose="02020603050405020304" pitchFamily="18" charset="0"/>
            </a:endParaRPr>
          </a:p>
          <a:p>
            <a:pPr marL="0" indent="0">
              <a:buNone/>
            </a:pPr>
            <a:endParaRPr lang="da-DK" sz="1150" dirty="0">
              <a:effectLst/>
              <a:latin typeface="Calibri" panose="020F0502020204030204" pitchFamily="34" charset="0"/>
              <a:ea typeface="Times New Roman" panose="02020603050405020304" pitchFamily="18" charset="0"/>
            </a:endParaRPr>
          </a:p>
          <a:p>
            <a:pPr marL="0" indent="0">
              <a:buNone/>
            </a:pPr>
            <a:endParaRPr lang="da-DK" sz="1150" dirty="0">
              <a:latin typeface="Calibri" panose="020F0502020204030204" pitchFamily="34" charset="0"/>
              <a:ea typeface="Times New Roman" panose="02020603050405020304" pitchFamily="18" charset="0"/>
            </a:endParaRPr>
          </a:p>
          <a:p>
            <a:pPr marL="0" indent="0">
              <a:buNone/>
            </a:pPr>
            <a:endParaRPr lang="da-DK" sz="1150" dirty="0">
              <a:effectLst/>
              <a:latin typeface="Calibri" panose="020F0502020204030204" pitchFamily="34" charset="0"/>
              <a:ea typeface="Times New Roman" panose="02020603050405020304" pitchFamily="18" charset="0"/>
            </a:endParaRPr>
          </a:p>
          <a:p>
            <a:pPr marL="0" indent="0">
              <a:buNone/>
            </a:pPr>
            <a:endParaRPr lang="da-DK" sz="1150" dirty="0">
              <a:latin typeface="Calibri" panose="020F0502020204030204" pitchFamily="34" charset="0"/>
              <a:ea typeface="Times New Roman" panose="02020603050405020304" pitchFamily="18" charset="0"/>
            </a:endParaRPr>
          </a:p>
          <a:p>
            <a:pPr marL="0" indent="0">
              <a:buNone/>
            </a:pPr>
            <a:r>
              <a:rPr lang="da-DK" sz="1200" dirty="0">
                <a:effectLst/>
                <a:latin typeface="Calibri" panose="020F0502020204030204" pitchFamily="34" charset="0"/>
                <a:ea typeface="Times New Roman" panose="02020603050405020304" pitchFamily="18" charset="0"/>
              </a:rPr>
              <a:t>har alt for få medlemmer, desuden er der familier som</a:t>
            </a:r>
            <a:r>
              <a:rPr lang="da-DK" sz="1150" dirty="0">
                <a:effectLst/>
                <a:latin typeface="Calibri" panose="020F0502020204030204" pitchFamily="34" charset="0"/>
                <a:ea typeface="Times New Roman" panose="02020603050405020304" pitchFamily="18" charset="0"/>
              </a:rPr>
              <a:t> er jordløse med mange familiemedlemmer. Fa-</a:t>
            </a:r>
            <a:r>
              <a:rPr lang="da-DK" sz="1200" dirty="0">
                <a:effectLst/>
                <a:latin typeface="Calibri" panose="020F0502020204030204" pitchFamily="34" charset="0"/>
                <a:ea typeface="Times New Roman" panose="02020603050405020304" pitchFamily="18" charset="0"/>
              </a:rPr>
              <a:t>milierne</a:t>
            </a:r>
            <a:r>
              <a:rPr lang="da-DK" sz="1150" dirty="0">
                <a:effectLst/>
                <a:latin typeface="Calibri" panose="020F0502020204030204" pitchFamily="34" charset="0"/>
                <a:ea typeface="Times New Roman" panose="02020603050405020304" pitchFamily="18" charset="0"/>
              </a:rPr>
              <a:t> </a:t>
            </a:r>
            <a:r>
              <a:rPr lang="da-DK" sz="1200" dirty="0">
                <a:effectLst/>
                <a:latin typeface="Calibri" panose="020F0502020204030204" pitchFamily="34" charset="0"/>
                <a:ea typeface="Times New Roman" panose="02020603050405020304" pitchFamily="18" charset="0"/>
              </a:rPr>
              <a:t>blev organiseret </a:t>
            </a:r>
            <a:r>
              <a:rPr lang="da-DK" sz="1150" dirty="0">
                <a:effectLst/>
                <a:latin typeface="Calibri" panose="020F0502020204030204" pitchFamily="34" charset="0"/>
                <a:ea typeface="Times New Roman" panose="02020603050405020304" pitchFamily="18" charset="0"/>
              </a:rPr>
              <a:t>i landbofamiliegrupper og </a:t>
            </a:r>
            <a:r>
              <a:rPr lang="da-DK" sz="1200" dirty="0">
                <a:effectLst/>
                <a:latin typeface="Calibri" panose="020F0502020204030204" pitchFamily="34" charset="0"/>
                <a:ea typeface="Times New Roman" panose="02020603050405020304" pitchFamily="18" charset="0"/>
              </a:rPr>
              <a:t>der blev planlagt miljøvenlige dyrkningsmetoder, som var </a:t>
            </a:r>
            <a:r>
              <a:rPr lang="da-DK" sz="1150" dirty="0">
                <a:effectLst/>
                <a:latin typeface="Calibri" panose="020F0502020204030204" pitchFamily="34" charset="0"/>
                <a:ea typeface="Times New Roman" panose="02020603050405020304" pitchFamily="18" charset="0"/>
              </a:rPr>
              <a:t>nyt for dem, men en betingelse for at få lov</a:t>
            </a:r>
            <a:r>
              <a:rPr lang="da-DK" sz="1200" dirty="0">
                <a:effectLst/>
                <a:latin typeface="Calibri" panose="020F0502020204030204" pitchFamily="34" charset="0"/>
                <a:ea typeface="Times New Roman" panose="02020603050405020304" pitchFamily="18" charset="0"/>
              </a:rPr>
              <a:t> </a:t>
            </a:r>
          </a:p>
          <a:p>
            <a:pPr marL="0" indent="0">
              <a:buNone/>
            </a:pPr>
            <a:endParaRPr lang="da-DK" sz="1200" dirty="0">
              <a:effectLst/>
              <a:latin typeface="Times New Roman" panose="02020603050405020304" pitchFamily="18" charset="0"/>
              <a:ea typeface="Times New Roman" panose="02020603050405020304" pitchFamily="18" charset="0"/>
            </a:endParaRPr>
          </a:p>
          <a:p>
            <a:pPr marL="0" indent="0" eaLnBrk="0" hangingPunct="0">
              <a:spcBef>
                <a:spcPts val="205"/>
              </a:spcBef>
              <a:spcAft>
                <a:spcPts val="0"/>
              </a:spcAft>
              <a:buNone/>
            </a:pPr>
            <a:endParaRPr lang="da-DK" sz="1100" dirty="0">
              <a:effectLst/>
              <a:latin typeface="Times New Roman" panose="02020603050405020304" pitchFamily="18" charset="0"/>
              <a:ea typeface="Times New Roman" panose="02020603050405020304" pitchFamily="18" charset="0"/>
            </a:endParaRPr>
          </a:p>
          <a:p>
            <a:pPr marL="0" indent="0" eaLnBrk="0" hangingPunct="0">
              <a:spcBef>
                <a:spcPts val="205"/>
              </a:spcBef>
              <a:spcAft>
                <a:spcPts val="0"/>
              </a:spcAft>
              <a:buNone/>
            </a:pPr>
            <a:endParaRPr lang="da-DK" sz="1200" dirty="0">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dirty="0">
              <a:effectLst/>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dirty="0">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dirty="0">
              <a:effectLst/>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dirty="0">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dirty="0">
              <a:effectLst/>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dirty="0">
              <a:effectLst/>
              <a:latin typeface="Calibri" panose="020F0502020204030204" pitchFamily="34" charset="0"/>
              <a:ea typeface="Times New Roman" panose="02020603050405020304" pitchFamily="18" charset="0"/>
            </a:endParaRPr>
          </a:p>
          <a:p>
            <a:pPr marL="0" indent="0" eaLnBrk="0" hangingPunct="0">
              <a:spcBef>
                <a:spcPts val="205"/>
              </a:spcBef>
              <a:buNone/>
            </a:pPr>
            <a:r>
              <a:rPr lang="da-DK" sz="1200" dirty="0">
                <a:effectLst/>
                <a:latin typeface="Calibri" panose="020F0502020204030204" pitchFamily="34" charset="0"/>
                <a:ea typeface="Times New Roman" panose="02020603050405020304" pitchFamily="18" charset="0"/>
              </a:rPr>
              <a:t>til at være med. De </a:t>
            </a:r>
            <a:r>
              <a:rPr lang="da-DK" sz="1150" dirty="0">
                <a:effectLst/>
                <a:latin typeface="Calibri" panose="020F0502020204030204" pitchFamily="34" charset="0"/>
                <a:ea typeface="Times New Roman" panose="02020603050405020304" pitchFamily="18" charset="0"/>
              </a:rPr>
              <a:t>begyndte med at dyrke ris efter organisk me</a:t>
            </a:r>
            <a:r>
              <a:rPr lang="da-DK" sz="1200" dirty="0">
                <a:effectLst/>
                <a:latin typeface="Calibri" panose="020F0502020204030204" pitchFamily="34" charset="0"/>
                <a:ea typeface="Times New Roman" panose="02020603050405020304" pitchFamily="18" charset="0"/>
              </a:rPr>
              <a:t>tode. Efter meget besvær fandt vi en projektleder, som havde mange </a:t>
            </a:r>
            <a:r>
              <a:rPr lang="da-DK" sz="1150" dirty="0">
                <a:effectLst/>
                <a:latin typeface="Calibri" panose="020F0502020204030204" pitchFamily="34" charset="0"/>
                <a:ea typeface="Times New Roman" panose="02020603050405020304" pitchFamily="18" charset="0"/>
              </a:rPr>
              <a:t>års erfaring og han</a:t>
            </a:r>
            <a:r>
              <a:rPr lang="da-DK" sz="1200" dirty="0">
                <a:effectLst/>
                <a:latin typeface="Calibri" panose="020F0502020204030204" pitchFamily="34" charset="0"/>
                <a:ea typeface="Times New Roman" panose="02020603050405020304" pitchFamily="18" charset="0"/>
              </a:rPr>
              <a:t> begyndte på arbejdet med stor interesse. Uheldig-</a:t>
            </a:r>
          </a:p>
          <a:p>
            <a:pPr marL="0" indent="0" eaLnBrk="0" hangingPunct="0">
              <a:spcBef>
                <a:spcPts val="205"/>
              </a:spcBef>
              <a:spcAft>
                <a:spcPts val="0"/>
              </a:spcAft>
              <a:buNone/>
            </a:pPr>
            <a:endParaRPr lang="da-DK" sz="1200" dirty="0">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dirty="0">
              <a:effectLst/>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dirty="0">
              <a:effectLst/>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b="1" dirty="0">
              <a:latin typeface="Calibri" panose="020F0502020204030204" pitchFamily="34" charset="0"/>
              <a:ea typeface="Times New Roman" panose="02020603050405020304" pitchFamily="18"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200" dirty="0">
              <a:effectLst/>
              <a:latin typeface="Calibri" panose="020F0502020204030204" pitchFamily="34" charset="0"/>
              <a:ea typeface="Calibri" panose="020F0502020204030204" pitchFamily="34" charset="0"/>
              <a:cs typeface="Vrinda" panose="020B0502040204020203" pitchFamily="34" charset="0"/>
            </a:endParaRPr>
          </a:p>
          <a:p>
            <a:pPr marL="0" indent="0">
              <a:buNone/>
            </a:pPr>
            <a:endParaRPr lang="da-DK" sz="500" dirty="0">
              <a:effectLst/>
              <a:latin typeface="Calibri" panose="020F0502020204030204" pitchFamily="34" charset="0"/>
              <a:ea typeface="Calibri" panose="020F0502020204030204" pitchFamily="34" charset="0"/>
              <a:cs typeface="Vrinda" panose="020B0502040204020203"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5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6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en-GB" sz="1200" dirty="0">
              <a:latin typeface="Calibri" panose="020F0502020204030204" pitchFamily="34" charset="0"/>
              <a:cs typeface="Calibri" panose="020F0502020204030204" pitchFamily="34" charset="0"/>
            </a:endParaRPr>
          </a:p>
          <a:p>
            <a:pPr marL="0" indent="0">
              <a:buNone/>
            </a:pPr>
            <a:endParaRPr lang="en-GB" sz="1200" dirty="0">
              <a:latin typeface="Calibri" panose="020F0502020204030204" pitchFamily="34" charset="0"/>
              <a:cs typeface="Calibri" panose="020F0502020204030204" pitchFamily="34" charset="0"/>
            </a:endParaRPr>
          </a:p>
          <a:p>
            <a:pPr marL="0" indent="0">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r>
              <a:rPr lang="en-GB" sz="1200" dirty="0">
                <a:latin typeface="Calibri" panose="020F0502020204030204" pitchFamily="34" charset="0"/>
                <a:cs typeface="Calibri" panose="020F0502020204030204" pitchFamily="34" charset="0"/>
              </a:rPr>
              <a:t> </a:t>
            </a: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ndParaRPr>
          </a:p>
        </p:txBody>
      </p:sp>
      <p:sp>
        <p:nvSpPr>
          <p:cNvPr id="20" name="Pladsholder til indhold 19"/>
          <p:cNvSpPr>
            <a:spLocks noGrp="1"/>
          </p:cNvSpPr>
          <p:nvPr>
            <p:ph sz="quarter" idx="4"/>
          </p:nvPr>
        </p:nvSpPr>
        <p:spPr>
          <a:xfrm>
            <a:off x="3428443" y="200472"/>
            <a:ext cx="3272725" cy="9289031"/>
          </a:xfrm>
        </p:spPr>
        <p:txBody>
          <a:bodyPr lIns="0" tIns="0" rIns="0" bIns="0">
            <a:noAutofit/>
          </a:bodyPr>
          <a:lstStyle/>
          <a:p>
            <a:pPr marL="0" indent="0" eaLnBrk="0" hangingPunct="0">
              <a:spcBef>
                <a:spcPts val="205"/>
              </a:spcBef>
              <a:buNone/>
            </a:pPr>
            <a:r>
              <a:rPr lang="da-DK" sz="1200" dirty="0">
                <a:effectLst/>
                <a:latin typeface="Calibri" panose="020F0502020204030204" pitchFamily="34" charset="0"/>
                <a:ea typeface="Times New Roman" panose="02020603050405020304" pitchFamily="18" charset="0"/>
              </a:rPr>
              <a:t>vis fik han tilbagefald af sin tidligere kræftsygdom i tungen måtte tage hjem for behandling, så projektet blev uden projektleder igen.</a:t>
            </a:r>
            <a:endParaRPr lang="da-DK" sz="1100" b="1" dirty="0">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100" dirty="0">
              <a:effectLst/>
              <a:latin typeface="Times New Roman" panose="02020603050405020304" pitchFamily="18" charset="0"/>
              <a:ea typeface="Times New Roman" panose="02020603050405020304" pitchFamily="18" charset="0"/>
            </a:endParaRPr>
          </a:p>
          <a:p>
            <a:pPr marL="0" indent="0" eaLnBrk="0" hangingPunct="0">
              <a:spcBef>
                <a:spcPts val="205"/>
              </a:spcBef>
              <a:spcAft>
                <a:spcPts val="0"/>
              </a:spcAft>
              <a:buNone/>
            </a:pPr>
            <a:endParaRPr lang="da-DK" sz="1100" dirty="0">
              <a:latin typeface="Times New Roman" panose="02020603050405020304" pitchFamily="18" charset="0"/>
              <a:ea typeface="Times New Roman" panose="02020603050405020304" pitchFamily="18" charset="0"/>
            </a:endParaRPr>
          </a:p>
          <a:p>
            <a:pPr marL="0" indent="0" eaLnBrk="0" hangingPunct="0">
              <a:spcBef>
                <a:spcPts val="205"/>
              </a:spcBef>
              <a:spcAft>
                <a:spcPts val="0"/>
              </a:spcAft>
              <a:buNone/>
            </a:pPr>
            <a:endParaRPr lang="da-DK" sz="1100" dirty="0">
              <a:effectLst/>
              <a:latin typeface="Times New Roman" panose="02020603050405020304" pitchFamily="18" charset="0"/>
              <a:ea typeface="Times New Roman" panose="02020603050405020304" pitchFamily="18" charset="0"/>
            </a:endParaRPr>
          </a:p>
          <a:p>
            <a:pPr marL="0" indent="0" eaLnBrk="0" hangingPunct="0">
              <a:spcBef>
                <a:spcPts val="205"/>
              </a:spcBef>
              <a:spcAft>
                <a:spcPts val="0"/>
              </a:spcAft>
              <a:buNone/>
            </a:pPr>
            <a:endParaRPr lang="da-DK" sz="1100" dirty="0">
              <a:latin typeface="Times New Roman" panose="02020603050405020304" pitchFamily="18" charset="0"/>
              <a:ea typeface="Times New Roman" panose="02020603050405020304" pitchFamily="18" charset="0"/>
            </a:endParaRPr>
          </a:p>
          <a:p>
            <a:pPr marL="0" indent="0" eaLnBrk="0" hangingPunct="0">
              <a:spcBef>
                <a:spcPts val="205"/>
              </a:spcBef>
              <a:spcAft>
                <a:spcPts val="0"/>
              </a:spcAft>
              <a:buNone/>
            </a:pPr>
            <a:endParaRPr lang="da-DK" sz="1100" dirty="0">
              <a:effectLst/>
              <a:latin typeface="Times New Roman" panose="02020603050405020304" pitchFamily="18" charset="0"/>
              <a:ea typeface="Times New Roman" panose="02020603050405020304" pitchFamily="18" charset="0"/>
            </a:endParaRPr>
          </a:p>
          <a:p>
            <a:pPr marL="0" indent="0" eaLnBrk="0" hangingPunct="0">
              <a:spcBef>
                <a:spcPts val="205"/>
              </a:spcBef>
              <a:spcAft>
                <a:spcPts val="0"/>
              </a:spcAft>
              <a:buNone/>
            </a:pPr>
            <a:endParaRPr lang="da-DK" sz="1100" dirty="0">
              <a:latin typeface="Times New Roman" panose="02020603050405020304" pitchFamily="18" charset="0"/>
              <a:ea typeface="Times New Roman" panose="02020603050405020304" pitchFamily="18" charset="0"/>
            </a:endParaRPr>
          </a:p>
          <a:p>
            <a:pPr marL="0" indent="0" eaLnBrk="0" hangingPunct="0">
              <a:spcBef>
                <a:spcPts val="205"/>
              </a:spcBef>
              <a:spcAft>
                <a:spcPts val="0"/>
              </a:spcAft>
              <a:buNone/>
            </a:pPr>
            <a:endParaRPr lang="da-DK" sz="1100" dirty="0">
              <a:effectLst/>
              <a:latin typeface="Times New Roman" panose="02020603050405020304" pitchFamily="18" charset="0"/>
              <a:ea typeface="Times New Roman" panose="02020603050405020304" pitchFamily="18" charset="0"/>
            </a:endParaRPr>
          </a:p>
          <a:p>
            <a:pPr marL="0" indent="0" eaLnBrk="0" hangingPunct="0">
              <a:spcBef>
                <a:spcPts val="205"/>
              </a:spcBef>
              <a:spcAft>
                <a:spcPts val="0"/>
              </a:spcAft>
              <a:buNone/>
            </a:pPr>
            <a:endParaRPr lang="da-DK" sz="1100" dirty="0">
              <a:latin typeface="Times New Roman" panose="02020603050405020304" pitchFamily="18" charset="0"/>
              <a:ea typeface="Times New Roman" panose="02020603050405020304" pitchFamily="18" charset="0"/>
            </a:endParaRPr>
          </a:p>
          <a:p>
            <a:pPr marL="0" indent="0" eaLnBrk="0" hangingPunct="0">
              <a:spcBef>
                <a:spcPts val="205"/>
              </a:spcBef>
              <a:spcAft>
                <a:spcPts val="0"/>
              </a:spcAft>
              <a:buNone/>
            </a:pPr>
            <a:endParaRPr lang="da-DK" sz="1100" dirty="0">
              <a:effectLst/>
              <a:latin typeface="Times New Roman" panose="02020603050405020304" pitchFamily="18" charset="0"/>
              <a:ea typeface="Times New Roman" panose="02020603050405020304" pitchFamily="18" charset="0"/>
            </a:endParaRPr>
          </a:p>
          <a:p>
            <a:pPr marL="0" indent="0" eaLnBrk="0" hangingPunct="0">
              <a:spcBef>
                <a:spcPts val="205"/>
              </a:spcBef>
              <a:spcAft>
                <a:spcPts val="0"/>
              </a:spcAft>
              <a:buNone/>
            </a:pPr>
            <a:endParaRPr lang="da-DK" sz="1100" dirty="0">
              <a:latin typeface="Times New Roman" panose="02020603050405020304" pitchFamily="18" charset="0"/>
              <a:ea typeface="Times New Roman" panose="02020603050405020304" pitchFamily="18" charset="0"/>
            </a:endParaRPr>
          </a:p>
          <a:p>
            <a:pPr marL="0" indent="0" eaLnBrk="0" hangingPunct="0">
              <a:spcBef>
                <a:spcPts val="205"/>
              </a:spcBef>
              <a:spcAft>
                <a:spcPts val="0"/>
              </a:spcAft>
              <a:buNone/>
            </a:pPr>
            <a:endParaRPr lang="da-DK" sz="1100" dirty="0">
              <a:effectLst/>
              <a:latin typeface="Times New Roman" panose="02020603050405020304" pitchFamily="18" charset="0"/>
              <a:ea typeface="Times New Roman" panose="02020603050405020304" pitchFamily="18" charset="0"/>
            </a:endParaRPr>
          </a:p>
          <a:p>
            <a:pPr marL="0" indent="0" eaLnBrk="0" hangingPunct="0">
              <a:spcBef>
                <a:spcPts val="205"/>
              </a:spcBef>
              <a:spcAft>
                <a:spcPts val="0"/>
              </a:spcAft>
              <a:buNone/>
            </a:pPr>
            <a:endParaRPr lang="da-DK" sz="1100" dirty="0">
              <a:latin typeface="Times New Roman" panose="02020603050405020304" pitchFamily="18" charset="0"/>
              <a:ea typeface="Times New Roman" panose="02020603050405020304" pitchFamily="18" charset="0"/>
            </a:endParaRPr>
          </a:p>
          <a:p>
            <a:pPr marL="0" indent="0" eaLnBrk="0" hangingPunct="0">
              <a:spcBef>
                <a:spcPts val="205"/>
              </a:spcBef>
              <a:spcAft>
                <a:spcPts val="0"/>
              </a:spcAft>
              <a:buNone/>
            </a:pPr>
            <a:endParaRPr lang="da-DK" sz="1100" dirty="0">
              <a:effectLst/>
              <a:latin typeface="Times New Roman" panose="02020603050405020304" pitchFamily="18" charset="0"/>
              <a:ea typeface="Times New Roman" panose="02020603050405020304" pitchFamily="18" charset="0"/>
            </a:endParaRPr>
          </a:p>
          <a:p>
            <a:pPr marL="0" indent="0" eaLnBrk="0" hangingPunct="0">
              <a:spcBef>
                <a:spcPts val="205"/>
              </a:spcBef>
              <a:buNone/>
            </a:pPr>
            <a:r>
              <a:rPr lang="da-DK" sz="1200" b="1" dirty="0">
                <a:effectLst/>
                <a:latin typeface="Calibri" panose="020F0502020204030204" pitchFamily="34" charset="0"/>
                <a:ea typeface="Times New Roman" panose="02020603050405020304" pitchFamily="18" charset="0"/>
              </a:rPr>
              <a:t>Tigerprojektet med HTAS støtte</a:t>
            </a:r>
            <a:endParaRPr lang="da-DK" sz="1100" dirty="0">
              <a:effectLst/>
              <a:latin typeface="Times New Roman" panose="02020603050405020304" pitchFamily="18" charset="0"/>
              <a:ea typeface="Times New Roman" panose="02020603050405020304" pitchFamily="18"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da-DK" sz="1200" kern="0" dirty="0">
                <a:effectLst/>
                <a:latin typeface="Calibri" panose="020F0502020204030204" pitchFamily="34" charset="0"/>
                <a:ea typeface="Times New Roman" panose="02020603050405020304" pitchFamily="18" charset="0"/>
              </a:rPr>
              <a:t>Det drejer sig om en befolkningsgruppe som bor tæt på mangroveregnskoven, som er fredet. De har me-get få muligheder for at kunne erhverve sig en indt-ægt gennem landbrug, </a:t>
            </a:r>
            <a:r>
              <a:rPr lang="da-DK" sz="1150" kern="0" dirty="0">
                <a:effectLst/>
                <a:latin typeface="Calibri" panose="020F0502020204030204" pitchFamily="34" charset="0"/>
                <a:ea typeface="Times New Roman" panose="02020603050405020304" pitchFamily="18" charset="0"/>
              </a:rPr>
              <a:t>husdyr eller fiskeri, da de næs-</a:t>
            </a:r>
            <a:r>
              <a:rPr lang="da-DK" sz="1200" kern="0" dirty="0">
                <a:effectLst/>
                <a:latin typeface="Calibri" panose="020F0502020204030204" pitchFamily="34" charset="0"/>
                <a:ea typeface="Times New Roman" panose="02020603050405020304" pitchFamily="18" charset="0"/>
              </a:rPr>
              <a:t>ten ingen viden har om disse aktiviteter, plus at de</a:t>
            </a:r>
            <a:endParaRPr lang="da-DK" sz="600" dirty="0">
              <a:latin typeface="Calibri" pitchFamily="34" charset="0"/>
              <a:cs typeface="Calibri"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5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r>
              <a:rPr lang="da-DK" sz="1200" kern="0" dirty="0">
                <a:effectLst/>
                <a:latin typeface="Calibri" panose="020F0502020204030204" pitchFamily="34" charset="0"/>
                <a:ea typeface="Times New Roman" panose="02020603050405020304" pitchFamily="18" charset="0"/>
              </a:rPr>
              <a:t>bor meget isoleret. Derfor den eneste overlevelses-mulighed de har, er at trænge ind i mangrove reser-vatet og fiske, samle </a:t>
            </a:r>
            <a:r>
              <a:rPr lang="da-DK" sz="1150" kern="0" dirty="0">
                <a:effectLst/>
                <a:latin typeface="Calibri" panose="020F0502020204030204" pitchFamily="34" charset="0"/>
                <a:ea typeface="Times New Roman" panose="02020603050405020304" pitchFamily="18" charset="0"/>
              </a:rPr>
              <a:t>honning, brænde o.l. Dette med-</a:t>
            </a:r>
            <a:r>
              <a:rPr lang="da-DK" sz="1200" kern="0" dirty="0">
                <a:effectLst/>
                <a:latin typeface="Calibri" panose="020F0502020204030204" pitchFamily="34" charset="0"/>
                <a:ea typeface="Times New Roman" panose="02020603050405020304" pitchFamily="18" charset="0"/>
              </a:rPr>
              <a:t>fører stor fare for at blive dræbt af den kongelige ti-ger som bor i skovreservatet. Faktisk  dør ca. 100 mænd pr. år, som konsekvens af deres indtrængen i skoven, men familierne må tage den risiko, </a:t>
            </a:r>
            <a:r>
              <a:rPr lang="da-DK" sz="1150" kern="0" dirty="0">
                <a:effectLst/>
                <a:latin typeface="Calibri" panose="020F0502020204030204" pitchFamily="34" charset="0"/>
                <a:ea typeface="Times New Roman" panose="02020603050405020304" pitchFamily="18" charset="0"/>
              </a:rPr>
              <a:t>ellers dør</a:t>
            </a:r>
            <a:r>
              <a:rPr lang="da-DK" sz="1200" kern="0" dirty="0">
                <a:effectLst/>
                <a:latin typeface="Calibri" panose="020F0502020204030204" pitchFamily="34" charset="0"/>
                <a:ea typeface="Times New Roman" panose="02020603050405020304" pitchFamily="18" charset="0"/>
              </a:rPr>
              <a:t> de af sult.  </a:t>
            </a: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500" dirty="0">
              <a:latin typeface="Calibri" pitchFamily="34" charset="0"/>
              <a:cs typeface="Calibri" pitchFamily="34" charset="0"/>
            </a:endParaRPr>
          </a:p>
          <a:p>
            <a:pPr marL="0" indent="0">
              <a:buNone/>
            </a:pPr>
            <a:r>
              <a:rPr lang="da-DK" sz="1200" dirty="0">
                <a:latin typeface="Calibri" pitchFamily="34" charset="0"/>
                <a:cs typeface="Calibri" pitchFamily="34" charset="0"/>
              </a:rPr>
              <a:t> </a:t>
            </a:r>
          </a:p>
          <a:p>
            <a:pPr marL="0" indent="0" algn="just">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5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5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r>
              <a:rPr lang="en-GB" sz="1200" dirty="0">
                <a:latin typeface="Calibri" panose="020F0502020204030204" pitchFamily="34" charset="0"/>
                <a:cs typeface="Calibri" panose="020F0502020204030204" pitchFamily="34" charset="0"/>
              </a:rPr>
              <a:t>  </a:t>
            </a: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a:xfrm>
            <a:off x="6309320" y="9378596"/>
            <a:ext cx="476672" cy="527404"/>
          </a:xfrm>
        </p:spPr>
        <p:txBody>
          <a:bodyPr/>
          <a:lstStyle/>
          <a:p>
            <a:fld id="{962F89E5-FDC6-4879-9052-8FFED4F5367E}" type="slidenum">
              <a:rPr lang="da-DK" smtClean="0"/>
              <a:pPr/>
              <a:t>14</a:t>
            </a:fld>
            <a:endParaRPr lang="da-DK" dirty="0"/>
          </a:p>
        </p:txBody>
      </p:sp>
      <p:grpSp>
        <p:nvGrpSpPr>
          <p:cNvPr id="22" name="Group 21">
            <a:extLst>
              <a:ext uri="{FF2B5EF4-FFF2-40B4-BE49-F238E27FC236}">
                <a16:creationId xmlns:a16="http://schemas.microsoft.com/office/drawing/2014/main" id="{61D6EFFF-E04E-8159-E87B-CC339F991823}"/>
              </a:ext>
            </a:extLst>
          </p:cNvPr>
          <p:cNvGrpSpPr/>
          <p:nvPr/>
        </p:nvGrpSpPr>
        <p:grpSpPr>
          <a:xfrm>
            <a:off x="148658" y="6825208"/>
            <a:ext cx="3136326" cy="1882377"/>
            <a:chOff x="148658" y="6815039"/>
            <a:chExt cx="3136326" cy="1882377"/>
          </a:xfrm>
        </p:grpSpPr>
        <p:pic>
          <p:nvPicPr>
            <p:cNvPr id="14" name="Picture 13">
              <a:extLst>
                <a:ext uri="{FF2B5EF4-FFF2-40B4-BE49-F238E27FC236}">
                  <a16:creationId xmlns:a16="http://schemas.microsoft.com/office/drawing/2014/main" id="{4770A5C8-02BA-193A-0BEB-5F81167459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832" y="6815039"/>
              <a:ext cx="3106039" cy="1833661"/>
            </a:xfrm>
            <a:prstGeom prst="rect">
              <a:avLst/>
            </a:prstGeom>
          </p:spPr>
        </p:pic>
        <p:sp>
          <p:nvSpPr>
            <p:cNvPr id="3" name="TextBox 2">
              <a:extLst>
                <a:ext uri="{FF2B5EF4-FFF2-40B4-BE49-F238E27FC236}">
                  <a16:creationId xmlns:a16="http://schemas.microsoft.com/office/drawing/2014/main" id="{F1C67BE8-3149-3865-93B4-BDBE8F29849B}"/>
                </a:ext>
              </a:extLst>
            </p:cNvPr>
            <p:cNvSpPr txBox="1"/>
            <p:nvPr/>
          </p:nvSpPr>
          <p:spPr>
            <a:xfrm>
              <a:off x="148658" y="8470825"/>
              <a:ext cx="3136326" cy="226591"/>
            </a:xfrm>
            <a:prstGeom prst="rect">
              <a:avLst/>
            </a:prstGeom>
            <a:solidFill>
              <a:schemeClr val="bg1"/>
            </a:solidFill>
          </p:spPr>
          <p:txBody>
            <a:bodyPr wrap="square" lIns="36000" tIns="36000" rIns="36000" bIns="36000" rtlCol="0">
              <a:spAutoFit/>
            </a:bodyPr>
            <a:lstStyle/>
            <a:p>
              <a:r>
                <a:rPr lang="da-DK" sz="1000" i="1" dirty="0">
                  <a:solidFill>
                    <a:prstClr val="black"/>
                  </a:solidFill>
                  <a:latin typeface="Calibri" panose="020F0502020204030204" pitchFamily="34" charset="0"/>
                  <a:cs typeface="Calibri" panose="020F0502020204030204" pitchFamily="34" charset="0"/>
                </a:rPr>
                <a:t>Dyrkning af græs som dyrefoder, noget nyt i Sundarban</a:t>
              </a:r>
            </a:p>
          </p:txBody>
        </p:sp>
      </p:grpSp>
      <p:grpSp>
        <p:nvGrpSpPr>
          <p:cNvPr id="26" name="Group 25">
            <a:extLst>
              <a:ext uri="{FF2B5EF4-FFF2-40B4-BE49-F238E27FC236}">
                <a16:creationId xmlns:a16="http://schemas.microsoft.com/office/drawing/2014/main" id="{150A729E-206C-E4F8-5292-67CAAAA15801}"/>
              </a:ext>
            </a:extLst>
          </p:cNvPr>
          <p:cNvGrpSpPr/>
          <p:nvPr/>
        </p:nvGrpSpPr>
        <p:grpSpPr>
          <a:xfrm>
            <a:off x="3402805" y="5777870"/>
            <a:ext cx="3305776" cy="2050629"/>
            <a:chOff x="3402805" y="5777870"/>
            <a:chExt cx="3305776" cy="2050629"/>
          </a:xfrm>
        </p:grpSpPr>
        <p:grpSp>
          <p:nvGrpSpPr>
            <p:cNvPr id="5" name="Group 4">
              <a:extLst>
                <a:ext uri="{FF2B5EF4-FFF2-40B4-BE49-F238E27FC236}">
                  <a16:creationId xmlns:a16="http://schemas.microsoft.com/office/drawing/2014/main" id="{E2D63D3D-6FFD-EB33-F5D3-981E6204F637}"/>
                </a:ext>
              </a:extLst>
            </p:cNvPr>
            <p:cNvGrpSpPr/>
            <p:nvPr/>
          </p:nvGrpSpPr>
          <p:grpSpPr>
            <a:xfrm>
              <a:off x="3455492" y="5777870"/>
              <a:ext cx="3229917" cy="1874822"/>
              <a:chOff x="166777" y="272481"/>
              <a:chExt cx="3077407" cy="1728191"/>
            </a:xfrm>
          </p:grpSpPr>
          <p:pic>
            <p:nvPicPr>
              <p:cNvPr id="7" name="Picture 6">
                <a:extLst>
                  <a:ext uri="{FF2B5EF4-FFF2-40B4-BE49-F238E27FC236}">
                    <a16:creationId xmlns:a16="http://schemas.microsoft.com/office/drawing/2014/main" id="{5A8E189E-F784-3B1B-2194-FCE8D527A08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4239" y="272481"/>
                <a:ext cx="1409945" cy="1728191"/>
              </a:xfrm>
              <a:prstGeom prst="rect">
                <a:avLst/>
              </a:prstGeom>
              <a:noFill/>
              <a:ln>
                <a:noFill/>
              </a:ln>
            </p:spPr>
          </p:pic>
          <p:pic>
            <p:nvPicPr>
              <p:cNvPr id="9" name="Picture 8">
                <a:extLst>
                  <a:ext uri="{FF2B5EF4-FFF2-40B4-BE49-F238E27FC236}">
                    <a16:creationId xmlns:a16="http://schemas.microsoft.com/office/drawing/2014/main" id="{D52EC672-2FF7-FA58-0655-17CC2DACD1B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6777" y="272481"/>
                <a:ext cx="1627587" cy="1728191"/>
              </a:xfrm>
              <a:prstGeom prst="rect">
                <a:avLst/>
              </a:prstGeom>
              <a:noFill/>
              <a:ln>
                <a:noFill/>
              </a:ln>
            </p:spPr>
          </p:pic>
        </p:grpSp>
        <p:sp>
          <p:nvSpPr>
            <p:cNvPr id="6" name="TextBox 5">
              <a:extLst>
                <a:ext uri="{FF2B5EF4-FFF2-40B4-BE49-F238E27FC236}">
                  <a16:creationId xmlns:a16="http://schemas.microsoft.com/office/drawing/2014/main" id="{E4D7827F-E304-07CF-E6C9-E8724DAC39A8}"/>
                </a:ext>
              </a:extLst>
            </p:cNvPr>
            <p:cNvSpPr txBox="1"/>
            <p:nvPr/>
          </p:nvSpPr>
          <p:spPr>
            <a:xfrm>
              <a:off x="3402805" y="7617296"/>
              <a:ext cx="3305776" cy="211203"/>
            </a:xfrm>
            <a:prstGeom prst="rect">
              <a:avLst/>
            </a:prstGeom>
            <a:solidFill>
              <a:schemeClr val="bg1"/>
            </a:solidFill>
          </p:spPr>
          <p:txBody>
            <a:bodyPr wrap="square" lIns="36000" tIns="36000" rIns="36000" bIns="36000" rtlCol="0" anchor="ctr" anchorCtr="0">
              <a:spAutoFit/>
            </a:bodyPr>
            <a:lstStyle/>
            <a:p>
              <a:r>
                <a:rPr lang="da-DK" sz="900" i="1" dirty="0">
                  <a:solidFill>
                    <a:prstClr val="black"/>
                  </a:solidFill>
                  <a:latin typeface="Calibri" panose="020F0502020204030204" pitchFamily="34" charset="0"/>
                  <a:cs typeface="Calibri" panose="020F0502020204030204" pitchFamily="34" charset="0"/>
                </a:rPr>
                <a:t>Tigerprojektbrugere: forældreløs dreng og tigerramt familie </a:t>
              </a:r>
            </a:p>
          </p:txBody>
        </p:sp>
      </p:grpSp>
      <p:grpSp>
        <p:nvGrpSpPr>
          <p:cNvPr id="16" name="Group 15">
            <a:extLst>
              <a:ext uri="{FF2B5EF4-FFF2-40B4-BE49-F238E27FC236}">
                <a16:creationId xmlns:a16="http://schemas.microsoft.com/office/drawing/2014/main" id="{B14B11DB-B923-46BC-E51F-1118EED8A5DD}"/>
              </a:ext>
            </a:extLst>
          </p:cNvPr>
          <p:cNvGrpSpPr/>
          <p:nvPr/>
        </p:nvGrpSpPr>
        <p:grpSpPr>
          <a:xfrm>
            <a:off x="146985" y="3512840"/>
            <a:ext cx="3163604" cy="2302422"/>
            <a:chOff x="146985" y="3512840"/>
            <a:chExt cx="3163604" cy="2302422"/>
          </a:xfrm>
        </p:grpSpPr>
        <p:pic>
          <p:nvPicPr>
            <p:cNvPr id="12" name="Picture 11">
              <a:extLst>
                <a:ext uri="{FF2B5EF4-FFF2-40B4-BE49-F238E27FC236}">
                  <a16:creationId xmlns:a16="http://schemas.microsoft.com/office/drawing/2014/main" id="{4D8F731C-F212-3E77-D75F-C2C4256C01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880" y="3512840"/>
              <a:ext cx="3110104" cy="2218793"/>
            </a:xfrm>
            <a:prstGeom prst="rect">
              <a:avLst/>
            </a:prstGeom>
          </p:spPr>
        </p:pic>
        <p:sp>
          <p:nvSpPr>
            <p:cNvPr id="8" name="TextBox 7">
              <a:extLst>
                <a:ext uri="{FF2B5EF4-FFF2-40B4-BE49-F238E27FC236}">
                  <a16:creationId xmlns:a16="http://schemas.microsoft.com/office/drawing/2014/main" id="{06812B28-BC52-513F-916F-61D9EDDA8DC6}"/>
                </a:ext>
              </a:extLst>
            </p:cNvPr>
            <p:cNvSpPr txBox="1"/>
            <p:nvPr/>
          </p:nvSpPr>
          <p:spPr>
            <a:xfrm>
              <a:off x="146985" y="5588671"/>
              <a:ext cx="3163604" cy="226591"/>
            </a:xfrm>
            <a:prstGeom prst="rect">
              <a:avLst/>
            </a:prstGeom>
            <a:solidFill>
              <a:schemeClr val="bg1"/>
            </a:solidFill>
          </p:spPr>
          <p:txBody>
            <a:bodyPr wrap="square" lIns="36000" tIns="36000" rIns="36000" bIns="36000" rtlCol="0">
              <a:spAutoFit/>
            </a:bodyPr>
            <a:lstStyle/>
            <a:p>
              <a:r>
                <a:rPr lang="da-DK" sz="1000" i="1" dirty="0">
                  <a:solidFill>
                    <a:prstClr val="black"/>
                  </a:solidFill>
                  <a:latin typeface="Calibri" panose="020F0502020204030204" pitchFamily="34" charset="0"/>
                  <a:cs typeface="Calibri" panose="020F0502020204030204" pitchFamily="34" charset="0"/>
                </a:rPr>
                <a:t>Intitiativ med dyrkning af majs forsøges hos landmændene</a:t>
              </a:r>
            </a:p>
          </p:txBody>
        </p:sp>
      </p:grpSp>
      <p:grpSp>
        <p:nvGrpSpPr>
          <p:cNvPr id="25" name="Group 24">
            <a:extLst>
              <a:ext uri="{FF2B5EF4-FFF2-40B4-BE49-F238E27FC236}">
                <a16:creationId xmlns:a16="http://schemas.microsoft.com/office/drawing/2014/main" id="{130C7BBD-D6A8-BAF6-7B49-6349415F2C41}"/>
              </a:ext>
            </a:extLst>
          </p:cNvPr>
          <p:cNvGrpSpPr/>
          <p:nvPr/>
        </p:nvGrpSpPr>
        <p:grpSpPr>
          <a:xfrm>
            <a:off x="3429431" y="3512840"/>
            <a:ext cx="3319256" cy="1296144"/>
            <a:chOff x="3429431" y="3512840"/>
            <a:chExt cx="3319256" cy="1296144"/>
          </a:xfrm>
        </p:grpSpPr>
        <p:grpSp>
          <p:nvGrpSpPr>
            <p:cNvPr id="21" name="Group 20">
              <a:extLst>
                <a:ext uri="{FF2B5EF4-FFF2-40B4-BE49-F238E27FC236}">
                  <a16:creationId xmlns:a16="http://schemas.microsoft.com/office/drawing/2014/main" id="{4CCED224-A8B8-B731-8F63-B1603A6427A7}"/>
                </a:ext>
              </a:extLst>
            </p:cNvPr>
            <p:cNvGrpSpPr/>
            <p:nvPr/>
          </p:nvGrpSpPr>
          <p:grpSpPr>
            <a:xfrm>
              <a:off x="3434656" y="3512840"/>
              <a:ext cx="3279583" cy="1118274"/>
              <a:chOff x="3501007" y="7691942"/>
              <a:chExt cx="3198465" cy="1012410"/>
            </a:xfrm>
          </p:grpSpPr>
          <p:pic>
            <p:nvPicPr>
              <p:cNvPr id="17" name="Picture 16">
                <a:extLst>
                  <a:ext uri="{FF2B5EF4-FFF2-40B4-BE49-F238E27FC236}">
                    <a16:creationId xmlns:a16="http://schemas.microsoft.com/office/drawing/2014/main" id="{B8AF63BA-B443-D9E5-01D6-09662D9C8DE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01007" y="7691942"/>
                <a:ext cx="1407107" cy="1012410"/>
              </a:xfrm>
              <a:prstGeom prst="rect">
                <a:avLst/>
              </a:prstGeom>
              <a:noFill/>
              <a:ln>
                <a:noFill/>
              </a:ln>
            </p:spPr>
          </p:pic>
          <p:pic>
            <p:nvPicPr>
              <p:cNvPr id="18" name="Picture 17">
                <a:extLst>
                  <a:ext uri="{FF2B5EF4-FFF2-40B4-BE49-F238E27FC236}">
                    <a16:creationId xmlns:a16="http://schemas.microsoft.com/office/drawing/2014/main" id="{18D9211F-30DB-E20E-3CBD-D7720582432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34492" y="7691942"/>
                <a:ext cx="1764980" cy="1005475"/>
              </a:xfrm>
              <a:prstGeom prst="rect">
                <a:avLst/>
              </a:prstGeom>
              <a:noFill/>
              <a:ln>
                <a:noFill/>
              </a:ln>
            </p:spPr>
          </p:pic>
        </p:grpSp>
        <p:sp>
          <p:nvSpPr>
            <p:cNvPr id="11" name="TextBox 10">
              <a:extLst>
                <a:ext uri="{FF2B5EF4-FFF2-40B4-BE49-F238E27FC236}">
                  <a16:creationId xmlns:a16="http://schemas.microsoft.com/office/drawing/2014/main" id="{2A4B9FA9-BC67-1629-C8C9-E7702908F9B8}"/>
                </a:ext>
              </a:extLst>
            </p:cNvPr>
            <p:cNvSpPr txBox="1"/>
            <p:nvPr/>
          </p:nvSpPr>
          <p:spPr>
            <a:xfrm>
              <a:off x="3429431" y="4582393"/>
              <a:ext cx="3319256" cy="226591"/>
            </a:xfrm>
            <a:prstGeom prst="rect">
              <a:avLst/>
            </a:prstGeom>
            <a:solidFill>
              <a:schemeClr val="bg1"/>
            </a:solidFill>
          </p:spPr>
          <p:txBody>
            <a:bodyPr wrap="square" lIns="36000" tIns="36000" rIns="36000" bIns="36000" rtlCol="0">
              <a:spAutoFit/>
            </a:bodyPr>
            <a:lstStyle/>
            <a:p>
              <a:r>
                <a:rPr lang="da-DK" sz="1000" i="1" dirty="0">
                  <a:solidFill>
                    <a:prstClr val="black"/>
                  </a:solidFill>
                  <a:latin typeface="Calibri" panose="020F0502020204030204" pitchFamily="34" charset="0"/>
                  <a:cs typeface="Calibri" panose="020F0502020204030204" pitchFamily="34" charset="0"/>
                </a:rPr>
                <a:t>Kongelig tiger i Sundarban  og både som sejler ind i skoven</a:t>
              </a:r>
            </a:p>
          </p:txBody>
        </p:sp>
      </p:grpSp>
      <p:grpSp>
        <p:nvGrpSpPr>
          <p:cNvPr id="24" name="Group 23">
            <a:extLst>
              <a:ext uri="{FF2B5EF4-FFF2-40B4-BE49-F238E27FC236}">
                <a16:creationId xmlns:a16="http://schemas.microsoft.com/office/drawing/2014/main" id="{7D1C5E65-CF6F-D875-DB76-3D81D50DBE1A}"/>
              </a:ext>
            </a:extLst>
          </p:cNvPr>
          <p:cNvGrpSpPr/>
          <p:nvPr/>
        </p:nvGrpSpPr>
        <p:grpSpPr>
          <a:xfrm>
            <a:off x="3380924" y="776536"/>
            <a:ext cx="3327659" cy="2323002"/>
            <a:chOff x="3380924" y="776536"/>
            <a:chExt cx="3327659" cy="2323002"/>
          </a:xfrm>
        </p:grpSpPr>
        <p:pic>
          <p:nvPicPr>
            <p:cNvPr id="4" name="Picture 3">
              <a:extLst>
                <a:ext uri="{FF2B5EF4-FFF2-40B4-BE49-F238E27FC236}">
                  <a16:creationId xmlns:a16="http://schemas.microsoft.com/office/drawing/2014/main" id="{A7EE87C6-3DBF-72D2-A254-8F10B53FC15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29000" y="776536"/>
              <a:ext cx="3279583" cy="2160240"/>
            </a:xfrm>
            <a:prstGeom prst="rect">
              <a:avLst/>
            </a:prstGeom>
          </p:spPr>
        </p:pic>
        <p:sp>
          <p:nvSpPr>
            <p:cNvPr id="13" name="TextBox 12">
              <a:extLst>
                <a:ext uri="{FF2B5EF4-FFF2-40B4-BE49-F238E27FC236}">
                  <a16:creationId xmlns:a16="http://schemas.microsoft.com/office/drawing/2014/main" id="{13AE1C44-949B-D1AE-AD20-1660AD6A00B5}"/>
                </a:ext>
              </a:extLst>
            </p:cNvPr>
            <p:cNvSpPr txBox="1"/>
            <p:nvPr/>
          </p:nvSpPr>
          <p:spPr>
            <a:xfrm>
              <a:off x="3380924" y="2872947"/>
              <a:ext cx="3327657" cy="226591"/>
            </a:xfrm>
            <a:prstGeom prst="rect">
              <a:avLst/>
            </a:prstGeom>
            <a:solidFill>
              <a:schemeClr val="bg1"/>
            </a:solidFill>
          </p:spPr>
          <p:txBody>
            <a:bodyPr wrap="square" lIns="36000" tIns="36000" rIns="36000" bIns="36000" rtlCol="0">
              <a:spAutoFit/>
            </a:bodyPr>
            <a:lstStyle/>
            <a:p>
              <a:r>
                <a:rPr lang="da-DK" sz="1000" i="1" dirty="0">
                  <a:solidFill>
                    <a:prstClr val="black"/>
                  </a:solidFill>
                  <a:latin typeface="Calibri" panose="020F0502020204030204" pitchFamily="34" charset="0"/>
                  <a:cs typeface="Calibri" panose="020F0502020204030204" pitchFamily="34" charset="0"/>
                </a:rPr>
                <a:t>Træning af landbrugsprojektpersonale ved JGVK centret</a:t>
              </a:r>
            </a:p>
          </p:txBody>
        </p:sp>
      </p:grpSp>
      <p:grpSp>
        <p:nvGrpSpPr>
          <p:cNvPr id="23" name="Group 22">
            <a:extLst>
              <a:ext uri="{FF2B5EF4-FFF2-40B4-BE49-F238E27FC236}">
                <a16:creationId xmlns:a16="http://schemas.microsoft.com/office/drawing/2014/main" id="{B1A02E4B-477E-FA26-187C-1C33AFF6C7D2}"/>
              </a:ext>
            </a:extLst>
          </p:cNvPr>
          <p:cNvGrpSpPr/>
          <p:nvPr/>
        </p:nvGrpSpPr>
        <p:grpSpPr>
          <a:xfrm>
            <a:off x="124620" y="210032"/>
            <a:ext cx="3160364" cy="2484957"/>
            <a:chOff x="124620" y="210032"/>
            <a:chExt cx="3160364" cy="2484957"/>
          </a:xfrm>
        </p:grpSpPr>
        <p:pic>
          <p:nvPicPr>
            <p:cNvPr id="10" name="Picture 9">
              <a:extLst>
                <a:ext uri="{FF2B5EF4-FFF2-40B4-BE49-F238E27FC236}">
                  <a16:creationId xmlns:a16="http://schemas.microsoft.com/office/drawing/2014/main" id="{F29E88CF-78A9-CAA5-D0C9-7652545184A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7831" y="210032"/>
              <a:ext cx="3110104" cy="2332578"/>
            </a:xfrm>
            <a:prstGeom prst="rect">
              <a:avLst/>
            </a:prstGeom>
          </p:spPr>
        </p:pic>
        <p:sp>
          <p:nvSpPr>
            <p:cNvPr id="15" name="TextBox 14">
              <a:extLst>
                <a:ext uri="{FF2B5EF4-FFF2-40B4-BE49-F238E27FC236}">
                  <a16:creationId xmlns:a16="http://schemas.microsoft.com/office/drawing/2014/main" id="{1B883AF7-DCE6-3D56-AF57-9626FD97D511}"/>
                </a:ext>
              </a:extLst>
            </p:cNvPr>
            <p:cNvSpPr txBox="1"/>
            <p:nvPr/>
          </p:nvSpPr>
          <p:spPr>
            <a:xfrm>
              <a:off x="124620" y="2468398"/>
              <a:ext cx="3160364" cy="226591"/>
            </a:xfrm>
            <a:prstGeom prst="rect">
              <a:avLst/>
            </a:prstGeom>
            <a:solidFill>
              <a:schemeClr val="bg1"/>
            </a:solidFill>
          </p:spPr>
          <p:txBody>
            <a:bodyPr wrap="square" lIns="36000" tIns="36000" rIns="36000" bIns="36000" rtlCol="0">
              <a:spAutoFit/>
            </a:bodyPr>
            <a:lstStyle/>
            <a:p>
              <a:r>
                <a:rPr lang="da-DK" sz="1000" i="1" dirty="0">
                  <a:solidFill>
                    <a:prstClr val="black"/>
                  </a:solidFill>
                  <a:latin typeface="Calibri" panose="020F0502020204030204" pitchFamily="34" charset="0"/>
                  <a:cs typeface="Calibri" panose="020F0502020204030204" pitchFamily="34" charset="0"/>
                </a:rPr>
                <a:t>Brugerne prøver dyrkning af græskar med organisk metode</a:t>
              </a:r>
            </a:p>
          </p:txBody>
        </p:sp>
      </p:grpSp>
    </p:spTree>
    <p:extLst>
      <p:ext uri="{BB962C8B-B14F-4D97-AF65-F5344CB8AC3E}">
        <p14:creationId xmlns:p14="http://schemas.microsoft.com/office/powerpoint/2010/main" val="1062047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ladsholder til indhold 18"/>
          <p:cNvSpPr>
            <a:spLocks noGrp="1"/>
          </p:cNvSpPr>
          <p:nvPr>
            <p:ph sz="half" idx="2"/>
          </p:nvPr>
        </p:nvSpPr>
        <p:spPr>
          <a:xfrm>
            <a:off x="156832" y="200472"/>
            <a:ext cx="3128152" cy="9289031"/>
          </a:xfrm>
        </p:spPr>
        <p:txBody>
          <a:bodyPr lIns="0" tIns="0" rIns="0" bIns="0">
            <a:noAutofit/>
          </a:bodyPr>
          <a:lstStyle/>
          <a:p>
            <a:pPr marL="0" indent="0" eaLnBrk="0" hangingPunct="0">
              <a:spcBef>
                <a:spcPts val="205"/>
              </a:spcBef>
              <a:buNone/>
            </a:pPr>
            <a:r>
              <a:rPr lang="da-DK" sz="1150" kern="0" dirty="0">
                <a:effectLst/>
                <a:latin typeface="Calibri" panose="020F0502020204030204" pitchFamily="34" charset="0"/>
                <a:ea typeface="Times New Roman" panose="02020603050405020304" pitchFamily="18" charset="0"/>
              </a:rPr>
              <a:t>.</a:t>
            </a:r>
            <a:r>
              <a:rPr lang="da-DK" sz="1200" kern="0" dirty="0">
                <a:effectLst/>
                <a:latin typeface="Calibri" panose="020F0502020204030204" pitchFamily="34" charset="0"/>
                <a:ea typeface="Times New Roman" panose="02020603050405020304" pitchFamily="18" charset="0"/>
              </a:rPr>
              <a:t>  </a:t>
            </a: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5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r>
              <a:rPr lang="da-DK" sz="1200" kern="0" dirty="0">
                <a:effectLst/>
                <a:latin typeface="Calibri" panose="020F0502020204030204" pitchFamily="34" charset="0"/>
                <a:ea typeface="Times New Roman" panose="02020603050405020304" pitchFamily="18" charset="0"/>
              </a:rPr>
              <a:t>Den senere tids Corona pandemi efterfulgt af flere og flere storme og oversvømmelser har gjort der-es i forvejen vanskelige liv endnu mere besværligt. Til at støtte disse familier har </a:t>
            </a:r>
            <a:r>
              <a:rPr lang="da-DK" sz="1150" kern="0" dirty="0">
                <a:effectLst/>
                <a:latin typeface="Calibri" panose="020F0502020204030204" pitchFamily="34" charset="0"/>
                <a:ea typeface="Times New Roman" panose="02020603050405020304" pitchFamily="18" charset="0"/>
              </a:rPr>
              <a:t>Haldor </a:t>
            </a:r>
            <a:r>
              <a:rPr kumimoji="0" lang="da-DK" sz="115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Topsøe AS </a:t>
            </a: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be-vilget </a:t>
            </a:r>
            <a:r>
              <a:rPr kumimoji="0" lang="da-DK" sz="115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100.000</a:t>
            </a: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 kr. Sammen med sin partner JGVK har </a:t>
            </a:r>
            <a:r>
              <a:rPr lang="da-DK" sz="1200" kern="0" dirty="0">
                <a:solidFill>
                  <a:prstClr val="black"/>
                </a:solidFill>
                <a:latin typeface="Calibri" panose="020F0502020204030204" pitchFamily="34" charset="0"/>
                <a:ea typeface="Times New Roman" panose="02020603050405020304" pitchFamily="18" charset="0"/>
              </a:rPr>
              <a:t>IGF-Danmark besluttet at støtte 100 familier</a:t>
            </a: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kumimoji="0" lang="da-DK" sz="12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indent="0" eaLnBrk="0" hangingPunct="0">
              <a:spcBef>
                <a:spcPts val="205"/>
              </a:spcBef>
              <a:spcAft>
                <a:spcPts val="0"/>
              </a:spcAft>
              <a:buNone/>
            </a:pPr>
            <a:endParaRPr lang="da-DK" sz="5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500" kern="0" dirty="0">
              <a:solidFill>
                <a:prstClr val="black"/>
              </a:solidFill>
              <a:latin typeface="Calibri" panose="020F0502020204030204" pitchFamily="34" charset="0"/>
              <a:ea typeface="Times New Roman" panose="02020603050405020304" pitchFamily="18" charset="0"/>
            </a:endParaRPr>
          </a:p>
          <a:p>
            <a:pPr marL="0" indent="0">
              <a:buNone/>
            </a:pPr>
            <a:endParaRPr lang="da-DK" sz="1200" kern="0" dirty="0">
              <a:solidFill>
                <a:prstClr val="black"/>
              </a:solidFill>
              <a:latin typeface="Calibri" panose="020F0502020204030204" pitchFamily="34" charset="0"/>
              <a:ea typeface="Times New Roman" panose="02020603050405020304" pitchFamily="18" charset="0"/>
            </a:endParaRPr>
          </a:p>
          <a:p>
            <a:pPr marL="0" indent="0">
              <a:buNone/>
            </a:pPr>
            <a:r>
              <a:rPr lang="da-DK" sz="1200" kern="0" dirty="0">
                <a:solidFill>
                  <a:prstClr val="black"/>
                </a:solidFill>
                <a:latin typeface="Calibri" panose="020F0502020204030204" pitchFamily="34" charset="0"/>
                <a:ea typeface="Times New Roman" panose="02020603050405020304" pitchFamily="18" charset="0"/>
              </a:rPr>
              <a:t>(20 familier i det nordlige Sundarban, som er flygt-ninge </a:t>
            </a:r>
            <a:r>
              <a:rPr lang="da-DK" sz="1200" kern="0" dirty="0">
                <a:latin typeface="Calibri" panose="020F0502020204030204" pitchFamily="34" charset="0"/>
                <a:ea typeface="Times New Roman" panose="02020603050405020304" pitchFamily="18" charset="0"/>
              </a:rPr>
              <a:t>fra Bangladesh som ingen jord har og </a:t>
            </a:r>
            <a:r>
              <a:rPr lang="da-DK" sz="1150" kern="0" dirty="0">
                <a:latin typeface="Calibri" panose="020F0502020204030204" pitchFamily="34" charset="0"/>
                <a:ea typeface="Times New Roman" panose="02020603050405020304" pitchFamily="18" charset="0"/>
              </a:rPr>
              <a:t>kun le-</a:t>
            </a:r>
            <a:r>
              <a:rPr lang="da-DK" sz="1200" kern="0" dirty="0">
                <a:latin typeface="Calibri" panose="020F0502020204030204" pitchFamily="34" charset="0"/>
                <a:ea typeface="Times New Roman" panose="02020603050405020304" pitchFamily="18" charset="0"/>
              </a:rPr>
              <a:t>ver af indtjening fra </a:t>
            </a:r>
            <a:r>
              <a:rPr lang="da-DK" sz="1150" kern="0" dirty="0">
                <a:latin typeface="Calibri" panose="020F0502020204030204" pitchFamily="34" charset="0"/>
                <a:ea typeface="Times New Roman" panose="02020603050405020304" pitchFamily="18" charset="0"/>
              </a:rPr>
              <a:t>storbyen Kolkata og 80 fra det syd</a:t>
            </a:r>
            <a:r>
              <a:rPr lang="da-DK" sz="1200" kern="0" dirty="0">
                <a:latin typeface="Calibri" panose="020F0502020204030204" pitchFamily="34" charset="0"/>
                <a:ea typeface="Times New Roman" panose="02020603050405020304" pitchFamily="18" charset="0"/>
              </a:rPr>
              <a:t>lige Sundarban tæt ved </a:t>
            </a:r>
            <a:r>
              <a:rPr lang="da-DK" sz="1150" kern="0" dirty="0">
                <a:latin typeface="Calibri" panose="020F0502020204030204" pitchFamily="34" charset="0"/>
                <a:ea typeface="Times New Roman" panose="02020603050405020304" pitchFamily="18" charset="0"/>
              </a:rPr>
              <a:t>regnskoven) med tilbud om</a:t>
            </a:r>
            <a:r>
              <a:rPr lang="da-DK" sz="1200" kern="0" dirty="0">
                <a:latin typeface="Calibri" panose="020F0502020204030204" pitchFamily="34" charset="0"/>
                <a:ea typeface="Times New Roman" panose="02020603050405020304" pitchFamily="18" charset="0"/>
              </a:rPr>
              <a:t> </a:t>
            </a:r>
            <a:r>
              <a:rPr lang="da-DK" sz="1150" dirty="0">
                <a:effectLst/>
                <a:latin typeface="Calibri" panose="020F0502020204030204" pitchFamily="34" charset="0"/>
                <a:ea typeface="Calibri" panose="020F0502020204030204" pitchFamily="34" charset="0"/>
                <a:cs typeface="Calibri" panose="020F0502020204030204" pitchFamily="34" charset="0"/>
              </a:rPr>
              <a:t>forbedring af deres leveforhold eller til at dække de</a:t>
            </a:r>
            <a:r>
              <a:rPr lang="da-DK" sz="1200" dirty="0">
                <a:effectLst/>
                <a:latin typeface="Calibri" panose="020F0502020204030204" pitchFamily="34" charset="0"/>
                <a:ea typeface="Calibri" panose="020F0502020204030204" pitchFamily="34" charset="0"/>
                <a:cs typeface="Calibri" panose="020F0502020204030204" pitchFamily="34" charset="0"/>
              </a:rPr>
              <a:t>res børn uddannelse. </a:t>
            </a:r>
            <a:r>
              <a:rPr lang="da-DK" sz="1150" dirty="0">
                <a:effectLst/>
                <a:latin typeface="Calibri" panose="020F0502020204030204" pitchFamily="34" charset="0"/>
                <a:ea typeface="Calibri" panose="020F0502020204030204" pitchFamily="34" charset="0"/>
                <a:cs typeface="Calibri" panose="020F0502020204030204" pitchFamily="34" charset="0"/>
              </a:rPr>
              <a:t>Projektet var sat </a:t>
            </a:r>
            <a:r>
              <a:rPr lang="da-DK" sz="1150" dirty="0">
                <a:latin typeface="Calibri" panose="020F0502020204030204" pitchFamily="34" charset="0"/>
                <a:ea typeface="Calibri" panose="020F0502020204030204" pitchFamily="34" charset="0"/>
                <a:cs typeface="Calibri" panose="020F0502020204030204" pitchFamily="34" charset="0"/>
              </a:rPr>
              <a:t>i </a:t>
            </a:r>
            <a:r>
              <a:rPr lang="da-DK" sz="1100" dirty="0">
                <a:latin typeface="Calibri" panose="020F0502020204030204" pitchFamily="34" charset="0"/>
                <a:ea typeface="Calibri" panose="020F0502020204030204" pitchFamily="34" charset="0"/>
                <a:cs typeface="Calibri" panose="020F0502020204030204" pitchFamily="34" charset="0"/>
              </a:rPr>
              <a:t>gang i be-</a:t>
            </a: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200" dirty="0">
              <a:effectLst/>
              <a:latin typeface="Calibri" panose="020F0502020204030204" pitchFamily="34" charset="0"/>
              <a:ea typeface="Calibri" panose="020F0502020204030204" pitchFamily="34" charset="0"/>
              <a:cs typeface="Vrinda" panose="020B0502040204020203" pitchFamily="34" charset="0"/>
            </a:endParaRPr>
          </a:p>
          <a:p>
            <a:pPr marL="0" indent="0">
              <a:buNone/>
            </a:pPr>
            <a:endParaRPr lang="da-DK" sz="500" dirty="0">
              <a:effectLst/>
              <a:latin typeface="Calibri" panose="020F0502020204030204" pitchFamily="34" charset="0"/>
              <a:ea typeface="Calibri" panose="020F0502020204030204" pitchFamily="34" charset="0"/>
              <a:cs typeface="Vrinda" panose="020B0502040204020203"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5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6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en-GB" sz="1200" dirty="0">
              <a:latin typeface="Calibri" panose="020F0502020204030204" pitchFamily="34" charset="0"/>
              <a:cs typeface="Calibri" panose="020F0502020204030204" pitchFamily="34" charset="0"/>
            </a:endParaRPr>
          </a:p>
          <a:p>
            <a:pPr marL="0" indent="0">
              <a:buNone/>
            </a:pPr>
            <a:endParaRPr lang="en-GB" sz="1200" dirty="0">
              <a:latin typeface="Calibri" panose="020F0502020204030204" pitchFamily="34" charset="0"/>
              <a:cs typeface="Calibri" panose="020F0502020204030204" pitchFamily="34" charset="0"/>
            </a:endParaRPr>
          </a:p>
          <a:p>
            <a:pPr marL="0" indent="0">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r>
              <a:rPr lang="en-GB" sz="1200" dirty="0">
                <a:latin typeface="Calibri" panose="020F0502020204030204" pitchFamily="34" charset="0"/>
                <a:cs typeface="Calibri" panose="020F0502020204030204" pitchFamily="34" charset="0"/>
              </a:rPr>
              <a:t> </a:t>
            </a: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ndParaRPr>
          </a:p>
        </p:txBody>
      </p:sp>
      <p:sp>
        <p:nvSpPr>
          <p:cNvPr id="20" name="Pladsholder til indhold 19"/>
          <p:cNvSpPr>
            <a:spLocks noGrp="1"/>
          </p:cNvSpPr>
          <p:nvPr>
            <p:ph sz="quarter" idx="4"/>
          </p:nvPr>
        </p:nvSpPr>
        <p:spPr>
          <a:xfrm>
            <a:off x="3428443" y="200472"/>
            <a:ext cx="3272725" cy="9161020"/>
          </a:xfrm>
        </p:spPr>
        <p:txBody>
          <a:bodyPr lIns="0" tIns="0" rIns="0" bIns="0">
            <a:noAutofit/>
          </a:bodyPr>
          <a:lstStyle/>
          <a:p>
            <a:pPr marL="0" indent="0" eaLnBrk="0" hangingPunct="0">
              <a:spcBef>
                <a:spcPts val="205"/>
              </a:spcBef>
              <a:buNone/>
            </a:pPr>
            <a:r>
              <a:rPr lang="da-DK" sz="1150" kern="0" dirty="0">
                <a:effectLst/>
                <a:latin typeface="Calibri" panose="020F0502020204030204" pitchFamily="34" charset="0"/>
                <a:ea typeface="Times New Roman" panose="02020603050405020304" pitchFamily="18" charset="0"/>
              </a:rPr>
              <a:t>gyn</a:t>
            </a:r>
            <a:r>
              <a:rPr lang="da-DK" sz="1200" kern="0" dirty="0">
                <a:effectLst/>
                <a:latin typeface="Calibri" panose="020F0502020204030204" pitchFamily="34" charset="0"/>
                <a:ea typeface="Times New Roman" panose="02020603050405020304" pitchFamily="18" charset="0"/>
              </a:rPr>
              <a:t>delse af 2021 med udvælgelse </a:t>
            </a:r>
            <a:r>
              <a:rPr lang="da-DK" sz="1150" kern="0" dirty="0">
                <a:effectLst/>
                <a:latin typeface="Calibri" panose="020F0502020204030204" pitchFamily="34" charset="0"/>
                <a:ea typeface="Times New Roman" panose="02020603050405020304" pitchFamily="18" charset="0"/>
              </a:rPr>
              <a:t>af brugerne, regis-trer</a:t>
            </a:r>
            <a:r>
              <a:rPr lang="da-DK" sz="1200" kern="0" dirty="0">
                <a:effectLst/>
                <a:latin typeface="Calibri" panose="020F0502020204030204" pitchFamily="34" charset="0"/>
                <a:ea typeface="Times New Roman" panose="02020603050405020304" pitchFamily="18" charset="0"/>
              </a:rPr>
              <a:t>ing, beslutning om hvad de skal have mm. Aktivi-teterne kom i gang i foråret 2021 med køkkenhaver med dyrkning af grøntsager til eget brug og lidt salg, efterfulgt af husdyrhold, fiskeri støttet af træning, uddeling af frø, geder svin, fiskelarver, organisering i SHG’er. Dette har medført, at de fleste familier har </a:t>
            </a: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r>
              <a:rPr lang="da-DK" sz="1200" kern="0" dirty="0">
                <a:effectLst/>
                <a:latin typeface="Calibri" panose="020F0502020204030204" pitchFamily="34" charset="0"/>
                <a:ea typeface="Times New Roman" panose="02020603050405020304" pitchFamily="18" charset="0"/>
              </a:rPr>
              <a:t>fået etableret en vis madsikkerhed, så de ikke behø-ver at arbejde ved siden af for at kunne skaffe mad, men det er langt fra nok. Pga </a:t>
            </a:r>
            <a:r>
              <a:rPr lang="da-DK" sz="1150" kern="0" dirty="0">
                <a:effectLst/>
                <a:latin typeface="Calibri" panose="020F0502020204030204" pitchFamily="34" charset="0"/>
                <a:ea typeface="Times New Roman" panose="02020603050405020304" pitchFamily="18" charset="0"/>
              </a:rPr>
              <a:t>klimaændring er der be-hov for at</a:t>
            </a:r>
            <a:r>
              <a:rPr lang="da-DK" sz="1200" kern="0" dirty="0">
                <a:effectLst/>
                <a:latin typeface="Calibri" panose="020F0502020204030204" pitchFamily="34" charset="0"/>
                <a:ea typeface="Times New Roman" panose="02020603050405020304" pitchFamily="18" charset="0"/>
              </a:rPr>
              <a:t> disse også tilpasses. En </a:t>
            </a:r>
            <a:r>
              <a:rPr lang="da-DK" sz="1150" kern="0" dirty="0">
                <a:effectLst/>
                <a:latin typeface="Calibri" panose="020F0502020204030204" pitchFamily="34" charset="0"/>
                <a:ea typeface="Times New Roman" panose="02020603050405020304" pitchFamily="18" charset="0"/>
              </a:rPr>
              <a:t>del af familierne har</a:t>
            </a:r>
            <a:r>
              <a:rPr lang="da-DK" sz="1200" kern="0" dirty="0">
                <a:effectLst/>
                <a:latin typeface="Calibri" panose="020F0502020204030204" pitchFamily="34" charset="0"/>
                <a:ea typeface="Times New Roman" panose="02020603050405020304" pitchFamily="18" charset="0"/>
              </a:rPr>
              <a:t> fået det lidt </a:t>
            </a:r>
            <a:r>
              <a:rPr lang="da-DK" sz="1150" kern="0" dirty="0">
                <a:effectLst/>
                <a:latin typeface="Calibri" panose="020F0502020204030204" pitchFamily="34" charset="0"/>
                <a:ea typeface="Times New Roman" panose="02020603050405020304" pitchFamily="18" charset="0"/>
              </a:rPr>
              <a:t>bedre og har derfor ikke behov for at del-tage i pro</a:t>
            </a:r>
            <a:r>
              <a:rPr lang="da-DK" sz="1200" kern="0" dirty="0">
                <a:effectLst/>
                <a:latin typeface="Calibri" panose="020F0502020204030204" pitchFamily="34" charset="0"/>
                <a:ea typeface="Times New Roman" panose="02020603050405020304" pitchFamily="18" charset="0"/>
              </a:rPr>
              <a:t>jektet, for nogens </a:t>
            </a:r>
            <a:r>
              <a:rPr lang="da-DK" sz="1150" kern="0" dirty="0">
                <a:effectLst/>
                <a:latin typeface="Calibri" panose="020F0502020204030204" pitchFamily="34" charset="0"/>
                <a:ea typeface="Times New Roman" panose="02020603050405020304" pitchFamily="18" charset="0"/>
              </a:rPr>
              <a:t>vedkommende er situatio-n</a:t>
            </a:r>
            <a:r>
              <a:rPr lang="da-DK" sz="1200" kern="0" dirty="0">
                <a:effectLst/>
                <a:latin typeface="Calibri" panose="020F0502020204030204" pitchFamily="34" charset="0"/>
                <a:ea typeface="Times New Roman" panose="02020603050405020304" pitchFamily="18" charset="0"/>
              </a:rPr>
              <a:t>en </a:t>
            </a:r>
            <a:r>
              <a:rPr lang="da-DK" sz="1150" kern="0" dirty="0">
                <a:effectLst/>
                <a:latin typeface="Calibri" panose="020F0502020204030204" pitchFamily="34" charset="0"/>
                <a:ea typeface="Times New Roman" panose="02020603050405020304" pitchFamily="18" charset="0"/>
              </a:rPr>
              <a:t>pga familiemæssige forhold blevet så de måt</a:t>
            </a:r>
            <a:r>
              <a:rPr lang="da-DK" sz="1200" kern="0" dirty="0">
                <a:effectLst/>
                <a:latin typeface="Calibri" panose="020F0502020204030204" pitchFamily="34" charset="0"/>
                <a:ea typeface="Times New Roman" panose="02020603050405020304" pitchFamily="18" charset="0"/>
              </a:rPr>
              <a:t>te flytte til et helt andet sted. Nogle af børnene har vi fundet sponsorer til således at de opholder sig ved VSN skolen ved JGVK. Haldor Topsøes datter Birgitte og hendes </a:t>
            </a:r>
            <a:r>
              <a:rPr lang="da-DK" sz="1150" kern="0" dirty="0">
                <a:effectLst/>
                <a:latin typeface="Calibri" panose="020F0502020204030204" pitchFamily="34" charset="0"/>
                <a:ea typeface="Times New Roman" panose="02020603050405020304" pitchFamily="18" charset="0"/>
              </a:rPr>
              <a:t>mand har doneret 50.000 kr til fortsættelse af pro</a:t>
            </a:r>
            <a:r>
              <a:rPr lang="da-DK" sz="1200" kern="0" dirty="0">
                <a:effectLst/>
                <a:latin typeface="Calibri" panose="020F0502020204030204" pitchFamily="34" charset="0"/>
                <a:ea typeface="Times New Roman" panose="02020603050405020304" pitchFamily="18" charset="0"/>
              </a:rPr>
              <a:t>jektet </a:t>
            </a:r>
            <a:r>
              <a:rPr lang="da-DK" sz="1150" kern="0" dirty="0">
                <a:effectLst/>
                <a:latin typeface="Calibri" panose="020F0502020204030204" pitchFamily="34" charset="0"/>
                <a:ea typeface="Times New Roman" panose="02020603050405020304" pitchFamily="18" charset="0"/>
              </a:rPr>
              <a:t>i yderligere et år. For at begynde den </a:t>
            </a:r>
            <a:r>
              <a:rPr lang="da-DK" sz="1100" kern="0" dirty="0">
                <a:effectLst/>
                <a:latin typeface="Calibri" panose="020F0502020204030204" pitchFamily="34" charset="0"/>
                <a:ea typeface="Times New Roman" panose="02020603050405020304" pitchFamily="18" charset="0"/>
              </a:rPr>
              <a:t>næs-</a:t>
            </a:r>
            <a:r>
              <a:rPr lang="da-DK" sz="1200" kern="0" dirty="0">
                <a:effectLst/>
                <a:latin typeface="Calibri" panose="020F0502020204030204" pitchFamily="34" charset="0"/>
                <a:ea typeface="Times New Roman" panose="02020603050405020304" pitchFamily="18" charset="0"/>
              </a:rPr>
              <a:t>te fase, er der behov for </a:t>
            </a:r>
            <a:r>
              <a:rPr lang="da-DK" sz="1150" kern="0" dirty="0">
                <a:effectLst/>
                <a:latin typeface="Calibri" panose="020F0502020204030204" pitchFamily="34" charset="0"/>
                <a:ea typeface="Times New Roman" panose="02020603050405020304" pitchFamily="18" charset="0"/>
              </a:rPr>
              <a:t>frasortering af nog</a:t>
            </a:r>
            <a:r>
              <a:rPr lang="da-DK" sz="1200" kern="0" dirty="0">
                <a:effectLst/>
                <a:latin typeface="Calibri" panose="020F0502020204030204" pitchFamily="34" charset="0"/>
                <a:ea typeface="Times New Roman" panose="02020603050405020304" pitchFamily="18" charset="0"/>
              </a:rPr>
              <a:t>le af de gamle brugere og optagelse af nogle </a:t>
            </a:r>
            <a:r>
              <a:rPr lang="da-DK" sz="1150" kern="0" dirty="0">
                <a:effectLst/>
                <a:latin typeface="Calibri" panose="020F0502020204030204" pitchFamily="34" charset="0"/>
                <a:ea typeface="Times New Roman" panose="02020603050405020304" pitchFamily="18" charset="0"/>
              </a:rPr>
              <a:t>nye, som vi ikke kunne</a:t>
            </a:r>
            <a:r>
              <a:rPr lang="da-DK" sz="1200" kern="0" dirty="0">
                <a:effectLst/>
                <a:latin typeface="Calibri" panose="020F0502020204030204" pitchFamily="34" charset="0"/>
                <a:ea typeface="Times New Roman" panose="02020603050405020304" pitchFamily="18" charset="0"/>
              </a:rPr>
              <a:t> tage i første omgang. Vi har nyligt fundet en dygtig medarbejder og den næste fase skal sættes i gang snart.   </a:t>
            </a:r>
            <a:endParaRPr lang="da-DK" sz="1100" dirty="0">
              <a:effectLst/>
              <a:latin typeface="Times New Roman" panose="02020603050405020304" pitchFamily="18" charset="0"/>
              <a:ea typeface="Times New Roman" panose="02020603050405020304" pitchFamily="18" charset="0"/>
            </a:endParaRPr>
          </a:p>
          <a:p>
            <a:pPr marL="0" indent="0" eaLnBrk="0" hangingPunct="0">
              <a:spcBef>
                <a:spcPts val="205"/>
              </a:spcBef>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5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500" dirty="0">
              <a:latin typeface="Calibri" pitchFamily="34" charset="0"/>
              <a:cs typeface="Calibri" pitchFamily="34" charset="0"/>
            </a:endParaRPr>
          </a:p>
          <a:p>
            <a:pPr marL="0" indent="0">
              <a:buNone/>
            </a:pPr>
            <a:r>
              <a:rPr lang="da-DK" sz="1200" dirty="0">
                <a:latin typeface="Calibri" pitchFamily="34" charset="0"/>
                <a:cs typeface="Calibri" pitchFamily="34" charset="0"/>
              </a:rPr>
              <a:t> </a:t>
            </a:r>
          </a:p>
          <a:p>
            <a:pPr marL="0" indent="0" algn="just">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5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5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r>
              <a:rPr lang="en-GB" sz="1200" dirty="0">
                <a:latin typeface="Calibri" panose="020F0502020204030204" pitchFamily="34" charset="0"/>
                <a:cs typeface="Calibri" panose="020F0502020204030204" pitchFamily="34" charset="0"/>
              </a:rPr>
              <a:t>  </a:t>
            </a: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a:xfrm>
            <a:off x="6309320" y="9378596"/>
            <a:ext cx="476672" cy="527404"/>
          </a:xfrm>
        </p:spPr>
        <p:txBody>
          <a:bodyPr/>
          <a:lstStyle/>
          <a:p>
            <a:fld id="{962F89E5-FDC6-4879-9052-8FFED4F5367E}" type="slidenum">
              <a:rPr lang="da-DK" smtClean="0"/>
              <a:pPr/>
              <a:t>15</a:t>
            </a:fld>
            <a:endParaRPr lang="da-DK" dirty="0"/>
          </a:p>
        </p:txBody>
      </p:sp>
      <p:grpSp>
        <p:nvGrpSpPr>
          <p:cNvPr id="17" name="Group 16">
            <a:extLst>
              <a:ext uri="{FF2B5EF4-FFF2-40B4-BE49-F238E27FC236}">
                <a16:creationId xmlns:a16="http://schemas.microsoft.com/office/drawing/2014/main" id="{7C75DDCF-2615-A2A7-68A0-8EBEF39F4055}"/>
              </a:ext>
            </a:extLst>
          </p:cNvPr>
          <p:cNvGrpSpPr/>
          <p:nvPr/>
        </p:nvGrpSpPr>
        <p:grpSpPr>
          <a:xfrm>
            <a:off x="3501008" y="7135495"/>
            <a:ext cx="3158730" cy="2426017"/>
            <a:chOff x="3501008" y="7135495"/>
            <a:chExt cx="3158730" cy="2426017"/>
          </a:xfrm>
        </p:grpSpPr>
        <p:pic>
          <p:nvPicPr>
            <p:cNvPr id="3" name="Picture 2">
              <a:extLst>
                <a:ext uri="{FF2B5EF4-FFF2-40B4-BE49-F238E27FC236}">
                  <a16:creationId xmlns:a16="http://schemas.microsoft.com/office/drawing/2014/main" id="{3D920014-21C4-8DF6-192B-B6C4DBC880C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1008" y="7135495"/>
              <a:ext cx="3120817" cy="2426017"/>
            </a:xfrm>
            <a:prstGeom prst="rect">
              <a:avLst/>
            </a:prstGeom>
            <a:noFill/>
            <a:ln>
              <a:noFill/>
            </a:ln>
          </p:spPr>
        </p:pic>
        <p:sp>
          <p:nvSpPr>
            <p:cNvPr id="4" name="Text Box 2">
              <a:extLst>
                <a:ext uri="{FF2B5EF4-FFF2-40B4-BE49-F238E27FC236}">
                  <a16:creationId xmlns:a16="http://schemas.microsoft.com/office/drawing/2014/main" id="{16268ECD-0DF7-2292-4FB9-3462386C40A9}"/>
                </a:ext>
              </a:extLst>
            </p:cNvPr>
            <p:cNvSpPr txBox="1">
              <a:spLocks noChangeArrowheads="1"/>
            </p:cNvSpPr>
            <p:nvPr/>
          </p:nvSpPr>
          <p:spPr bwMode="auto">
            <a:xfrm>
              <a:off x="3501008" y="9294812"/>
              <a:ext cx="3158730" cy="266700"/>
            </a:xfrm>
            <a:prstGeom prst="rect">
              <a:avLst/>
            </a:prstGeom>
            <a:solidFill>
              <a:srgbClr val="FFFFFF"/>
            </a:solidFill>
            <a:ln w="9525">
              <a:noFill/>
              <a:miter lim="800000"/>
              <a:headEnd/>
              <a:tailEnd/>
            </a:ln>
          </p:spPr>
          <p:txBody>
            <a:bodyPr rot="0" vert="horz" wrap="square" lIns="18000" tIns="0" rIns="18000" bIns="0" anchor="t" anchorCtr="0">
              <a:noAutofit/>
            </a:bodyPr>
            <a:lstStyle/>
            <a:p>
              <a:r>
                <a:rPr lang="da-DK" sz="1000" dirty="0">
                  <a:effectLst/>
                  <a:latin typeface="Calibri" panose="020F0502020204030204" pitchFamily="34" charset="0"/>
                  <a:ea typeface="Calibri" panose="020F0502020204030204" pitchFamily="34" charset="0"/>
                  <a:cs typeface="Vrinda" panose="020B0502040204020203" pitchFamily="34" charset="0"/>
                </a:rPr>
                <a:t>Hasi Haldar med sin tøjbutik i nord Sundarban støttet af projektet	</a:t>
              </a:r>
              <a:endParaRPr lang="da-DK" sz="1100" dirty="0">
                <a:effectLst/>
                <a:latin typeface="Calibri" panose="020F0502020204030204" pitchFamily="34" charset="0"/>
                <a:ea typeface="Calibri" panose="020F0502020204030204" pitchFamily="34" charset="0"/>
                <a:cs typeface="Vrinda" panose="020B0502040204020203" pitchFamily="34" charset="0"/>
              </a:endParaRPr>
            </a:p>
          </p:txBody>
        </p:sp>
      </p:grpSp>
      <p:grpSp>
        <p:nvGrpSpPr>
          <p:cNvPr id="16" name="Group 15">
            <a:extLst>
              <a:ext uri="{FF2B5EF4-FFF2-40B4-BE49-F238E27FC236}">
                <a16:creationId xmlns:a16="http://schemas.microsoft.com/office/drawing/2014/main" id="{AC86F3CC-E3AD-DEFC-A86B-1C1F04E49DF2}"/>
              </a:ext>
            </a:extLst>
          </p:cNvPr>
          <p:cNvGrpSpPr/>
          <p:nvPr/>
        </p:nvGrpSpPr>
        <p:grpSpPr>
          <a:xfrm>
            <a:off x="71508" y="200472"/>
            <a:ext cx="3194737" cy="2175675"/>
            <a:chOff x="71508" y="200472"/>
            <a:chExt cx="3194737" cy="2175675"/>
          </a:xfrm>
        </p:grpSpPr>
        <p:pic>
          <p:nvPicPr>
            <p:cNvPr id="10" name="Picture 9">
              <a:extLst>
                <a:ext uri="{FF2B5EF4-FFF2-40B4-BE49-F238E27FC236}">
                  <a16:creationId xmlns:a16="http://schemas.microsoft.com/office/drawing/2014/main" id="{94DA3DE0-36C7-C3EC-F6DB-227D4E87C2F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620" y="200472"/>
              <a:ext cx="3095625" cy="2062480"/>
            </a:xfrm>
            <a:prstGeom prst="rect">
              <a:avLst/>
            </a:prstGeom>
            <a:noFill/>
            <a:ln>
              <a:noFill/>
            </a:ln>
          </p:spPr>
        </p:pic>
        <p:sp>
          <p:nvSpPr>
            <p:cNvPr id="5" name="TextBox 4">
              <a:extLst>
                <a:ext uri="{FF2B5EF4-FFF2-40B4-BE49-F238E27FC236}">
                  <a16:creationId xmlns:a16="http://schemas.microsoft.com/office/drawing/2014/main" id="{88938E5D-A1BE-5B72-6862-CF4D0A968A52}"/>
                </a:ext>
              </a:extLst>
            </p:cNvPr>
            <p:cNvSpPr txBox="1"/>
            <p:nvPr/>
          </p:nvSpPr>
          <p:spPr>
            <a:xfrm>
              <a:off x="71508" y="2149556"/>
              <a:ext cx="3194737" cy="226591"/>
            </a:xfrm>
            <a:prstGeom prst="rect">
              <a:avLst/>
            </a:prstGeom>
            <a:solidFill>
              <a:schemeClr val="bg1"/>
            </a:solidFill>
          </p:spPr>
          <p:txBody>
            <a:bodyPr wrap="square" lIns="36000" tIns="36000" rIns="36000" bIns="36000" rtlCol="0">
              <a:spAutoFit/>
            </a:bodyPr>
            <a:lstStyle/>
            <a:p>
              <a:r>
                <a:rPr lang="da-DK" sz="1000" i="1" dirty="0">
                  <a:solidFill>
                    <a:prstClr val="black"/>
                  </a:solidFill>
                  <a:latin typeface="Calibri" panose="020F0502020204030204" pitchFamily="34" charset="0"/>
                  <a:cs typeface="Calibri" panose="020F0502020204030204" pitchFamily="34" charset="0"/>
                </a:rPr>
                <a:t>Træning for landbrugsprojektpersonale ved JGVK centret</a:t>
              </a:r>
            </a:p>
          </p:txBody>
        </p:sp>
      </p:grpSp>
      <p:grpSp>
        <p:nvGrpSpPr>
          <p:cNvPr id="21" name="Group 20">
            <a:extLst>
              <a:ext uri="{FF2B5EF4-FFF2-40B4-BE49-F238E27FC236}">
                <a16:creationId xmlns:a16="http://schemas.microsoft.com/office/drawing/2014/main" id="{3EBB78C1-F5E5-0F65-20C3-7B58EF21A4E8}"/>
              </a:ext>
            </a:extLst>
          </p:cNvPr>
          <p:cNvGrpSpPr/>
          <p:nvPr/>
        </p:nvGrpSpPr>
        <p:grpSpPr>
          <a:xfrm>
            <a:off x="3420555" y="1496616"/>
            <a:ext cx="3352064" cy="2477968"/>
            <a:chOff x="3420555" y="1496616"/>
            <a:chExt cx="3352064" cy="2477968"/>
          </a:xfrm>
        </p:grpSpPr>
        <p:pic>
          <p:nvPicPr>
            <p:cNvPr id="13" name="Picture 12">
              <a:extLst>
                <a:ext uri="{FF2B5EF4-FFF2-40B4-BE49-F238E27FC236}">
                  <a16:creationId xmlns:a16="http://schemas.microsoft.com/office/drawing/2014/main" id="{6119113E-AD1A-105D-C24E-AF49E9F48A4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7447" y="1496616"/>
              <a:ext cx="3213766" cy="2304256"/>
            </a:xfrm>
            <a:prstGeom prst="rect">
              <a:avLst/>
            </a:prstGeom>
            <a:noFill/>
            <a:ln>
              <a:noFill/>
            </a:ln>
          </p:spPr>
        </p:pic>
        <p:sp>
          <p:nvSpPr>
            <p:cNvPr id="6" name="TextBox 5">
              <a:extLst>
                <a:ext uri="{FF2B5EF4-FFF2-40B4-BE49-F238E27FC236}">
                  <a16:creationId xmlns:a16="http://schemas.microsoft.com/office/drawing/2014/main" id="{F79A9CE5-DD67-0B2B-F1CA-6AF19B400A85}"/>
                </a:ext>
              </a:extLst>
            </p:cNvPr>
            <p:cNvSpPr txBox="1"/>
            <p:nvPr/>
          </p:nvSpPr>
          <p:spPr>
            <a:xfrm>
              <a:off x="3420555" y="3747993"/>
              <a:ext cx="3352064" cy="226591"/>
            </a:xfrm>
            <a:prstGeom prst="rect">
              <a:avLst/>
            </a:prstGeom>
            <a:solidFill>
              <a:schemeClr val="bg1"/>
            </a:solidFill>
          </p:spPr>
          <p:txBody>
            <a:bodyPr wrap="square" lIns="36000" tIns="36000" rIns="36000" bIns="36000" rtlCol="0">
              <a:spAutoFit/>
            </a:bodyPr>
            <a:lstStyle/>
            <a:p>
              <a:r>
                <a:rPr lang="da-DK" sz="1000" i="1" dirty="0">
                  <a:solidFill>
                    <a:prstClr val="black"/>
                  </a:solidFill>
                  <a:latin typeface="Calibri" panose="020F0502020204030204" pitchFamily="34" charset="0"/>
                  <a:cs typeface="Calibri" panose="020F0502020204030204" pitchFamily="34" charset="0"/>
                </a:rPr>
                <a:t>Opdræt af lokale svin hos JGVK for udbredelse i omegnen</a:t>
              </a:r>
            </a:p>
          </p:txBody>
        </p:sp>
      </p:grpSp>
      <p:grpSp>
        <p:nvGrpSpPr>
          <p:cNvPr id="9" name="Group 8">
            <a:extLst>
              <a:ext uri="{FF2B5EF4-FFF2-40B4-BE49-F238E27FC236}">
                <a16:creationId xmlns:a16="http://schemas.microsoft.com/office/drawing/2014/main" id="{27AE4D19-743A-467C-4E19-9D7ED9898264}"/>
              </a:ext>
            </a:extLst>
          </p:cNvPr>
          <p:cNvGrpSpPr/>
          <p:nvPr/>
        </p:nvGrpSpPr>
        <p:grpSpPr>
          <a:xfrm>
            <a:off x="71508" y="3508687"/>
            <a:ext cx="3272725" cy="2665788"/>
            <a:chOff x="71508" y="3447102"/>
            <a:chExt cx="3272725" cy="2665788"/>
          </a:xfrm>
        </p:grpSpPr>
        <p:pic>
          <p:nvPicPr>
            <p:cNvPr id="11" name="Picture 10">
              <a:extLst>
                <a:ext uri="{FF2B5EF4-FFF2-40B4-BE49-F238E27FC236}">
                  <a16:creationId xmlns:a16="http://schemas.microsoft.com/office/drawing/2014/main" id="{9C53122B-D095-16A4-D876-45271A370E3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6832" y="3447102"/>
              <a:ext cx="3109413" cy="2539096"/>
            </a:xfrm>
            <a:prstGeom prst="rect">
              <a:avLst/>
            </a:prstGeom>
            <a:noFill/>
            <a:ln>
              <a:noFill/>
            </a:ln>
          </p:spPr>
        </p:pic>
        <p:sp>
          <p:nvSpPr>
            <p:cNvPr id="7" name="TextBox 6">
              <a:extLst>
                <a:ext uri="{FF2B5EF4-FFF2-40B4-BE49-F238E27FC236}">
                  <a16:creationId xmlns:a16="http://schemas.microsoft.com/office/drawing/2014/main" id="{E8FA1514-A3BF-925C-970C-2D6456AE7295}"/>
                </a:ext>
              </a:extLst>
            </p:cNvPr>
            <p:cNvSpPr txBox="1"/>
            <p:nvPr/>
          </p:nvSpPr>
          <p:spPr>
            <a:xfrm>
              <a:off x="71508" y="5886299"/>
              <a:ext cx="3272725" cy="226591"/>
            </a:xfrm>
            <a:prstGeom prst="rect">
              <a:avLst/>
            </a:prstGeom>
            <a:solidFill>
              <a:schemeClr val="bg1"/>
            </a:solidFill>
          </p:spPr>
          <p:txBody>
            <a:bodyPr wrap="square" lIns="36000" tIns="36000" rIns="36000" bIns="36000" rtlCol="0">
              <a:spAutoFit/>
            </a:bodyPr>
            <a:lstStyle/>
            <a:p>
              <a:r>
                <a:rPr lang="da-DK" sz="1000" i="1" dirty="0">
                  <a:solidFill>
                    <a:prstClr val="black"/>
                  </a:solidFill>
                  <a:latin typeface="Calibri" panose="020F0502020204030204" pitchFamily="34" charset="0"/>
                  <a:cs typeface="Calibri" panose="020F0502020204030204" pitchFamily="34" charset="0"/>
                </a:rPr>
                <a:t>Forsøg med dyrkning af ingefær på sække til eget brug og salg </a:t>
              </a:r>
            </a:p>
          </p:txBody>
        </p:sp>
      </p:grpSp>
      <p:grpSp>
        <p:nvGrpSpPr>
          <p:cNvPr id="18" name="Group 17">
            <a:extLst>
              <a:ext uri="{FF2B5EF4-FFF2-40B4-BE49-F238E27FC236}">
                <a16:creationId xmlns:a16="http://schemas.microsoft.com/office/drawing/2014/main" id="{184379F2-4BE6-241E-6D8A-1230E6A32467}"/>
              </a:ext>
            </a:extLst>
          </p:cNvPr>
          <p:cNvGrpSpPr/>
          <p:nvPr/>
        </p:nvGrpSpPr>
        <p:grpSpPr>
          <a:xfrm>
            <a:off x="42841" y="7382896"/>
            <a:ext cx="3232407" cy="2267875"/>
            <a:chOff x="42841" y="7382896"/>
            <a:chExt cx="3232407" cy="2267875"/>
          </a:xfrm>
        </p:grpSpPr>
        <p:grpSp>
          <p:nvGrpSpPr>
            <p:cNvPr id="15" name="Group 14">
              <a:extLst>
                <a:ext uri="{FF2B5EF4-FFF2-40B4-BE49-F238E27FC236}">
                  <a16:creationId xmlns:a16="http://schemas.microsoft.com/office/drawing/2014/main" id="{FFAAAC50-9924-0985-223D-8B87D49D3F70}"/>
                </a:ext>
              </a:extLst>
            </p:cNvPr>
            <p:cNvGrpSpPr/>
            <p:nvPr/>
          </p:nvGrpSpPr>
          <p:grpSpPr>
            <a:xfrm>
              <a:off x="117565" y="7382896"/>
              <a:ext cx="3148680" cy="2098947"/>
              <a:chOff x="3494095" y="328482"/>
              <a:chExt cx="3069224" cy="2103724"/>
            </a:xfrm>
          </p:grpSpPr>
          <p:pic>
            <p:nvPicPr>
              <p:cNvPr id="12" name="Picture 11">
                <a:extLst>
                  <a:ext uri="{FF2B5EF4-FFF2-40B4-BE49-F238E27FC236}">
                    <a16:creationId xmlns:a16="http://schemas.microsoft.com/office/drawing/2014/main" id="{0B6E1D8C-3780-10C7-A499-0F528E4EB0F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43381" y="328483"/>
                <a:ext cx="1719938" cy="2084547"/>
              </a:xfrm>
              <a:prstGeom prst="rect">
                <a:avLst/>
              </a:prstGeom>
              <a:noFill/>
              <a:ln>
                <a:noFill/>
              </a:ln>
            </p:spPr>
          </p:pic>
          <p:pic>
            <p:nvPicPr>
              <p:cNvPr id="14" name="Picture 13">
                <a:extLst>
                  <a:ext uri="{FF2B5EF4-FFF2-40B4-BE49-F238E27FC236}">
                    <a16:creationId xmlns:a16="http://schemas.microsoft.com/office/drawing/2014/main" id="{960D5A08-F8EC-884C-136E-C383A73C57C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095" y="328482"/>
                <a:ext cx="1305670" cy="2103724"/>
              </a:xfrm>
              <a:prstGeom prst="rect">
                <a:avLst/>
              </a:prstGeom>
              <a:noFill/>
              <a:ln>
                <a:noFill/>
              </a:ln>
            </p:spPr>
          </p:pic>
        </p:grpSp>
        <p:sp>
          <p:nvSpPr>
            <p:cNvPr id="8" name="TextBox 7">
              <a:extLst>
                <a:ext uri="{FF2B5EF4-FFF2-40B4-BE49-F238E27FC236}">
                  <a16:creationId xmlns:a16="http://schemas.microsoft.com/office/drawing/2014/main" id="{44303A9D-0774-57E6-92F3-39193C5CC801}"/>
                </a:ext>
              </a:extLst>
            </p:cNvPr>
            <p:cNvSpPr txBox="1"/>
            <p:nvPr/>
          </p:nvSpPr>
          <p:spPr>
            <a:xfrm>
              <a:off x="42841" y="9424180"/>
              <a:ext cx="3232407" cy="226591"/>
            </a:xfrm>
            <a:prstGeom prst="rect">
              <a:avLst/>
            </a:prstGeom>
            <a:solidFill>
              <a:schemeClr val="bg1"/>
            </a:solidFill>
          </p:spPr>
          <p:txBody>
            <a:bodyPr wrap="square" lIns="36000" tIns="36000" rIns="36000" bIns="36000" rtlCol="0">
              <a:spAutoFit/>
            </a:bodyPr>
            <a:lstStyle/>
            <a:p>
              <a:r>
                <a:rPr lang="da-DK" sz="1000" i="1" dirty="0">
                  <a:solidFill>
                    <a:prstClr val="black"/>
                  </a:solidFill>
                  <a:latin typeface="Calibri" panose="020F0502020204030204" pitchFamily="34" charset="0"/>
                  <a:cs typeface="Calibri" panose="020F0502020204030204" pitchFamily="34" charset="0"/>
                </a:rPr>
                <a:t>Uddeling af dyrefoder til brugere og bruger med geder</a:t>
              </a:r>
            </a:p>
          </p:txBody>
        </p:sp>
      </p:grpSp>
    </p:spTree>
    <p:extLst>
      <p:ext uri="{BB962C8B-B14F-4D97-AF65-F5344CB8AC3E}">
        <p14:creationId xmlns:p14="http://schemas.microsoft.com/office/powerpoint/2010/main" val="3346262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ladsholder til indhold 18"/>
          <p:cNvSpPr>
            <a:spLocks noGrp="1"/>
          </p:cNvSpPr>
          <p:nvPr>
            <p:ph sz="half" idx="2"/>
          </p:nvPr>
        </p:nvSpPr>
        <p:spPr>
          <a:xfrm>
            <a:off x="172591" y="200472"/>
            <a:ext cx="3112393" cy="9145015"/>
          </a:xfrm>
        </p:spPr>
        <p:txBody>
          <a:bodyPr lIns="0" tIns="0" rIns="0" bIns="0">
            <a:noAutofit/>
          </a:bodyPr>
          <a:lstStyle/>
          <a:p>
            <a:pPr marL="0" lvl="0" indent="0" eaLnBrk="0" hangingPunct="0">
              <a:spcBef>
                <a:spcPts val="205"/>
              </a:spcBef>
              <a:spcAft>
                <a:spcPts val="0"/>
              </a:spcAft>
              <a:buNone/>
            </a:pPr>
            <a:r>
              <a:rPr lang="da-DK" sz="1200" b="1" dirty="0">
                <a:effectLst/>
                <a:latin typeface="Calibri" panose="020F0502020204030204" pitchFamily="34" charset="0"/>
                <a:ea typeface="Times New Roman" panose="02020603050405020304" pitchFamily="18" charset="0"/>
              </a:rPr>
              <a:t>6. Sundarban artisan med støtte fra Ove Jacob-sens almennyttige fond. </a:t>
            </a:r>
            <a:endParaRPr lang="da-DK" sz="1100" dirty="0">
              <a:effectLst/>
              <a:latin typeface="Times New Roman" panose="02020603050405020304" pitchFamily="18" charset="0"/>
              <a:ea typeface="Times New Roman" panose="02020603050405020304" pitchFamily="18" charset="0"/>
            </a:endParaRPr>
          </a:p>
          <a:p>
            <a:pPr marL="0" indent="0">
              <a:buNone/>
            </a:pPr>
            <a:r>
              <a:rPr lang="da-DK" sz="1200" kern="0" dirty="0">
                <a:effectLst/>
                <a:latin typeface="Calibri" panose="020F0502020204030204" pitchFamily="34" charset="0"/>
                <a:ea typeface="Times New Roman" panose="02020603050405020304" pitchFamily="18" charset="0"/>
              </a:rPr>
              <a:t>Dette er et meget vigtigt projekt, som er med til at skabe udvikling i det fattige samfund i Sundarban med social lighed mellem mænd og kvinder. Baggrunden </a:t>
            </a:r>
            <a:r>
              <a:rPr lang="da-DK" sz="1150" kern="0" dirty="0">
                <a:effectLst/>
                <a:latin typeface="Calibri" panose="020F0502020204030204" pitchFamily="34" charset="0"/>
                <a:ea typeface="Times New Roman" panose="02020603050405020304" pitchFamily="18" charset="0"/>
              </a:rPr>
              <a:t>for at igangsætte dette projekt </a:t>
            </a:r>
            <a:r>
              <a:rPr lang="da-DK" sz="1150" kern="0" dirty="0">
                <a:latin typeface="Calibri" panose="020F0502020204030204" pitchFamily="34" charset="0"/>
                <a:ea typeface="Times New Roman" panose="02020603050405020304" pitchFamily="18" charset="0"/>
              </a:rPr>
              <a:t>var</a:t>
            </a:r>
            <a:r>
              <a:rPr lang="da-DK" sz="1150" kern="0" dirty="0">
                <a:effectLst/>
                <a:latin typeface="Calibri" panose="020F0502020204030204" pitchFamily="34" charset="0"/>
                <a:ea typeface="Times New Roman" panose="02020603050405020304" pitchFamily="18" charset="0"/>
              </a:rPr>
              <a:t> en</a:t>
            </a:r>
            <a:r>
              <a:rPr lang="da-DK" sz="1200" kern="0" dirty="0">
                <a:effectLst/>
                <a:latin typeface="Calibri" panose="020F0502020204030204" pitchFamily="34" charset="0"/>
                <a:ea typeface="Times New Roman" panose="02020603050405020304" pitchFamily="18" charset="0"/>
              </a:rPr>
              <a:t> henvendelse fra lokale kvinder,  som gjorde opmærksom på, at det kun er mændene, som tjener penge til familien, men de giver ikke nogen </a:t>
            </a:r>
            <a:r>
              <a:rPr lang="da-DK" sz="1150" kern="0" dirty="0">
                <a:effectLst/>
                <a:latin typeface="Calibri" panose="020F0502020204030204" pitchFamily="34" charset="0"/>
                <a:ea typeface="Times New Roman" panose="02020603050405020304" pitchFamily="18" charset="0"/>
              </a:rPr>
              <a:t>til kvinder</a:t>
            </a:r>
            <a:r>
              <a:rPr lang="da-DK" sz="1200" kern="0" dirty="0">
                <a:effectLst/>
                <a:latin typeface="Calibri" panose="020F0502020204030204" pitchFamily="34" charset="0"/>
                <a:ea typeface="Times New Roman" panose="02020603050405020304" pitchFamily="18" charset="0"/>
              </a:rPr>
              <a:t>ne. </a:t>
            </a:r>
            <a:r>
              <a:rPr lang="da-DK" sz="1150" kern="0" dirty="0">
                <a:effectLst/>
                <a:latin typeface="Calibri" panose="020F0502020204030204" pitchFamily="34" charset="0"/>
                <a:ea typeface="Times New Roman" panose="02020603050405020304" pitchFamily="18" charset="0"/>
              </a:rPr>
              <a:t>De savnede pen</a:t>
            </a:r>
            <a:r>
              <a:rPr lang="da-DK" sz="1200" kern="0" dirty="0">
                <a:effectLst/>
                <a:latin typeface="Calibri" panose="020F0502020204030204" pitchFamily="34" charset="0"/>
                <a:ea typeface="Times New Roman" panose="02020603050405020304" pitchFamily="18" charset="0"/>
              </a:rPr>
              <a:t>ge, de selv kunne </a:t>
            </a:r>
            <a:r>
              <a:rPr lang="da-DK" sz="1150" kern="0" dirty="0">
                <a:effectLst/>
                <a:latin typeface="Calibri" panose="020F0502020204030204" pitchFamily="34" charset="0"/>
                <a:ea typeface="Times New Roman" panose="02020603050405020304" pitchFamily="18" charset="0"/>
              </a:rPr>
              <a:t>disponere ov</a:t>
            </a:r>
            <a:r>
              <a:rPr lang="da-DK" sz="1200" kern="0" dirty="0">
                <a:effectLst/>
                <a:latin typeface="Calibri" panose="020F0502020204030204" pitchFamily="34" charset="0"/>
                <a:ea typeface="Times New Roman" panose="02020603050405020304" pitchFamily="18" charset="0"/>
              </a:rPr>
              <a:t>er </a:t>
            </a:r>
            <a:r>
              <a:rPr lang="da-DK" sz="1150" kern="0" dirty="0">
                <a:effectLst/>
                <a:latin typeface="Calibri" panose="020F0502020204030204" pitchFamily="34" charset="0"/>
                <a:ea typeface="Times New Roman" panose="02020603050405020304" pitchFamily="18" charset="0"/>
              </a:rPr>
              <a:t>og derfor kunne de godt</a:t>
            </a:r>
            <a:r>
              <a:rPr lang="da-DK" sz="1200" kern="0" dirty="0">
                <a:effectLst/>
                <a:latin typeface="Calibri" panose="020F0502020204030204" pitchFamily="34" charset="0"/>
                <a:ea typeface="Times New Roman" panose="02020603050405020304" pitchFamily="18" charset="0"/>
              </a:rPr>
              <a:t> tænke sig at </a:t>
            </a:r>
            <a:r>
              <a:rPr lang="da-DK" sz="1150" kern="0" dirty="0">
                <a:effectLst/>
                <a:latin typeface="Calibri" panose="020F0502020204030204" pitchFamily="34" charset="0"/>
                <a:ea typeface="Times New Roman" panose="02020603050405020304" pitchFamily="18" charset="0"/>
              </a:rPr>
              <a:t>producere noget hjemme, som de kun</a:t>
            </a:r>
            <a:r>
              <a:rPr lang="da-DK" sz="1200" kern="0" dirty="0">
                <a:effectLst/>
                <a:latin typeface="Calibri" panose="020F0502020204030204" pitchFamily="34" charset="0"/>
                <a:ea typeface="Times New Roman" panose="02020603050405020304" pitchFamily="18" charset="0"/>
              </a:rPr>
              <a:t>ne tjene på. De fortalte at efter frokost har de 3-4 timer til rådighed, som de ønskede at bruge til at </a:t>
            </a:r>
            <a:r>
              <a:rPr lang="da-DK" sz="1200" kern="0" dirty="0">
                <a:latin typeface="Calibri" panose="020F0502020204030204" pitchFamily="34" charset="0"/>
                <a:ea typeface="Times New Roman" panose="02020603050405020304" pitchFamily="18" charset="0"/>
              </a:rPr>
              <a:t>at </a:t>
            </a:r>
            <a:r>
              <a:rPr lang="da-DK" sz="1200" kern="0" dirty="0">
                <a:effectLst/>
                <a:latin typeface="Calibri" panose="020F0502020204030204" pitchFamily="34" charset="0"/>
                <a:ea typeface="Times New Roman" panose="02020603050405020304" pitchFamily="18" charset="0"/>
              </a:rPr>
              <a:t>lære at producere og</a:t>
            </a: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200" dirty="0">
              <a:effectLst/>
              <a:latin typeface="Calibri" panose="020F0502020204030204" pitchFamily="34" charset="0"/>
              <a:ea typeface="Calibri" panose="020F0502020204030204" pitchFamily="34" charset="0"/>
              <a:cs typeface="Vrinda" panose="020B0502040204020203" pitchFamily="34" charset="0"/>
            </a:endParaRPr>
          </a:p>
          <a:p>
            <a:pPr marL="0" indent="0">
              <a:buNone/>
            </a:pPr>
            <a:endParaRPr lang="da-DK" sz="500" dirty="0">
              <a:effectLst/>
              <a:latin typeface="Calibri" panose="020F0502020204030204" pitchFamily="34" charset="0"/>
              <a:ea typeface="Calibri" panose="020F0502020204030204" pitchFamily="34" charset="0"/>
              <a:cs typeface="Vrinda" panose="020B0502040204020203"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r>
              <a:rPr lang="da-DK" sz="1200" kern="0" dirty="0">
                <a:effectLst/>
                <a:latin typeface="Calibri" panose="020F0502020204030204" pitchFamily="34" charset="0"/>
                <a:ea typeface="Times New Roman" panose="02020603050405020304" pitchFamily="18" charset="0"/>
              </a:rPr>
              <a:t>sælge. </a:t>
            </a:r>
            <a:r>
              <a:rPr lang="da-DK" sz="1200" dirty="0">
                <a:effectLst/>
                <a:latin typeface="Calibri" panose="020F0502020204030204" pitchFamily="34" charset="0"/>
                <a:ea typeface="Times New Roman" panose="02020603050405020304" pitchFamily="18" charset="0"/>
              </a:rPr>
              <a:t>Til dette fik IGF-Danmark i 2006 af CISU bevilget midler til Hjemmeindustriprojektet </a:t>
            </a:r>
            <a:r>
              <a:rPr lang="da-DK" sz="1150" dirty="0">
                <a:effectLst/>
                <a:latin typeface="Calibri" panose="020F0502020204030204" pitchFamily="34" charset="0"/>
                <a:ea typeface="Times New Roman" panose="02020603050405020304" pitchFamily="18" charset="0"/>
              </a:rPr>
              <a:t>hvor kvin</a:t>
            </a:r>
            <a:r>
              <a:rPr lang="da-DK" sz="1200" dirty="0">
                <a:effectLst/>
                <a:latin typeface="Calibri" panose="020F0502020204030204" pitchFamily="34" charset="0"/>
                <a:ea typeface="Times New Roman" panose="02020603050405020304" pitchFamily="18" charset="0"/>
              </a:rPr>
              <a:t>derne fik </a:t>
            </a:r>
            <a:r>
              <a:rPr lang="da-DK" sz="1150" dirty="0">
                <a:effectLst/>
                <a:latin typeface="Calibri" panose="020F0502020204030204" pitchFamily="34" charset="0"/>
                <a:ea typeface="Times New Roman" panose="02020603050405020304" pitchFamily="18" charset="0"/>
              </a:rPr>
              <a:t>undervisning i forskelligt håndarbejde som</a:t>
            </a:r>
            <a:r>
              <a:rPr lang="da-DK" sz="1200" dirty="0">
                <a:effectLst/>
                <a:latin typeface="Calibri" panose="020F0502020204030204" pitchFamily="34" charset="0"/>
                <a:ea typeface="Times New Roman" panose="02020603050405020304" pitchFamily="18" charset="0"/>
              </a:rPr>
              <a:t> syning, </a:t>
            </a:r>
            <a:r>
              <a:rPr lang="da-DK" sz="1150" dirty="0">
                <a:effectLst/>
                <a:latin typeface="Calibri" panose="020F0502020204030204" pitchFamily="34" charset="0"/>
                <a:ea typeface="Times New Roman" panose="02020603050405020304" pitchFamily="18" charset="0"/>
              </a:rPr>
              <a:t>strikning, broderi, produktion af </a:t>
            </a:r>
            <a:r>
              <a:rPr lang="da-DK" sz="1100" dirty="0">
                <a:effectLst/>
                <a:latin typeface="Calibri" panose="020F0502020204030204" pitchFamily="34" charset="0"/>
                <a:ea typeface="Times New Roman" panose="02020603050405020304" pitchFamily="18" charset="0"/>
              </a:rPr>
              <a:t>røgelsespin</a:t>
            </a:r>
            <a:r>
              <a:rPr lang="da-DK" sz="1200" dirty="0">
                <a:effectLst/>
                <a:latin typeface="Calibri" panose="020F0502020204030204" pitchFamily="34" charset="0"/>
                <a:ea typeface="Times New Roman" panose="02020603050405020304" pitchFamily="18" charset="0"/>
              </a:rPr>
              <a:t>de, fletning, </a:t>
            </a:r>
            <a:r>
              <a:rPr lang="da-DK" sz="1150" dirty="0">
                <a:latin typeface="Calibri" panose="020F0502020204030204" pitchFamily="34" charset="0"/>
                <a:ea typeface="Times New Roman" panose="02020603050405020304" pitchFamily="18" charset="0"/>
              </a:rPr>
              <a:t>maling</a:t>
            </a:r>
            <a:r>
              <a:rPr lang="da-DK" sz="1150" dirty="0">
                <a:effectLst/>
                <a:latin typeface="Calibri" panose="020F0502020204030204" pitchFamily="34" charset="0"/>
                <a:ea typeface="Times New Roman" panose="02020603050405020304" pitchFamily="18" charset="0"/>
              </a:rPr>
              <a:t> o.l. Vi fik trænet godt </a:t>
            </a:r>
            <a:r>
              <a:rPr lang="da-DK" sz="1100" dirty="0">
                <a:effectLst/>
                <a:latin typeface="Calibri" panose="020F0502020204030204" pitchFamily="34" charset="0"/>
                <a:ea typeface="Times New Roman" panose="02020603050405020304" pitchFamily="18" charset="0"/>
              </a:rPr>
              <a:t>4000 kvin</a:t>
            </a:r>
            <a:r>
              <a:rPr lang="da-DK" sz="1200" dirty="0">
                <a:effectLst/>
                <a:latin typeface="Calibri" panose="020F0502020204030204" pitchFamily="34" charset="0"/>
                <a:ea typeface="Times New Roman" panose="02020603050405020304" pitchFamily="18" charset="0"/>
              </a:rPr>
              <a:t>der over ca. 6 år. </a:t>
            </a:r>
            <a:r>
              <a:rPr lang="da-DK" sz="1150" dirty="0">
                <a:effectLst/>
                <a:latin typeface="Calibri" panose="020F0502020204030204" pitchFamily="34" charset="0"/>
                <a:ea typeface="Times New Roman" panose="02020603050405020304" pitchFamily="18" charset="0"/>
              </a:rPr>
              <a:t>Blandt andet har to tekstildesigne</a:t>
            </a:r>
            <a:r>
              <a:rPr lang="da-DK" sz="1200" dirty="0">
                <a:effectLst/>
                <a:latin typeface="Calibri" panose="020F0502020204030204" pitchFamily="34" charset="0"/>
                <a:ea typeface="Times New Roman" panose="02020603050405020304" pitchFamily="18" charset="0"/>
              </a:rPr>
              <a:t>re fra Danmark trænet 60 meget dygtige syersker, som så har trænet over 2000 lokale kvinder i at sy. På den måde </a:t>
            </a:r>
            <a:r>
              <a:rPr lang="da-DK" sz="1150" dirty="0">
                <a:effectLst/>
                <a:latin typeface="Calibri" panose="020F0502020204030204" pitchFamily="34" charset="0"/>
                <a:ea typeface="Times New Roman" panose="02020603050405020304" pitchFamily="18" charset="0"/>
              </a:rPr>
              <a:t>tjener </a:t>
            </a:r>
            <a:r>
              <a:rPr lang="da-DK" sz="1200" dirty="0">
                <a:effectLst/>
                <a:latin typeface="Calibri" panose="020F0502020204030204" pitchFamily="34" charset="0"/>
                <a:ea typeface="Times New Roman" panose="02020603050405020304" pitchFamily="18" charset="0"/>
              </a:rPr>
              <a:t>de </a:t>
            </a:r>
            <a:r>
              <a:rPr lang="da-DK" sz="1150" dirty="0">
                <a:effectLst/>
                <a:latin typeface="Calibri" panose="020F0502020204030204" pitchFamily="34" charset="0"/>
                <a:ea typeface="Times New Roman" panose="02020603050405020304" pitchFamily="18" charset="0"/>
              </a:rPr>
              <a:t>mellem 200-2000 kr om </a:t>
            </a:r>
            <a:r>
              <a:rPr lang="da-DK" sz="1100" dirty="0">
                <a:effectLst/>
                <a:latin typeface="Calibri" panose="020F0502020204030204" pitchFamily="34" charset="0"/>
                <a:ea typeface="Times New Roman" panose="02020603050405020304" pitchFamily="18" charset="0"/>
              </a:rPr>
              <a:t>må</a:t>
            </a:r>
            <a:r>
              <a:rPr lang="da-DK" sz="1200" dirty="0">
                <a:effectLst/>
                <a:latin typeface="Calibri" panose="020F0502020204030204" pitchFamily="34" charset="0"/>
                <a:ea typeface="Times New Roman" panose="02020603050405020304" pitchFamily="18" charset="0"/>
              </a:rPr>
              <a:t>neden - et vigtigt resultat. Der </a:t>
            </a:r>
            <a:r>
              <a:rPr lang="da-DK" sz="1150" dirty="0">
                <a:effectLst/>
                <a:latin typeface="Calibri" panose="020F0502020204030204" pitchFamily="34" charset="0"/>
                <a:ea typeface="Times New Roman" panose="02020603050405020304" pitchFamily="18" charset="0"/>
              </a:rPr>
              <a:t>er behov for en fort</a:t>
            </a:r>
            <a:r>
              <a:rPr lang="da-DK" sz="1200" dirty="0">
                <a:effectLst/>
                <a:latin typeface="Calibri" panose="020F0502020204030204" pitchFamily="34" charset="0"/>
                <a:ea typeface="Times New Roman" panose="02020603050405020304" pitchFamily="18" charset="0"/>
              </a:rPr>
              <a:t>sat indsats </a:t>
            </a:r>
            <a:r>
              <a:rPr lang="da-DK" sz="1150" dirty="0">
                <a:effectLst/>
                <a:latin typeface="Calibri" panose="020F0502020204030204" pitchFamily="34" charset="0"/>
                <a:ea typeface="Times New Roman" panose="02020603050405020304" pitchFamily="18" charset="0"/>
              </a:rPr>
              <a:t>for at kvinderne kan producere varer så go</a:t>
            </a:r>
            <a:r>
              <a:rPr lang="da-DK" sz="1200" dirty="0">
                <a:effectLst/>
                <a:latin typeface="Calibri" panose="020F0502020204030204" pitchFamily="34" charset="0"/>
                <a:ea typeface="Times New Roman" panose="02020603050405020304" pitchFamily="18" charset="0"/>
              </a:rPr>
              <a:t>de, at de </a:t>
            </a:r>
            <a:r>
              <a:rPr lang="da-DK" sz="1150" dirty="0">
                <a:effectLst/>
                <a:latin typeface="Calibri" panose="020F0502020204030204" pitchFamily="34" charset="0"/>
                <a:ea typeface="Times New Roman" panose="02020603050405020304" pitchFamily="18" charset="0"/>
              </a:rPr>
              <a:t>kan sælges. Efter ca 5 år stoppede  støt</a:t>
            </a:r>
            <a:r>
              <a:rPr lang="da-DK" sz="1200" dirty="0">
                <a:effectLst/>
                <a:latin typeface="Calibri" panose="020F0502020204030204" pitchFamily="34" charset="0"/>
                <a:ea typeface="Times New Roman" panose="02020603050405020304" pitchFamily="18" charset="0"/>
              </a:rPr>
              <a:t>ten fra CISU, hvorfor mange af aktiviteterne gik </a:t>
            </a:r>
            <a:r>
              <a:rPr lang="da-DK" sz="1150" dirty="0">
                <a:effectLst/>
                <a:latin typeface="Calibri" panose="020F0502020204030204" pitchFamily="34" charset="0"/>
                <a:ea typeface="Times New Roman" panose="02020603050405020304" pitchFamily="18" charset="0"/>
              </a:rPr>
              <a:t>i stå </a:t>
            </a:r>
            <a:r>
              <a:rPr lang="da-DK" sz="1200" dirty="0">
                <a:effectLst/>
                <a:latin typeface="Calibri" panose="020F0502020204030204" pitchFamily="34" charset="0"/>
                <a:ea typeface="Times New Roman" panose="02020603050405020304" pitchFamily="18" charset="0"/>
              </a:rPr>
              <a:t>bortset fra </a:t>
            </a:r>
            <a:r>
              <a:rPr lang="da-DK" sz="1150" dirty="0">
                <a:effectLst/>
                <a:latin typeface="Calibri" panose="020F0502020204030204" pitchFamily="34" charset="0"/>
                <a:ea typeface="Times New Roman" panose="02020603050405020304" pitchFamily="18" charset="0"/>
              </a:rPr>
              <a:t>sy</a:t>
            </a:r>
            <a:r>
              <a:rPr lang="da-DK" sz="1200" dirty="0">
                <a:effectLst/>
                <a:latin typeface="Calibri" panose="020F0502020204030204" pitchFamily="34" charset="0"/>
                <a:ea typeface="Times New Roman" panose="02020603050405020304" pitchFamily="18" charset="0"/>
              </a:rPr>
              <a:t>ning. Mellemhandlerne så tusind- </a:t>
            </a: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6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en-GB" sz="1200" dirty="0">
              <a:latin typeface="Calibri" panose="020F0502020204030204" pitchFamily="34" charset="0"/>
              <a:cs typeface="Calibri" panose="020F0502020204030204" pitchFamily="34" charset="0"/>
            </a:endParaRPr>
          </a:p>
          <a:p>
            <a:pPr marL="0" indent="0">
              <a:buNone/>
            </a:pPr>
            <a:endParaRPr lang="en-GB" sz="1200" dirty="0">
              <a:latin typeface="Calibri" panose="020F0502020204030204" pitchFamily="34" charset="0"/>
              <a:cs typeface="Calibri" panose="020F0502020204030204" pitchFamily="34" charset="0"/>
            </a:endParaRPr>
          </a:p>
          <a:p>
            <a:pPr marL="0" indent="0">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r>
              <a:rPr lang="en-GB" sz="1200" dirty="0">
                <a:latin typeface="Calibri" panose="020F0502020204030204" pitchFamily="34" charset="0"/>
                <a:cs typeface="Calibri" panose="020F0502020204030204" pitchFamily="34" charset="0"/>
              </a:rPr>
              <a:t> </a:t>
            </a: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ndParaRPr>
          </a:p>
        </p:txBody>
      </p:sp>
      <p:sp>
        <p:nvSpPr>
          <p:cNvPr id="20" name="Pladsholder til indhold 19"/>
          <p:cNvSpPr>
            <a:spLocks noGrp="1"/>
          </p:cNvSpPr>
          <p:nvPr>
            <p:ph sz="quarter" idx="4"/>
          </p:nvPr>
        </p:nvSpPr>
        <p:spPr>
          <a:xfrm>
            <a:off x="3428443" y="328484"/>
            <a:ext cx="3272725" cy="9161020"/>
          </a:xfrm>
        </p:spPr>
        <p:txBody>
          <a:bodyPr lIns="0" tIns="0" rIns="0" bIns="0">
            <a:noAutofit/>
          </a:bodyPr>
          <a:lstStyle/>
          <a:p>
            <a:pPr marL="0" indent="0" eaLnBrk="0" hangingPunct="0">
              <a:spcBef>
                <a:spcPts val="205"/>
              </a:spcBef>
              <a:spcAft>
                <a:spcPts val="0"/>
              </a:spcAft>
              <a:buNone/>
            </a:pPr>
            <a:endParaRPr lang="da-DK" sz="1200" dirty="0">
              <a:effectLst/>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dirty="0">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dirty="0">
              <a:effectLst/>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dirty="0">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dirty="0">
              <a:effectLst/>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dirty="0">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dirty="0">
              <a:effectLst/>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dirty="0">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dirty="0">
              <a:effectLst/>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dirty="0">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dirty="0">
              <a:effectLst/>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400" dirty="0">
              <a:latin typeface="Calibri" panose="020F0502020204030204" pitchFamily="34" charset="0"/>
              <a:ea typeface="Times New Roman" panose="02020603050405020304" pitchFamily="18" charset="0"/>
            </a:endParaRPr>
          </a:p>
          <a:p>
            <a:pPr marL="0" indent="0" eaLnBrk="0" hangingPunct="0">
              <a:spcBef>
                <a:spcPts val="205"/>
              </a:spcBef>
              <a:buNone/>
            </a:pPr>
            <a:r>
              <a:rPr lang="da-DK" sz="1200" dirty="0">
                <a:effectLst/>
                <a:latin typeface="Calibri" panose="020F0502020204030204" pitchFamily="34" charset="0"/>
                <a:ea typeface="Times New Roman" panose="02020603050405020304" pitchFamily="18" charset="0"/>
              </a:rPr>
              <a:t>vis af kvinder, der var blevet trænet, som en poten-tiel mulighed for at tjene penge. De begyndte med at aflevere tilskårede stoffer til kvinderne. Kvin-derne syede derhjemme, mellemhandlerne hentede produkterne hos kvinderne, som fik deres betaling. Det blev en populær aktivitet, men indtjeningsnivea-uet var meget lavt, fordi kvinderne syede </a:t>
            </a:r>
            <a:r>
              <a:rPr lang="da-DK" sz="1150" dirty="0">
                <a:effectLst/>
                <a:latin typeface="Calibri" panose="020F0502020204030204" pitchFamily="34" charset="0"/>
                <a:ea typeface="Times New Roman" panose="02020603050405020304" pitchFamily="18" charset="0"/>
              </a:rPr>
              <a:t>meget ordi-</a:t>
            </a:r>
            <a:r>
              <a:rPr lang="da-DK" sz="1200" dirty="0">
                <a:effectLst/>
                <a:latin typeface="Calibri" panose="020F0502020204030204" pitchFamily="34" charset="0"/>
                <a:ea typeface="Times New Roman" panose="02020603050405020304" pitchFamily="18" charset="0"/>
              </a:rPr>
              <a:t>nære beklædnings genstande. </a:t>
            </a:r>
            <a:r>
              <a:rPr lang="da-DK" sz="1150" dirty="0">
                <a:effectLst/>
                <a:latin typeface="Calibri" panose="020F0502020204030204" pitchFamily="34" charset="0"/>
                <a:ea typeface="Times New Roman" panose="02020603050405020304" pitchFamily="18" charset="0"/>
              </a:rPr>
              <a:t>Mellemhandlerne der-</a:t>
            </a:r>
            <a:r>
              <a:rPr lang="da-DK" sz="1200" dirty="0">
                <a:effectLst/>
                <a:latin typeface="Calibri" panose="020F0502020204030204" pitchFamily="34" charset="0"/>
                <a:ea typeface="Times New Roman" panose="02020603050405020304" pitchFamily="18" charset="0"/>
              </a:rPr>
              <a:t>imod tog en større del af fortjenesten. Mange ønske-de derfor en udvikling, hvor pigerne lærte at produ-cere lidt finere varer, således at de kunne tjene lidt mere. Derfor engagerede man en dansk designer, som skulle lære udvalgte piger ved JGVKs systue at sy kvalitetsvarer som skulle sælges  i Danmark. Til dette har Ove Jacobsens mindefond bevilget 50.000 til 100.000 kr om året til projektet, som har betydet meget for at få sat denne udviklingsproces i gang. Det gik meget godt en del af vejen, men Marianne havde svært ved at oplære pigerne tilstrækkeligt og det var sværere end som så, at sælge produkterne i Danmark. Konkurrencen er hård og Corona gjorde det ikke lettere. Støtten fra Ove Jacobsen i en udvik-lingsfase, hvor tingene stadig er lidt usikre er af en-orm betydning. Vi leder efter nye kræfter i Danmark til at føre aktiviteterne videre.</a:t>
            </a:r>
          </a:p>
          <a:p>
            <a:pPr marL="0" indent="0" eaLnBrk="0" hangingPunct="0">
              <a:spcBef>
                <a:spcPts val="205"/>
              </a:spcBef>
              <a:spcAft>
                <a:spcPts val="0"/>
              </a:spcAft>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5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500" dirty="0">
              <a:latin typeface="Calibri" pitchFamily="34" charset="0"/>
              <a:cs typeface="Calibri" pitchFamily="34" charset="0"/>
            </a:endParaRPr>
          </a:p>
          <a:p>
            <a:pPr marL="0" indent="0">
              <a:buNone/>
            </a:pPr>
            <a:r>
              <a:rPr lang="da-DK" sz="1200" dirty="0">
                <a:latin typeface="Calibri" pitchFamily="34" charset="0"/>
                <a:cs typeface="Calibri" pitchFamily="34" charset="0"/>
              </a:rPr>
              <a:t> </a:t>
            </a:r>
          </a:p>
          <a:p>
            <a:pPr marL="0" indent="0" algn="just">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5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5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r>
              <a:rPr lang="en-GB" sz="1200" dirty="0">
                <a:latin typeface="Calibri" panose="020F0502020204030204" pitchFamily="34" charset="0"/>
                <a:cs typeface="Calibri" panose="020F0502020204030204" pitchFamily="34" charset="0"/>
              </a:rPr>
              <a:t>  </a:t>
            </a: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a:xfrm>
            <a:off x="6309320" y="9378596"/>
            <a:ext cx="476672" cy="527404"/>
          </a:xfrm>
        </p:spPr>
        <p:txBody>
          <a:bodyPr/>
          <a:lstStyle/>
          <a:p>
            <a:fld id="{962F89E5-FDC6-4879-9052-8FFED4F5367E}" type="slidenum">
              <a:rPr lang="da-DK" smtClean="0"/>
              <a:pPr/>
              <a:t>16</a:t>
            </a:fld>
            <a:endParaRPr lang="da-DK" dirty="0"/>
          </a:p>
        </p:txBody>
      </p:sp>
      <p:pic>
        <p:nvPicPr>
          <p:cNvPr id="8" name="Picture 7">
            <a:extLst>
              <a:ext uri="{FF2B5EF4-FFF2-40B4-BE49-F238E27FC236}">
                <a16:creationId xmlns:a16="http://schemas.microsoft.com/office/drawing/2014/main" id="{02C9FD43-93A0-C36C-ECE2-A6BA1DA193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1032" y="7317090"/>
            <a:ext cx="3290136" cy="2172414"/>
          </a:xfrm>
          <a:prstGeom prst="rect">
            <a:avLst/>
          </a:prstGeom>
        </p:spPr>
      </p:pic>
      <p:grpSp>
        <p:nvGrpSpPr>
          <p:cNvPr id="10" name="Group 9">
            <a:extLst>
              <a:ext uri="{FF2B5EF4-FFF2-40B4-BE49-F238E27FC236}">
                <a16:creationId xmlns:a16="http://schemas.microsoft.com/office/drawing/2014/main" id="{6BF7956E-68A1-3374-BD9E-4FBF9BAD4B59}"/>
              </a:ext>
            </a:extLst>
          </p:cNvPr>
          <p:cNvGrpSpPr/>
          <p:nvPr/>
        </p:nvGrpSpPr>
        <p:grpSpPr>
          <a:xfrm>
            <a:off x="3394606" y="272480"/>
            <a:ext cx="3322988" cy="2326412"/>
            <a:chOff x="3394606" y="344489"/>
            <a:chExt cx="3322988" cy="2326412"/>
          </a:xfrm>
        </p:grpSpPr>
        <p:pic>
          <p:nvPicPr>
            <p:cNvPr id="9" name="Picture 8">
              <a:extLst>
                <a:ext uri="{FF2B5EF4-FFF2-40B4-BE49-F238E27FC236}">
                  <a16:creationId xmlns:a16="http://schemas.microsoft.com/office/drawing/2014/main" id="{9C730930-887E-DA11-D5CD-7DF7DA2E04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8443" y="344489"/>
              <a:ext cx="3256966" cy="2166951"/>
            </a:xfrm>
            <a:prstGeom prst="rect">
              <a:avLst/>
            </a:prstGeom>
          </p:spPr>
        </p:pic>
        <p:sp>
          <p:nvSpPr>
            <p:cNvPr id="4" name="TextBox 3">
              <a:extLst>
                <a:ext uri="{FF2B5EF4-FFF2-40B4-BE49-F238E27FC236}">
                  <a16:creationId xmlns:a16="http://schemas.microsoft.com/office/drawing/2014/main" id="{5DECDD29-A540-66BC-37BE-83C9BED42A6B}"/>
                </a:ext>
              </a:extLst>
            </p:cNvPr>
            <p:cNvSpPr txBox="1"/>
            <p:nvPr/>
          </p:nvSpPr>
          <p:spPr>
            <a:xfrm>
              <a:off x="3394606" y="2444310"/>
              <a:ext cx="3322988" cy="226591"/>
            </a:xfrm>
            <a:prstGeom prst="rect">
              <a:avLst/>
            </a:prstGeom>
            <a:solidFill>
              <a:schemeClr val="bg1"/>
            </a:solidFill>
          </p:spPr>
          <p:txBody>
            <a:bodyPr wrap="square" lIns="36000" tIns="36000" rIns="36000" bIns="36000" rtlCol="0">
              <a:spAutoFit/>
            </a:bodyPr>
            <a:lstStyle/>
            <a:p>
              <a:r>
                <a:rPr lang="da-DK" sz="1000" i="1" dirty="0">
                  <a:solidFill>
                    <a:prstClr val="black"/>
                  </a:solidFill>
                  <a:latin typeface="Calibri" panose="020F0502020204030204" pitchFamily="34" charset="0"/>
                  <a:cs typeface="Calibri" panose="020F0502020204030204" pitchFamily="34" charset="0"/>
                </a:rPr>
                <a:t>Marianne tænerer sine elever i systuen ved JGVK centret</a:t>
              </a:r>
            </a:p>
          </p:txBody>
        </p:sp>
      </p:grpSp>
      <p:grpSp>
        <p:nvGrpSpPr>
          <p:cNvPr id="13" name="Group 12">
            <a:extLst>
              <a:ext uri="{FF2B5EF4-FFF2-40B4-BE49-F238E27FC236}">
                <a16:creationId xmlns:a16="http://schemas.microsoft.com/office/drawing/2014/main" id="{7C9B0742-57EE-99F6-F2C9-47C0E7909E49}"/>
              </a:ext>
            </a:extLst>
          </p:cNvPr>
          <p:cNvGrpSpPr/>
          <p:nvPr/>
        </p:nvGrpSpPr>
        <p:grpSpPr>
          <a:xfrm>
            <a:off x="125265" y="3089808"/>
            <a:ext cx="3139907" cy="2160239"/>
            <a:chOff x="145077" y="2792761"/>
            <a:chExt cx="3139907" cy="2160239"/>
          </a:xfrm>
        </p:grpSpPr>
        <p:pic>
          <p:nvPicPr>
            <p:cNvPr id="3" name="Picture 2">
              <a:extLst>
                <a:ext uri="{FF2B5EF4-FFF2-40B4-BE49-F238E27FC236}">
                  <a16:creationId xmlns:a16="http://schemas.microsoft.com/office/drawing/2014/main" id="{4908723E-5346-133D-C037-8027306EBFA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212" y="2792761"/>
              <a:ext cx="3095550" cy="2052418"/>
            </a:xfrm>
            <a:prstGeom prst="rect">
              <a:avLst/>
            </a:prstGeom>
            <a:noFill/>
          </p:spPr>
        </p:pic>
        <p:sp>
          <p:nvSpPr>
            <p:cNvPr id="5" name="TextBox 4">
              <a:extLst>
                <a:ext uri="{FF2B5EF4-FFF2-40B4-BE49-F238E27FC236}">
                  <a16:creationId xmlns:a16="http://schemas.microsoft.com/office/drawing/2014/main" id="{B6C0A61A-0BA7-6817-7CB3-0423F8853B81}"/>
                </a:ext>
              </a:extLst>
            </p:cNvPr>
            <p:cNvSpPr txBox="1"/>
            <p:nvPr/>
          </p:nvSpPr>
          <p:spPr>
            <a:xfrm>
              <a:off x="145077" y="4726409"/>
              <a:ext cx="3139907" cy="226591"/>
            </a:xfrm>
            <a:prstGeom prst="rect">
              <a:avLst/>
            </a:prstGeom>
            <a:solidFill>
              <a:schemeClr val="bg1"/>
            </a:solidFill>
          </p:spPr>
          <p:txBody>
            <a:bodyPr wrap="square" lIns="36000" tIns="36000" rIns="36000" bIns="36000" rtlCol="0">
              <a:spAutoFit/>
            </a:bodyPr>
            <a:lstStyle/>
            <a:p>
              <a:r>
                <a:rPr lang="da-DK" sz="1000" i="1" dirty="0">
                  <a:solidFill>
                    <a:prstClr val="black"/>
                  </a:solidFill>
                  <a:latin typeface="Calibri" panose="020F0502020204030204" pitchFamily="34" charset="0"/>
                  <a:cs typeface="Calibri" panose="020F0502020204030204" pitchFamily="34" charset="0"/>
                </a:rPr>
                <a:t>Sytræning for lokale piger ved JGVK centret </a:t>
              </a:r>
            </a:p>
          </p:txBody>
        </p:sp>
      </p:grpSp>
      <p:sp>
        <p:nvSpPr>
          <p:cNvPr id="7" name="TextBox 6">
            <a:extLst>
              <a:ext uri="{FF2B5EF4-FFF2-40B4-BE49-F238E27FC236}">
                <a16:creationId xmlns:a16="http://schemas.microsoft.com/office/drawing/2014/main" id="{31B72253-D0CD-1B04-7DFB-0947D5091089}"/>
              </a:ext>
            </a:extLst>
          </p:cNvPr>
          <p:cNvSpPr txBox="1"/>
          <p:nvPr/>
        </p:nvSpPr>
        <p:spPr>
          <a:xfrm>
            <a:off x="3394606" y="9284102"/>
            <a:ext cx="3322988" cy="226591"/>
          </a:xfrm>
          <a:prstGeom prst="rect">
            <a:avLst/>
          </a:prstGeom>
          <a:solidFill>
            <a:schemeClr val="bg1"/>
          </a:solidFill>
        </p:spPr>
        <p:txBody>
          <a:bodyPr wrap="square" lIns="36000" tIns="36000" rIns="36000" bIns="36000" rtlCol="0">
            <a:spAutoFit/>
          </a:bodyPr>
          <a:lstStyle/>
          <a:p>
            <a:r>
              <a:rPr lang="da-DK" sz="1000" i="1" dirty="0">
                <a:solidFill>
                  <a:prstClr val="black"/>
                </a:solidFill>
                <a:latin typeface="Calibri" panose="020F0502020204030204" pitchFamily="34" charset="0"/>
                <a:cs typeface="Calibri" panose="020F0502020204030204" pitchFamily="34" charset="0"/>
              </a:rPr>
              <a:t>Marianne viser sine produkter til Arijit, en arkitekt som bor i DK</a:t>
            </a:r>
          </a:p>
        </p:txBody>
      </p:sp>
      <p:grpSp>
        <p:nvGrpSpPr>
          <p:cNvPr id="12" name="Group 11">
            <a:extLst>
              <a:ext uri="{FF2B5EF4-FFF2-40B4-BE49-F238E27FC236}">
                <a16:creationId xmlns:a16="http://schemas.microsoft.com/office/drawing/2014/main" id="{722428CD-8098-FAD4-8BFC-41B0375B07D0}"/>
              </a:ext>
            </a:extLst>
          </p:cNvPr>
          <p:cNvGrpSpPr/>
          <p:nvPr/>
        </p:nvGrpSpPr>
        <p:grpSpPr>
          <a:xfrm>
            <a:off x="139022" y="5344864"/>
            <a:ext cx="3179529" cy="1825827"/>
            <a:chOff x="99083" y="4953000"/>
            <a:chExt cx="3179529" cy="1825827"/>
          </a:xfrm>
        </p:grpSpPr>
        <p:sp>
          <p:nvSpPr>
            <p:cNvPr id="6" name="TextBox 5">
              <a:extLst>
                <a:ext uri="{FF2B5EF4-FFF2-40B4-BE49-F238E27FC236}">
                  <a16:creationId xmlns:a16="http://schemas.microsoft.com/office/drawing/2014/main" id="{3B87BEF0-BE6D-55A1-98C3-0870528847FA}"/>
                </a:ext>
              </a:extLst>
            </p:cNvPr>
            <p:cNvSpPr txBox="1"/>
            <p:nvPr/>
          </p:nvSpPr>
          <p:spPr>
            <a:xfrm>
              <a:off x="99083" y="6552236"/>
              <a:ext cx="3179529" cy="226591"/>
            </a:xfrm>
            <a:prstGeom prst="rect">
              <a:avLst/>
            </a:prstGeom>
            <a:solidFill>
              <a:schemeClr val="bg1"/>
            </a:solidFill>
          </p:spPr>
          <p:txBody>
            <a:bodyPr wrap="square" lIns="36000" tIns="36000" rIns="36000" bIns="36000" rtlCol="0">
              <a:spAutoFit/>
            </a:bodyPr>
            <a:lstStyle/>
            <a:p>
              <a:r>
                <a:rPr lang="da-DK" sz="1000" i="1" dirty="0">
                  <a:solidFill>
                    <a:prstClr val="black"/>
                  </a:solidFill>
                  <a:latin typeface="Calibri" panose="020F0502020204030204" pitchFamily="34" charset="0"/>
                  <a:cs typeface="Calibri" panose="020F0502020204030204" pitchFamily="34" charset="0"/>
                </a:rPr>
                <a:t>Marianne træner sine elever online over skype</a:t>
              </a:r>
            </a:p>
          </p:txBody>
        </p:sp>
        <p:pic>
          <p:nvPicPr>
            <p:cNvPr id="11" name="Picture 10">
              <a:extLst>
                <a:ext uri="{FF2B5EF4-FFF2-40B4-BE49-F238E27FC236}">
                  <a16:creationId xmlns:a16="http://schemas.microsoft.com/office/drawing/2014/main" id="{E8D0DB18-0508-BE4A-53F8-4095021250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522" y="4953000"/>
              <a:ext cx="3139908" cy="1615277"/>
            </a:xfrm>
            <a:prstGeom prst="rect">
              <a:avLst/>
            </a:prstGeom>
          </p:spPr>
        </p:pic>
      </p:grpSp>
    </p:spTree>
    <p:extLst>
      <p:ext uri="{BB962C8B-B14F-4D97-AF65-F5344CB8AC3E}">
        <p14:creationId xmlns:p14="http://schemas.microsoft.com/office/powerpoint/2010/main" val="3721690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ladsholder til indhold 18"/>
          <p:cNvSpPr>
            <a:spLocks noGrp="1"/>
          </p:cNvSpPr>
          <p:nvPr>
            <p:ph sz="half" idx="2"/>
          </p:nvPr>
        </p:nvSpPr>
        <p:spPr>
          <a:xfrm>
            <a:off x="172591" y="272480"/>
            <a:ext cx="3112393" cy="9289031"/>
          </a:xfrm>
        </p:spPr>
        <p:txBody>
          <a:bodyPr lIns="0" tIns="0" rIns="0" bIns="0">
            <a:noAutofit/>
          </a:bodyPr>
          <a:lstStyle/>
          <a:p>
            <a:pPr marL="0" indent="0" eaLnBrk="0" hangingPunct="0">
              <a:spcBef>
                <a:spcPts val="205"/>
              </a:spcBef>
              <a:buNone/>
            </a:pPr>
            <a:r>
              <a:rPr lang="da-DK" sz="1200" b="1" dirty="0">
                <a:effectLst/>
                <a:latin typeface="Calibri" panose="020F0502020204030204" pitchFamily="34" charset="0"/>
                <a:ea typeface="Times New Roman" panose="02020603050405020304" pitchFamily="18" charset="0"/>
              </a:rPr>
              <a:t>Børnesponsor program med støtte fra Svendborg og Globale gymnasier:</a:t>
            </a:r>
            <a:endParaRPr lang="da-DK" sz="1200" dirty="0">
              <a:effectLst/>
              <a:latin typeface="Times New Roman" panose="02020603050405020304" pitchFamily="18" charset="0"/>
              <a:ea typeface="Times New Roman" panose="02020603050405020304" pitchFamily="18" charset="0"/>
            </a:endParaRPr>
          </a:p>
          <a:p>
            <a:pPr marL="0" indent="0">
              <a:buNone/>
            </a:pPr>
            <a:r>
              <a:rPr lang="da-DK" sz="1200" kern="0" dirty="0">
                <a:effectLst/>
                <a:latin typeface="Calibri" panose="020F0502020204030204" pitchFamily="34" charset="0"/>
                <a:ea typeface="Times New Roman" panose="02020603050405020304" pitchFamily="18" charset="0"/>
              </a:rPr>
              <a:t>I det meget fattige og utilgængelige område som </a:t>
            </a:r>
            <a:r>
              <a:rPr lang="da-DK" sz="1150" kern="0" dirty="0">
                <a:effectLst/>
                <a:latin typeface="Calibri" panose="020F0502020204030204" pitchFamily="34" charset="0"/>
                <a:ea typeface="Times New Roman" panose="02020603050405020304" pitchFamily="18" charset="0"/>
              </a:rPr>
              <a:t>Sundarban er udviklingsindsatsen</a:t>
            </a:r>
            <a:r>
              <a:rPr lang="da-DK" sz="1200" kern="0" dirty="0">
                <a:effectLst/>
                <a:latin typeface="Calibri" panose="020F0502020204030204" pitchFamily="34" charset="0"/>
                <a:ea typeface="Times New Roman" panose="02020603050405020304" pitchFamily="18" charset="0"/>
              </a:rPr>
              <a:t> </a:t>
            </a:r>
            <a:r>
              <a:rPr lang="da-DK" sz="1150" kern="0" dirty="0">
                <a:effectLst/>
                <a:latin typeface="Calibri" panose="020F0502020204030204" pitchFamily="34" charset="0"/>
                <a:ea typeface="Times New Roman" panose="02020603050405020304" pitchFamily="18" charset="0"/>
              </a:rPr>
              <a:t>efterhånden på et me</a:t>
            </a:r>
            <a:r>
              <a:rPr lang="da-DK" sz="1200" kern="0" dirty="0">
                <a:effectLst/>
                <a:latin typeface="Calibri" panose="020F0502020204030204" pitchFamily="34" charset="0"/>
                <a:ea typeface="Times New Roman" panose="02020603050405020304" pitchFamily="18" charset="0"/>
              </a:rPr>
              <a:t>re professionelt niveau, hvor IGF-Danmark har været  pioner ved at sætte en </a:t>
            </a:r>
            <a:r>
              <a:rPr lang="da-DK" sz="1150" kern="0" dirty="0">
                <a:effectLst/>
                <a:latin typeface="Calibri" panose="020F0502020204030204" pitchFamily="34" charset="0"/>
                <a:ea typeface="Times New Roman" panose="02020603050405020304" pitchFamily="18" charset="0"/>
              </a:rPr>
              <a:t>udviklingsindsats i gang på ho</a:t>
            </a:r>
            <a:r>
              <a:rPr lang="da-DK" sz="1200" kern="0" dirty="0">
                <a:effectLst/>
                <a:latin typeface="Calibri" panose="020F0502020204030204" pitchFamily="34" charset="0"/>
                <a:ea typeface="Times New Roman" panose="02020603050405020304" pitchFamily="18" charset="0"/>
              </a:rPr>
              <a:t>listisk </a:t>
            </a:r>
            <a:r>
              <a:rPr lang="da-DK" sz="1150" kern="0" dirty="0">
                <a:effectLst/>
                <a:latin typeface="Calibri" panose="020F0502020204030204" pitchFamily="34" charset="0"/>
                <a:ea typeface="Times New Roman" panose="02020603050405020304" pitchFamily="18" charset="0"/>
              </a:rPr>
              <a:t>niveau i samarbejde med det </a:t>
            </a:r>
            <a:r>
              <a:rPr lang="da-DK" sz="1150" kern="0" dirty="0" err="1">
                <a:effectLst/>
                <a:latin typeface="Calibri" panose="020F0502020204030204" pitchFamily="34" charset="0"/>
                <a:ea typeface="Times New Roman" panose="02020603050405020304" pitchFamily="18" charset="0"/>
              </a:rPr>
              <a:t>dan-</a:t>
            </a:r>
            <a:r>
              <a:rPr lang="da-DK" sz="1200" kern="0" dirty="0" err="1">
                <a:effectLst/>
                <a:latin typeface="Calibri" panose="020F0502020204030204" pitchFamily="34" charset="0"/>
                <a:ea typeface="Times New Roman" panose="02020603050405020304" pitchFamily="18" charset="0"/>
              </a:rPr>
              <a:t>ske</a:t>
            </a:r>
            <a:r>
              <a:rPr lang="da-DK" sz="1200" kern="0" dirty="0">
                <a:effectLst/>
                <a:latin typeface="Calibri" panose="020F0502020204030204" pitchFamily="34" charset="0"/>
                <a:ea typeface="Times New Roman" panose="02020603050405020304" pitchFamily="18" charset="0"/>
              </a:rPr>
              <a:t> civilsamfund. Fra 2018 har vi haft samarbejde med </a:t>
            </a:r>
            <a:r>
              <a:rPr lang="da-DK" sz="1150" kern="0" dirty="0">
                <a:effectLst/>
                <a:latin typeface="Calibri" panose="020F0502020204030204" pitchFamily="34" charset="0"/>
                <a:ea typeface="Times New Roman" panose="02020603050405020304" pitchFamily="18" charset="0"/>
              </a:rPr>
              <a:t>Svend</a:t>
            </a:r>
            <a:r>
              <a:rPr lang="da-DK" sz="1150" kern="0" dirty="0">
                <a:latin typeface="Calibri" panose="020F0502020204030204" pitchFamily="34" charset="0"/>
                <a:ea typeface="Times New Roman" panose="02020603050405020304" pitchFamily="18" charset="0"/>
              </a:rPr>
              <a:t>borg Gymnasium(SG). </a:t>
            </a:r>
            <a:r>
              <a:rPr lang="da-DK" sz="1150" kern="0" dirty="0">
                <a:effectLst/>
                <a:latin typeface="Calibri" panose="020F0502020204030204" pitchFamily="34" charset="0"/>
                <a:ea typeface="Times New Roman" panose="02020603050405020304" pitchFamily="18" charset="0"/>
              </a:rPr>
              <a:t>Det begyndte med</a:t>
            </a:r>
            <a:endParaRPr lang="da-DK" sz="1150" dirty="0">
              <a:latin typeface="Calibri" pitchFamily="34" charset="0"/>
              <a:cs typeface="Calibri"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5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da-DK" sz="1200" kern="0" dirty="0">
                <a:effectLst/>
                <a:latin typeface="Calibri" panose="020F0502020204030204" pitchFamily="34" charset="0"/>
                <a:ea typeface="Times New Roman" panose="02020603050405020304" pitchFamily="18" charset="0"/>
              </a:rPr>
              <a:t>at vi afholdt et program på gymnasiet med </a:t>
            </a:r>
            <a:r>
              <a:rPr lang="da-DK" sz="1150" kern="0" dirty="0">
                <a:effectLst/>
                <a:latin typeface="Calibri" panose="020F0502020204030204" pitchFamily="34" charset="0"/>
                <a:ea typeface="Times New Roman" panose="02020603050405020304" pitchFamily="18" charset="0"/>
              </a:rPr>
              <a:t>danse-re og musikere fra Sun</a:t>
            </a:r>
            <a:r>
              <a:rPr lang="da-DK" sz="1200" kern="0" dirty="0">
                <a:effectLst/>
                <a:latin typeface="Calibri" panose="020F0502020204030204" pitchFamily="34" charset="0"/>
                <a:ea typeface="Times New Roman" panose="02020603050405020304" pitchFamily="18" charset="0"/>
              </a:rPr>
              <a:t>darban, hvor </a:t>
            </a:r>
            <a:r>
              <a:rPr lang="da-DK" sz="1150" kern="0" dirty="0">
                <a:effectLst/>
                <a:latin typeface="Calibri" panose="020F0502020204030204" pitchFamily="34" charset="0"/>
                <a:ea typeface="Times New Roman" panose="02020603050405020304" pitchFamily="18" charset="0"/>
              </a:rPr>
              <a:t>ca. 1000 elever og lærere</a:t>
            </a:r>
            <a:r>
              <a:rPr lang="da-DK" sz="1200" kern="0" dirty="0">
                <a:effectLst/>
                <a:latin typeface="Calibri" panose="020F0502020204030204" pitchFamily="34" charset="0"/>
                <a:ea typeface="Times New Roman" panose="02020603050405020304" pitchFamily="18" charset="0"/>
              </a:rPr>
              <a:t> </a:t>
            </a:r>
            <a:r>
              <a:rPr lang="da-DK" sz="1150" kern="0" dirty="0">
                <a:effectLst/>
                <a:latin typeface="Calibri" panose="020F0502020204030204" pitchFamily="34" charset="0"/>
                <a:ea typeface="Times New Roman" panose="02020603050405020304" pitchFamily="18" charset="0"/>
              </a:rPr>
              <a:t>overværede forestillingen. Det var opstar-ten til et samarbej</a:t>
            </a:r>
            <a:r>
              <a:rPr lang="da-DK" sz="1200" kern="0" dirty="0">
                <a:effectLst/>
                <a:latin typeface="Calibri" panose="020F0502020204030204" pitchFamily="34" charset="0"/>
                <a:ea typeface="Times New Roman" panose="02020603050405020304" pitchFamily="18" charset="0"/>
              </a:rPr>
              <a:t>de. </a:t>
            </a:r>
            <a:r>
              <a:rPr lang="da-DK" sz="1150" kern="0" dirty="0">
                <a:effectLst/>
                <a:latin typeface="Calibri" panose="020F0502020204030204" pitchFamily="34" charset="0"/>
                <a:ea typeface="Times New Roman" panose="02020603050405020304" pitchFamily="18" charset="0"/>
              </a:rPr>
              <a:t>I 2019 og 2020 sendte</a:t>
            </a:r>
            <a:r>
              <a:rPr lang="da-DK" sz="1200" kern="0" dirty="0">
                <a:effectLst/>
                <a:latin typeface="Calibri" panose="020F0502020204030204" pitchFamily="34" charset="0"/>
                <a:ea typeface="Times New Roman" panose="02020603050405020304" pitchFamily="18" charset="0"/>
              </a:rPr>
              <a:t> SG to hold gymnasieelever, 10 per gan</a:t>
            </a:r>
            <a:r>
              <a:rPr lang="da-DK" sz="1150" kern="0" dirty="0">
                <a:effectLst/>
                <a:latin typeface="Calibri" panose="020F0502020204030204" pitchFamily="34" charset="0"/>
                <a:ea typeface="Times New Roman" panose="02020603050405020304" pitchFamily="18" charset="0"/>
              </a:rPr>
              <a:t>g, til Sunderban, </a:t>
            </a:r>
            <a:r>
              <a:rPr lang="da-DK" sz="1200" kern="0" dirty="0">
                <a:effectLst/>
                <a:latin typeface="Calibri" panose="020F0502020204030204" pitchFamily="34" charset="0"/>
                <a:ea typeface="Times New Roman" panose="02020603050405020304" pitchFamily="18" charset="0"/>
              </a:rPr>
              <a:t>hvor </a:t>
            </a:r>
            <a:r>
              <a:rPr lang="da-DK" sz="1150" kern="0" dirty="0">
                <a:effectLst/>
                <a:latin typeface="Calibri" panose="020F0502020204030204" pitchFamily="34" charset="0"/>
                <a:ea typeface="Times New Roman" panose="02020603050405020304" pitchFamily="18" charset="0"/>
              </a:rPr>
              <a:t>de fik et </a:t>
            </a:r>
            <a:r>
              <a:rPr lang="da-DK" sz="1100" kern="0" dirty="0">
                <a:effectLst/>
                <a:latin typeface="Calibri" panose="020F0502020204030204" pitchFamily="34" charset="0"/>
                <a:ea typeface="Times New Roman" panose="02020603050405020304" pitchFamily="18" charset="0"/>
              </a:rPr>
              <a:t>reelt indtryk </a:t>
            </a:r>
            <a:r>
              <a:rPr lang="da-DK" sz="1150" kern="0" dirty="0">
                <a:effectLst/>
                <a:latin typeface="Calibri" panose="020F0502020204030204" pitchFamily="34" charset="0"/>
                <a:ea typeface="Times New Roman" panose="02020603050405020304" pitchFamily="18" charset="0"/>
              </a:rPr>
              <a:t>af hvad det </a:t>
            </a:r>
            <a:r>
              <a:rPr lang="da-DK" sz="1100" kern="0" dirty="0">
                <a:effectLst/>
                <a:latin typeface="Calibri" panose="020F0502020204030204" pitchFamily="34" charset="0"/>
                <a:ea typeface="Times New Roman" panose="02020603050405020304" pitchFamily="18" charset="0"/>
              </a:rPr>
              <a:t>er for en grup-</a:t>
            </a:r>
            <a:r>
              <a:rPr lang="da-DK" sz="1200" kern="0" dirty="0">
                <a:effectLst/>
                <a:latin typeface="Calibri" panose="020F0502020204030204" pitchFamily="34" charset="0"/>
                <a:ea typeface="Times New Roman" panose="02020603050405020304" pitchFamily="18" charset="0"/>
              </a:rPr>
              <a:t>pe mennesker vi taler om, hvordan er deres leve-forhold og hvad er det for </a:t>
            </a:r>
            <a:r>
              <a:rPr lang="da-DK" sz="1150" kern="0" dirty="0">
                <a:effectLst/>
                <a:latin typeface="Calibri" panose="020F0502020204030204" pitchFamily="34" charset="0"/>
                <a:ea typeface="Times New Roman" panose="02020603050405020304" pitchFamily="18" charset="0"/>
              </a:rPr>
              <a:t>en indsats, vi gør fra IGF-</a:t>
            </a:r>
            <a:r>
              <a:rPr lang="da-DK" sz="1200" kern="0" dirty="0">
                <a:effectLst/>
                <a:latin typeface="Calibri" panose="020F0502020204030204" pitchFamily="34" charset="0"/>
                <a:ea typeface="Times New Roman" panose="02020603050405020304" pitchFamily="18" charset="0"/>
              </a:rPr>
              <a:t>Danmark</a:t>
            </a:r>
            <a:r>
              <a:rPr lang="da-DK" sz="1150" kern="0" dirty="0">
                <a:effectLst/>
                <a:latin typeface="Calibri" panose="020F0502020204030204" pitchFamily="34" charset="0"/>
                <a:ea typeface="Times New Roman" panose="02020603050405020304" pitchFamily="18" charset="0"/>
              </a:rPr>
              <a:t>s side. Her så de dan</a:t>
            </a:r>
            <a:r>
              <a:rPr lang="da-DK" sz="1200" kern="0" dirty="0">
                <a:effectLst/>
                <a:latin typeface="Calibri" panose="020F0502020204030204" pitchFamily="34" charset="0"/>
                <a:ea typeface="Times New Roman" panose="02020603050405020304" pitchFamily="18" charset="0"/>
              </a:rPr>
              <a:t>ske unge mennesker, hvordan mange børn og unge bliver afskåret </a:t>
            </a:r>
            <a:r>
              <a:rPr lang="da-DK" sz="1150" kern="0" dirty="0">
                <a:effectLst/>
                <a:latin typeface="Calibri" panose="020F0502020204030204" pitchFamily="34" charset="0"/>
                <a:ea typeface="Times New Roman" panose="02020603050405020304" pitchFamily="18" charset="0"/>
              </a:rPr>
              <a:t>fra at få en </a:t>
            </a:r>
            <a:r>
              <a:rPr kumimoji="0" lang="da-DK" sz="115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uddannelse pga fattig</a:t>
            </a: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gdom. Det var </a:t>
            </a:r>
            <a:r>
              <a:rPr kumimoji="0" lang="da-DK" sz="115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en vigtig del af globaliseringen,</a:t>
            </a: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 hvor de danske elever </a:t>
            </a:r>
            <a:r>
              <a:rPr lang="da-DK" sz="1200" kern="0" dirty="0">
                <a:effectLst/>
                <a:latin typeface="Calibri" panose="020F0502020204030204" pitchFamily="34" charset="0"/>
                <a:ea typeface="Times New Roman" panose="02020603050405020304" pitchFamily="18" charset="0"/>
              </a:rPr>
              <a:t>ople-</a:t>
            </a:r>
            <a:r>
              <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vede at studerende i Indien slet ikke har de mulighe-</a:t>
            </a:r>
            <a:r>
              <a:rPr lang="da-DK" sz="1100" kern="0" dirty="0">
                <a:effectLst/>
                <a:latin typeface="Calibri" panose="020F0502020204030204" pitchFamily="34" charset="0"/>
                <a:ea typeface="Times New Roman" panose="02020603050405020304" pitchFamily="18" charset="0"/>
              </a:rPr>
              <a:t>der, som de har i Danmark og følte, at det ikke var </a:t>
            </a: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200" dirty="0">
              <a:effectLst/>
              <a:latin typeface="Calibri" panose="020F0502020204030204" pitchFamily="34" charset="0"/>
              <a:ea typeface="Calibri" panose="020F0502020204030204" pitchFamily="34" charset="0"/>
              <a:cs typeface="Vrinda" panose="020B0502040204020203" pitchFamily="34" charset="0"/>
            </a:endParaRPr>
          </a:p>
          <a:p>
            <a:pPr marL="0" indent="0">
              <a:buNone/>
            </a:pPr>
            <a:endParaRPr lang="da-DK" sz="500" dirty="0">
              <a:effectLst/>
              <a:latin typeface="Calibri" panose="020F0502020204030204" pitchFamily="34" charset="0"/>
              <a:ea typeface="Calibri" panose="020F0502020204030204" pitchFamily="34" charset="0"/>
              <a:cs typeface="Vrinda" panose="020B0502040204020203"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5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6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en-GB" sz="1200" dirty="0">
              <a:latin typeface="Calibri" panose="020F0502020204030204" pitchFamily="34" charset="0"/>
              <a:cs typeface="Calibri" panose="020F0502020204030204" pitchFamily="34" charset="0"/>
            </a:endParaRPr>
          </a:p>
          <a:p>
            <a:pPr marL="0" indent="0">
              <a:buNone/>
            </a:pPr>
            <a:endParaRPr lang="en-GB" sz="1200" dirty="0">
              <a:latin typeface="Calibri" panose="020F0502020204030204" pitchFamily="34" charset="0"/>
              <a:cs typeface="Calibri" panose="020F0502020204030204" pitchFamily="34" charset="0"/>
            </a:endParaRPr>
          </a:p>
          <a:p>
            <a:pPr marL="0" indent="0">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r>
              <a:rPr lang="en-GB" sz="1200" dirty="0">
                <a:latin typeface="Calibri" panose="020F0502020204030204" pitchFamily="34" charset="0"/>
                <a:cs typeface="Calibri" panose="020F0502020204030204" pitchFamily="34" charset="0"/>
              </a:rPr>
              <a:t> </a:t>
            </a: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ndParaRPr>
          </a:p>
        </p:txBody>
      </p:sp>
      <p:sp>
        <p:nvSpPr>
          <p:cNvPr id="20" name="Pladsholder til indhold 19"/>
          <p:cNvSpPr>
            <a:spLocks noGrp="1"/>
          </p:cNvSpPr>
          <p:nvPr>
            <p:ph sz="quarter" idx="4"/>
          </p:nvPr>
        </p:nvSpPr>
        <p:spPr>
          <a:xfrm>
            <a:off x="3428443" y="272480"/>
            <a:ext cx="3272725" cy="9161020"/>
          </a:xfrm>
        </p:spPr>
        <p:txBody>
          <a:bodyPr lIns="0" tIns="0" rIns="0" bIns="0">
            <a:noAutofit/>
          </a:bodyPr>
          <a:lstStyle/>
          <a:p>
            <a:pPr marL="0" indent="0" eaLnBrk="0" hangingPunct="0">
              <a:spcBef>
                <a:spcPts val="205"/>
              </a:spcBef>
              <a:buNone/>
            </a:pPr>
            <a:r>
              <a:rPr lang="da-DK" sz="1200" kern="0" dirty="0">
                <a:effectLst/>
                <a:latin typeface="Calibri" panose="020F0502020204030204" pitchFamily="34" charset="0"/>
                <a:ea typeface="Times New Roman" panose="02020603050405020304" pitchFamily="18" charset="0"/>
              </a:rPr>
              <a:t>retfærdigt. Derfor ønskede de at gøre en indsats for at forbedre</a:t>
            </a:r>
            <a:r>
              <a:rPr lang="da-DK" sz="1150" kern="0" dirty="0">
                <a:effectLst/>
                <a:latin typeface="Calibri" panose="020F0502020204030204" pitchFamily="34" charset="0"/>
                <a:ea typeface="Times New Roman" panose="02020603050405020304" pitchFamily="18" charset="0"/>
              </a:rPr>
              <a:t> forholde</a:t>
            </a:r>
            <a:r>
              <a:rPr lang="da-DK" sz="1200" kern="0" dirty="0">
                <a:effectLst/>
                <a:latin typeface="Calibri" panose="020F0502020204030204" pitchFamily="34" charset="0"/>
                <a:ea typeface="Times New Roman" panose="02020603050405020304" pitchFamily="18" charset="0"/>
              </a:rPr>
              <a:t>ne. Ved juletid solgte de hjerter og tjente ca. 6.000 </a:t>
            </a:r>
            <a:r>
              <a:rPr lang="da-DK" sz="1200" kern="0" dirty="0" err="1">
                <a:effectLst/>
                <a:latin typeface="Calibri" panose="020F0502020204030204" pitchFamily="34" charset="0"/>
                <a:ea typeface="Times New Roman" panose="02020603050405020304" pitchFamily="18" charset="0"/>
              </a:rPr>
              <a:t>kr</a:t>
            </a:r>
            <a:r>
              <a:rPr lang="da-DK" sz="1200" kern="0" dirty="0">
                <a:effectLst/>
                <a:latin typeface="Calibri" panose="020F0502020204030204" pitchFamily="34" charset="0"/>
                <a:ea typeface="Times New Roman" panose="02020603050405020304" pitchFamily="18" charset="0"/>
              </a:rPr>
              <a:t>, som de donerede til at støtte børnenes uddannelse. JGVK udpegede </a:t>
            </a:r>
            <a:r>
              <a:rPr lang="da-DK" sz="1150" kern="0" dirty="0">
                <a:effectLst/>
                <a:latin typeface="Calibri" panose="020F0502020204030204" pitchFamily="34" charset="0"/>
                <a:ea typeface="Times New Roman" panose="02020603050405020304" pitchFamily="18" charset="0"/>
              </a:rPr>
              <a:t>to børn som kan</a:t>
            </a:r>
            <a:r>
              <a:rPr lang="da-DK" sz="1200" kern="0" dirty="0">
                <a:effectLst/>
                <a:latin typeface="Calibri" panose="020F0502020204030204" pitchFamily="34" charset="0"/>
                <a:ea typeface="Times New Roman" panose="02020603050405020304" pitchFamily="18" charset="0"/>
              </a:rPr>
              <a:t>didater: en </a:t>
            </a:r>
            <a:r>
              <a:rPr lang="da-DK" sz="1150" kern="0" dirty="0">
                <a:effectLst/>
                <a:latin typeface="Calibri" panose="020F0502020204030204" pitchFamily="34" charset="0"/>
                <a:ea typeface="Times New Roman" panose="02020603050405020304" pitchFamily="18" charset="0"/>
              </a:rPr>
              <a:t>pige</a:t>
            </a:r>
            <a:r>
              <a:rPr lang="da-DK" sz="1200" kern="0" dirty="0">
                <a:effectLst/>
                <a:latin typeface="Calibri" panose="020F0502020204030204" pitchFamily="34" charset="0"/>
                <a:ea typeface="Times New Roman" panose="02020603050405020304" pitchFamily="18" charset="0"/>
              </a:rPr>
              <a:t> på </a:t>
            </a:r>
            <a:r>
              <a:rPr lang="da-DK" sz="1150" kern="0" dirty="0">
                <a:effectLst/>
                <a:latin typeface="Calibri" panose="020F0502020204030204" pitchFamily="34" charset="0"/>
                <a:ea typeface="Times New Roman" panose="02020603050405020304" pitchFamily="18" charset="0"/>
              </a:rPr>
              <a:t>9 år, hvis far var blevet dræbt af tiger da </a:t>
            </a:r>
            <a:r>
              <a:rPr lang="da-DK" sz="1100" kern="0" dirty="0">
                <a:effectLst/>
                <a:latin typeface="Calibri" panose="020F0502020204030204" pitchFamily="34" charset="0"/>
                <a:ea typeface="Times New Roman" panose="02020603050405020304" pitchFamily="18" charset="0"/>
              </a:rPr>
              <a:t>han</a:t>
            </a:r>
            <a:r>
              <a:rPr lang="da-DK" sz="1200" kern="0" dirty="0">
                <a:effectLst/>
                <a:latin typeface="Calibri" panose="020F0502020204030204" pitchFamily="34" charset="0"/>
                <a:ea typeface="Times New Roman" panose="02020603050405020304" pitchFamily="18" charset="0"/>
              </a:rPr>
              <a:t> var i skoven for at fange fisk, </a:t>
            </a:r>
            <a:r>
              <a:rPr lang="da-DK" sz="1150" kern="0" dirty="0">
                <a:effectLst/>
                <a:latin typeface="Calibri" panose="020F0502020204030204" pitchFamily="34" charset="0"/>
                <a:ea typeface="Times New Roman" panose="02020603050405020304" pitchFamily="18" charset="0"/>
              </a:rPr>
              <a:t>den an-den en jævnaldrende dreng,</a:t>
            </a:r>
            <a:r>
              <a:rPr lang="da-DK" sz="1200" kern="0" dirty="0">
                <a:effectLst/>
                <a:latin typeface="Calibri" panose="020F0502020204030204" pitchFamily="34" charset="0"/>
                <a:ea typeface="Times New Roman" panose="02020603050405020304" pitchFamily="18" charset="0"/>
              </a:rPr>
              <a:t> </a:t>
            </a:r>
            <a:r>
              <a:rPr lang="da-DK" sz="1150" kern="0" dirty="0">
                <a:effectLst/>
                <a:latin typeface="Calibri" panose="020F0502020204030204" pitchFamily="34" charset="0"/>
                <a:ea typeface="Times New Roman" panose="02020603050405020304" pitchFamily="18" charset="0"/>
              </a:rPr>
              <a:t>hvis far havde forladt mo-ren, </a:t>
            </a:r>
            <a:r>
              <a:rPr lang="da-DK" sz="1100" kern="0" dirty="0">
                <a:effectLst/>
                <a:latin typeface="Calibri" panose="020F0502020204030204" pitchFamily="34" charset="0"/>
                <a:ea typeface="Times New Roman" panose="02020603050405020304" pitchFamily="18" charset="0"/>
              </a:rPr>
              <a:t>som</a:t>
            </a:r>
            <a:r>
              <a:rPr lang="da-DK" sz="1200" kern="0" dirty="0">
                <a:effectLst/>
                <a:latin typeface="Calibri" panose="020F0502020204030204" pitchFamily="34" charset="0"/>
                <a:ea typeface="Times New Roman" panose="02020603050405020304" pitchFamily="18" charset="0"/>
              </a:rPr>
              <a:t> så ikke kunne </a:t>
            </a:r>
            <a:r>
              <a:rPr lang="da-DK" sz="1150" kern="0" dirty="0">
                <a:effectLst/>
                <a:latin typeface="Calibri" panose="020F0502020204030204" pitchFamily="34" charset="0"/>
                <a:ea typeface="Times New Roman" panose="02020603050405020304" pitchFamily="18" charset="0"/>
              </a:rPr>
              <a:t>støtte sønnens uddannelse. I begyn</a:t>
            </a:r>
            <a:r>
              <a:rPr lang="da-DK" sz="1200" kern="0" dirty="0">
                <a:effectLst/>
                <a:latin typeface="Calibri" panose="020F0502020204030204" pitchFamily="34" charset="0"/>
                <a:ea typeface="Times New Roman" panose="02020603050405020304" pitchFamily="18" charset="0"/>
              </a:rPr>
              <a:t>delse var de </a:t>
            </a:r>
            <a:r>
              <a:rPr lang="da-DK" sz="1200" kern="0" dirty="0">
                <a:latin typeface="Calibri" panose="020F0502020204030204" pitchFamily="34" charset="0"/>
                <a:ea typeface="Times New Roman" panose="02020603050405020304" pitchFamily="18" charset="0"/>
              </a:rPr>
              <a:t>2 børn</a:t>
            </a:r>
            <a:r>
              <a:rPr lang="da-DK" sz="1200" kern="0" dirty="0">
                <a:effectLst/>
                <a:latin typeface="Calibri" panose="020F0502020204030204" pitchFamily="34" charset="0"/>
                <a:ea typeface="Times New Roman" panose="02020603050405020304" pitchFamily="18" charset="0"/>
              </a:rPr>
              <a:t> meget indesluttede pga det de havde oplevet. Men efterhånden trivedes de i miljøet ved JGVK med den omsorg børnene der får. Takket være støtten fra gymnasieeleverne har disse børn fået en chance.</a:t>
            </a:r>
          </a:p>
          <a:p>
            <a:pPr marL="0" indent="0" eaLnBrk="0" hangingPunct="0">
              <a:spcBef>
                <a:spcPts val="205"/>
              </a:spcBef>
              <a:buNone/>
            </a:pPr>
            <a:endParaRPr lang="da-DK" sz="1200" kern="0" dirty="0">
              <a:latin typeface="Calibri" panose="020F0502020204030204" pitchFamily="34" charset="0"/>
              <a:cs typeface="Calibri" panose="020F0502020204030204" pitchFamily="34" charset="0"/>
            </a:endParaRPr>
          </a:p>
          <a:p>
            <a:pPr marL="0" indent="0" eaLnBrk="0" hangingPunct="0">
              <a:spcBef>
                <a:spcPts val="205"/>
              </a:spcBef>
              <a:buNone/>
            </a:pPr>
            <a:r>
              <a:rPr lang="da-DK" sz="1200" b="1" dirty="0">
                <a:latin typeface="Calibri" panose="020F0502020204030204" pitchFamily="34" charset="0"/>
                <a:cs typeface="Calibri" panose="020F0502020204030204" pitchFamily="34" charset="0"/>
              </a:rPr>
              <a:t>Aktiviteter i Indien med IGF-Danmarks midler: </a:t>
            </a:r>
          </a:p>
          <a:p>
            <a:pPr marL="0" indent="0" eaLnBrk="0" hangingPunct="0">
              <a:spcBef>
                <a:spcPts val="205"/>
              </a:spcBef>
              <a:buNone/>
            </a:pPr>
            <a:r>
              <a:rPr lang="da-DK" sz="1200" dirty="0">
                <a:latin typeface="Calibri" panose="020F0502020204030204" pitchFamily="34" charset="0"/>
                <a:cs typeface="Calibri" panose="020F0502020204030204" pitchFamily="34" charset="0"/>
              </a:rPr>
              <a:t>IGF-Danmark implementerer </a:t>
            </a:r>
            <a:r>
              <a:rPr lang="da-DK" sz="1150" dirty="0">
                <a:latin typeface="Calibri" panose="020F0502020204030204" pitchFamily="34" charset="0"/>
                <a:cs typeface="Calibri" panose="020F0502020204030204" pitchFamily="34" charset="0"/>
              </a:rPr>
              <a:t>projekter af mange fors-</a:t>
            </a:r>
            <a:r>
              <a:rPr lang="da-DK" sz="1200" dirty="0">
                <a:latin typeface="Calibri" panose="020F0502020204030204" pitchFamily="34" charset="0"/>
                <a:cs typeface="Calibri" panose="020F0502020204030204" pitchFamily="34" charset="0"/>
              </a:rPr>
              <a:t>kellige typer og størrelser med midler fra forskellige kilder. De større projekter som uddannelsesprojektet </a:t>
            </a:r>
            <a:r>
              <a:rPr lang="da-DK" sz="1150" dirty="0">
                <a:latin typeface="Calibri" panose="020F0502020204030204" pitchFamily="34" charset="0"/>
                <a:cs typeface="Calibri" panose="020F0502020204030204" pitchFamily="34" charset="0"/>
              </a:rPr>
              <a:t>støttes af Haldor Topsøe og landbrugsprojektet er </a:t>
            </a:r>
            <a:r>
              <a:rPr lang="da-DK" sz="1100" dirty="0">
                <a:latin typeface="Calibri" panose="020F0502020204030204" pitchFamily="34" charset="0"/>
                <a:cs typeface="Calibri" panose="020F0502020204030204" pitchFamily="34" charset="0"/>
              </a:rPr>
              <a:t>støt-</a:t>
            </a:r>
            <a:r>
              <a:rPr lang="da-DK" sz="1200" dirty="0">
                <a:latin typeface="Calibri" panose="020F0502020204030204" pitchFamily="34" charset="0"/>
                <a:cs typeface="Calibri" panose="020F0502020204030204" pitchFamily="34" charset="0"/>
              </a:rPr>
              <a:t>tet af CISU. Der er også andre aktiviteter, som der er stort behov for at få igangsat, men vi har ingen donormidler. Her træder IGF-Danmark til med sine egne midler (</a:t>
            </a:r>
            <a:r>
              <a:rPr lang="da-DK" sz="1200" dirty="0" err="1">
                <a:latin typeface="Calibri" panose="020F0502020204030204" pitchFamily="34" charset="0"/>
                <a:cs typeface="Calibri" panose="020F0502020204030204" pitchFamily="34" charset="0"/>
              </a:rPr>
              <a:t>donationer,kontingent</a:t>
            </a:r>
            <a:r>
              <a:rPr lang="da-DK" sz="1200" dirty="0">
                <a:latin typeface="Calibri" panose="020F0502020204030204" pitchFamily="34" charset="0"/>
                <a:cs typeface="Calibri" panose="020F0502020204030204" pitchFamily="34" charset="0"/>
              </a:rPr>
              <a:t>, administrationsbidrag oa). Vi starter i en mindre målestok. Hvis det viser sig, at der er hold i arbejdet, så forsøger vi at finde sponsorer, som kan støtte med et større beløb. </a:t>
            </a:r>
          </a:p>
          <a:p>
            <a:pPr marL="0" indent="0" eaLnBrk="0" hangingPunct="0">
              <a:spcBef>
                <a:spcPts val="205"/>
              </a:spcBef>
              <a:buNone/>
            </a:pPr>
            <a:endParaRPr lang="da-DK" sz="1200" dirty="0">
              <a:latin typeface="Calibri" panose="020F0502020204030204" pitchFamily="34" charset="0"/>
              <a:cs typeface="Calibri" panose="020F0502020204030204" pitchFamily="34" charset="0"/>
            </a:endParaRPr>
          </a:p>
          <a:p>
            <a:pPr marL="0" indent="0" eaLnBrk="0" hangingPunct="0">
              <a:spcBef>
                <a:spcPts val="205"/>
              </a:spcBef>
              <a:buNone/>
            </a:pPr>
            <a:r>
              <a:rPr lang="da-DK" sz="1200" b="1" dirty="0">
                <a:latin typeface="Calibri" panose="020F0502020204030204" pitchFamily="34" charset="0"/>
                <a:cs typeface="Calibri" panose="020F0502020204030204" pitchFamily="34" charset="0"/>
              </a:rPr>
              <a:t>Hospitals udstyr:</a:t>
            </a:r>
          </a:p>
          <a:p>
            <a:pPr marL="0" indent="0" eaLnBrk="0" hangingPunct="0">
              <a:spcBef>
                <a:spcPts val="205"/>
              </a:spcBef>
              <a:buNone/>
            </a:pPr>
            <a:r>
              <a:rPr lang="da-DK" sz="1200" dirty="0">
                <a:latin typeface="Calibri" panose="020F0502020204030204" pitchFamily="34" charset="0"/>
                <a:cs typeface="Calibri" panose="020F0502020204030204" pitchFamily="34" charset="0"/>
              </a:rPr>
              <a:t>Sundhed er meget vigtig i det subtropiske mangrove-område, hvor sygdomme </a:t>
            </a:r>
            <a:r>
              <a:rPr lang="da-DK" sz="1150" dirty="0">
                <a:latin typeface="Calibri" panose="020F0502020204030204" pitchFamily="34" charset="0"/>
                <a:cs typeface="Calibri" panose="020F0502020204030204" pitchFamily="34" charset="0"/>
              </a:rPr>
              <a:t>af forskellig art er meget ud-</a:t>
            </a:r>
            <a:r>
              <a:rPr lang="da-DK" sz="1200" dirty="0">
                <a:latin typeface="Calibri" panose="020F0502020204030204" pitchFamily="34" charset="0"/>
                <a:cs typeface="Calibri" panose="020F0502020204030204" pitchFamily="34" charset="0"/>
              </a:rPr>
              <a:t>bredt. Da der ikke er noget hospital lige i nærheden, er folk overladt til kvaksalvere. Derfor er der behov for et sundhedscenter med </a:t>
            </a:r>
            <a:r>
              <a:rPr lang="da-DK" sz="1150" dirty="0">
                <a:latin typeface="Calibri" panose="020F0502020204030204" pitchFamily="34" charset="0"/>
                <a:cs typeface="Calibri" panose="020F0502020204030204" pitchFamily="34" charset="0"/>
              </a:rPr>
              <a:t>uddannede læ</a:t>
            </a:r>
            <a:r>
              <a:rPr lang="da-DK" sz="1200" dirty="0">
                <a:latin typeface="Calibri" panose="020F0502020204030204" pitchFamily="34" charset="0"/>
                <a:cs typeface="Calibri" panose="020F0502020204030204" pitchFamily="34" charset="0"/>
              </a:rPr>
              <a:t>ger og et vist </a:t>
            </a:r>
            <a:r>
              <a:rPr lang="da-DK" sz="1150" dirty="0">
                <a:latin typeface="Calibri" panose="020F0502020204030204" pitchFamily="34" charset="0"/>
                <a:cs typeface="Calibri" panose="020F0502020204030204" pitchFamily="34" charset="0"/>
              </a:rPr>
              <a:t>behandlingstilbud.</a:t>
            </a:r>
            <a:r>
              <a:rPr lang="da-DK" sz="1200" dirty="0">
                <a:latin typeface="Calibri" panose="020F0502020204030204" pitchFamily="34" charset="0"/>
                <a:cs typeface="Calibri" panose="020F0502020204030204" pitchFamily="34" charset="0"/>
              </a:rPr>
              <a:t> </a:t>
            </a:r>
            <a:r>
              <a:rPr lang="da-DK" sz="1150" dirty="0">
                <a:latin typeface="Calibri" panose="020F0502020204030204" pitchFamily="34" charset="0"/>
                <a:cs typeface="Calibri" panose="020F0502020204030204" pitchFamily="34" charset="0"/>
              </a:rPr>
              <a:t>Til dette har IGF-Dan</a:t>
            </a:r>
            <a:r>
              <a:rPr lang="da-DK" sz="1200" dirty="0">
                <a:latin typeface="Calibri" panose="020F0502020204030204" pitchFamily="34" charset="0"/>
                <a:cs typeface="Calibri" panose="020F0502020204030204" pitchFamily="34" charset="0"/>
              </a:rPr>
              <a:t>mark be-</a:t>
            </a:r>
          </a:p>
          <a:p>
            <a:pPr marL="0" indent="0" eaLnBrk="0" hangingPunct="0">
              <a:spcBef>
                <a:spcPts val="205"/>
              </a:spcBef>
              <a:buNone/>
            </a:pPr>
            <a:endParaRPr lang="en-GB" sz="1200"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a:xfrm>
            <a:off x="6309320" y="9378596"/>
            <a:ext cx="476672" cy="527404"/>
          </a:xfrm>
        </p:spPr>
        <p:txBody>
          <a:bodyPr/>
          <a:lstStyle/>
          <a:p>
            <a:fld id="{962F89E5-FDC6-4879-9052-8FFED4F5367E}" type="slidenum">
              <a:rPr lang="da-DK" smtClean="0"/>
              <a:pPr/>
              <a:t>17</a:t>
            </a:fld>
            <a:endParaRPr lang="da-DK" dirty="0"/>
          </a:p>
        </p:txBody>
      </p:sp>
      <p:grpSp>
        <p:nvGrpSpPr>
          <p:cNvPr id="9" name="Group 8">
            <a:extLst>
              <a:ext uri="{FF2B5EF4-FFF2-40B4-BE49-F238E27FC236}">
                <a16:creationId xmlns:a16="http://schemas.microsoft.com/office/drawing/2014/main" id="{0A2F0616-51B2-E702-F191-42BBB8F099DB}"/>
              </a:ext>
            </a:extLst>
          </p:cNvPr>
          <p:cNvGrpSpPr/>
          <p:nvPr/>
        </p:nvGrpSpPr>
        <p:grpSpPr>
          <a:xfrm>
            <a:off x="44624" y="2000672"/>
            <a:ext cx="3272725" cy="2386831"/>
            <a:chOff x="101520" y="2072680"/>
            <a:chExt cx="3272725" cy="2386831"/>
          </a:xfrm>
        </p:grpSpPr>
        <p:pic>
          <p:nvPicPr>
            <p:cNvPr id="6" name="Picture 5">
              <a:extLst>
                <a:ext uri="{FF2B5EF4-FFF2-40B4-BE49-F238E27FC236}">
                  <a16:creationId xmlns:a16="http://schemas.microsoft.com/office/drawing/2014/main" id="{830E879B-9ED1-6A98-10B2-2A10F412A9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69" y="2072680"/>
              <a:ext cx="3082979" cy="2305811"/>
            </a:xfrm>
            <a:prstGeom prst="rect">
              <a:avLst/>
            </a:prstGeom>
          </p:spPr>
        </p:pic>
        <p:sp>
          <p:nvSpPr>
            <p:cNvPr id="3" name="TextBox 2">
              <a:extLst>
                <a:ext uri="{FF2B5EF4-FFF2-40B4-BE49-F238E27FC236}">
                  <a16:creationId xmlns:a16="http://schemas.microsoft.com/office/drawing/2014/main" id="{A2D30A42-43E1-C9FA-FE0A-37C9D7028335}"/>
                </a:ext>
              </a:extLst>
            </p:cNvPr>
            <p:cNvSpPr txBox="1"/>
            <p:nvPr/>
          </p:nvSpPr>
          <p:spPr>
            <a:xfrm>
              <a:off x="101520" y="4232920"/>
              <a:ext cx="3272725" cy="226591"/>
            </a:xfrm>
            <a:prstGeom prst="rect">
              <a:avLst/>
            </a:prstGeom>
            <a:solidFill>
              <a:schemeClr val="bg1"/>
            </a:solidFill>
          </p:spPr>
          <p:txBody>
            <a:bodyPr wrap="square" lIns="36000" tIns="36000" rIns="36000" bIns="36000" rtlCol="0">
              <a:spAutoFit/>
            </a:bodyPr>
            <a:lstStyle/>
            <a:p>
              <a:r>
                <a:rPr lang="da-DK" sz="1000" i="1" dirty="0">
                  <a:solidFill>
                    <a:prstClr val="black"/>
                  </a:solidFill>
                  <a:latin typeface="Calibri" panose="020F0502020204030204" pitchFamily="34" charset="0"/>
                  <a:cs typeface="Calibri" panose="020F0502020204030204" pitchFamily="34" charset="0"/>
                </a:rPr>
                <a:t>Ajoy Mondol, hvis far forlod ham, støttes af globale gymnasiet</a:t>
              </a:r>
            </a:p>
          </p:txBody>
        </p:sp>
      </p:grpSp>
      <p:grpSp>
        <p:nvGrpSpPr>
          <p:cNvPr id="11" name="Group 10">
            <a:extLst>
              <a:ext uri="{FF2B5EF4-FFF2-40B4-BE49-F238E27FC236}">
                <a16:creationId xmlns:a16="http://schemas.microsoft.com/office/drawing/2014/main" id="{0420BCF7-B3C4-66F0-4BB1-11912415EEAE}"/>
              </a:ext>
            </a:extLst>
          </p:cNvPr>
          <p:cNvGrpSpPr/>
          <p:nvPr/>
        </p:nvGrpSpPr>
        <p:grpSpPr>
          <a:xfrm>
            <a:off x="117278" y="7129762"/>
            <a:ext cx="3175586" cy="2400193"/>
            <a:chOff x="117278" y="7129762"/>
            <a:chExt cx="3175586" cy="2400193"/>
          </a:xfrm>
        </p:grpSpPr>
        <p:pic>
          <p:nvPicPr>
            <p:cNvPr id="8" name="Picture 7">
              <a:extLst>
                <a:ext uri="{FF2B5EF4-FFF2-40B4-BE49-F238E27FC236}">
                  <a16:creationId xmlns:a16="http://schemas.microsoft.com/office/drawing/2014/main" id="{5A700446-1415-6B0A-4436-9CD47229D2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770" y="7129762"/>
              <a:ext cx="3105974" cy="2209952"/>
            </a:xfrm>
            <a:prstGeom prst="rect">
              <a:avLst/>
            </a:prstGeom>
          </p:spPr>
        </p:pic>
        <p:sp>
          <p:nvSpPr>
            <p:cNvPr id="4" name="TextBox 3">
              <a:extLst>
                <a:ext uri="{FF2B5EF4-FFF2-40B4-BE49-F238E27FC236}">
                  <a16:creationId xmlns:a16="http://schemas.microsoft.com/office/drawing/2014/main" id="{303744D5-0855-D6D3-F6D4-9ED063D9D71E}"/>
                </a:ext>
              </a:extLst>
            </p:cNvPr>
            <p:cNvSpPr txBox="1"/>
            <p:nvPr/>
          </p:nvSpPr>
          <p:spPr>
            <a:xfrm>
              <a:off x="117278" y="9149475"/>
              <a:ext cx="3175586" cy="380480"/>
            </a:xfrm>
            <a:prstGeom prst="rect">
              <a:avLst/>
            </a:prstGeom>
            <a:solidFill>
              <a:schemeClr val="bg1"/>
            </a:solidFill>
          </p:spPr>
          <p:txBody>
            <a:bodyPr wrap="square" lIns="36000" tIns="36000" rIns="36000" bIns="36000" rtlCol="0">
              <a:spAutoFit/>
            </a:bodyPr>
            <a:lstStyle/>
            <a:p>
              <a:r>
                <a:rPr lang="da-DK" sz="1000" i="1" dirty="0">
                  <a:solidFill>
                    <a:prstClr val="black"/>
                  </a:solidFill>
                  <a:latin typeface="Calibri" panose="020F0502020204030204" pitchFamily="34" charset="0"/>
                  <a:cs typeface="Calibri" panose="020F0502020204030204" pitchFamily="34" charset="0"/>
                </a:rPr>
                <a:t>Priyankas far blev dræbt af tigeren så hun kom til VSN skole med støtte fra </a:t>
              </a:r>
              <a:r>
                <a:rPr lang="da-DK" sz="1000" i="1" dirty="0" err="1">
                  <a:solidFill>
                    <a:prstClr val="black"/>
                  </a:solidFill>
                  <a:latin typeface="Calibri" panose="020F0502020204030204" pitchFamily="34" charset="0"/>
                  <a:cs typeface="Calibri" panose="020F0502020204030204" pitchFamily="34" charset="0"/>
                </a:rPr>
                <a:t>gobale</a:t>
              </a:r>
              <a:r>
                <a:rPr lang="da-DK" sz="1000" i="1" dirty="0">
                  <a:solidFill>
                    <a:prstClr val="black"/>
                  </a:solidFill>
                  <a:latin typeface="Calibri" panose="020F0502020204030204" pitchFamily="34" charset="0"/>
                  <a:cs typeface="Calibri" panose="020F0502020204030204" pitchFamily="34" charset="0"/>
                </a:rPr>
                <a:t> </a:t>
              </a:r>
              <a:r>
                <a:rPr lang="da-DK" sz="1000" i="1" dirty="0" err="1">
                  <a:solidFill>
                    <a:prstClr val="black"/>
                  </a:solidFill>
                  <a:latin typeface="Calibri" panose="020F0502020204030204" pitchFamily="34" charset="0"/>
                  <a:cs typeface="Calibri" panose="020F0502020204030204" pitchFamily="34" charset="0"/>
                </a:rPr>
                <a:t>gymnaier</a:t>
              </a:r>
              <a:r>
                <a:rPr lang="da-DK" sz="1000" i="1" dirty="0">
                  <a:solidFill>
                    <a:prstClr val="black"/>
                  </a:solidFill>
                  <a:latin typeface="Calibri" panose="020F0502020204030204" pitchFamily="34" charset="0"/>
                  <a:cs typeface="Calibri" panose="020F0502020204030204" pitchFamily="34" charset="0"/>
                </a:rPr>
                <a:t> i Svendborg</a:t>
              </a:r>
            </a:p>
          </p:txBody>
        </p:sp>
      </p:grpSp>
      <p:grpSp>
        <p:nvGrpSpPr>
          <p:cNvPr id="10" name="Group 9">
            <a:extLst>
              <a:ext uri="{FF2B5EF4-FFF2-40B4-BE49-F238E27FC236}">
                <a16:creationId xmlns:a16="http://schemas.microsoft.com/office/drawing/2014/main" id="{96C58C8E-E727-872A-A9BA-FDF772C39AAB}"/>
              </a:ext>
            </a:extLst>
          </p:cNvPr>
          <p:cNvGrpSpPr/>
          <p:nvPr/>
        </p:nvGrpSpPr>
        <p:grpSpPr>
          <a:xfrm>
            <a:off x="3402647" y="6938072"/>
            <a:ext cx="3322988" cy="2602855"/>
            <a:chOff x="3418380" y="6681192"/>
            <a:chExt cx="3322988" cy="2602855"/>
          </a:xfrm>
        </p:grpSpPr>
        <p:pic>
          <p:nvPicPr>
            <p:cNvPr id="5" name="Picture 4">
              <a:extLst>
                <a:ext uri="{FF2B5EF4-FFF2-40B4-BE49-F238E27FC236}">
                  <a16:creationId xmlns:a16="http://schemas.microsoft.com/office/drawing/2014/main" id="{48EFB712-446C-C9E1-AB6D-1630F98EEC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1528" y="6681192"/>
              <a:ext cx="3256966" cy="2420523"/>
            </a:xfrm>
            <a:prstGeom prst="rect">
              <a:avLst/>
            </a:prstGeom>
          </p:spPr>
        </p:pic>
        <p:sp>
          <p:nvSpPr>
            <p:cNvPr id="7" name="TextBox 6">
              <a:extLst>
                <a:ext uri="{FF2B5EF4-FFF2-40B4-BE49-F238E27FC236}">
                  <a16:creationId xmlns:a16="http://schemas.microsoft.com/office/drawing/2014/main" id="{E17B1829-4664-6161-8909-FB7C2A18A5F4}"/>
                </a:ext>
              </a:extLst>
            </p:cNvPr>
            <p:cNvSpPr txBox="1"/>
            <p:nvPr/>
          </p:nvSpPr>
          <p:spPr>
            <a:xfrm>
              <a:off x="3418380" y="9057456"/>
              <a:ext cx="3322988" cy="226591"/>
            </a:xfrm>
            <a:prstGeom prst="rect">
              <a:avLst/>
            </a:prstGeom>
            <a:solidFill>
              <a:schemeClr val="bg1"/>
            </a:solidFill>
          </p:spPr>
          <p:txBody>
            <a:bodyPr wrap="square" lIns="36000" tIns="36000" rIns="36000" bIns="36000" rtlCol="0">
              <a:spAutoFit/>
            </a:bodyPr>
            <a:lstStyle/>
            <a:p>
              <a:r>
                <a:rPr lang="da-DK" sz="1000" i="1" dirty="0">
                  <a:solidFill>
                    <a:prstClr val="black"/>
                  </a:solidFill>
                  <a:latin typeface="Calibri" panose="020F0502020204030204" pitchFamily="34" charset="0"/>
                  <a:cs typeface="Calibri" panose="020F0502020204030204" pitchFamily="34" charset="0"/>
                </a:rPr>
                <a:t>Røntgen undersøgelse af en landmand ved JGVK hospitalet</a:t>
              </a:r>
            </a:p>
          </p:txBody>
        </p:sp>
      </p:grpSp>
    </p:spTree>
    <p:extLst>
      <p:ext uri="{BB962C8B-B14F-4D97-AF65-F5344CB8AC3E}">
        <p14:creationId xmlns:p14="http://schemas.microsoft.com/office/powerpoint/2010/main" val="38507438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ladsholder til indhold 18"/>
          <p:cNvSpPr>
            <a:spLocks noGrp="1"/>
          </p:cNvSpPr>
          <p:nvPr>
            <p:ph sz="half" idx="2"/>
          </p:nvPr>
        </p:nvSpPr>
        <p:spPr>
          <a:xfrm>
            <a:off x="172591" y="344488"/>
            <a:ext cx="3112393" cy="9289031"/>
          </a:xfrm>
        </p:spPr>
        <p:txBody>
          <a:bodyPr lIns="0" tIns="0" rIns="0" bIns="0">
            <a:noAutofit/>
          </a:bodyPr>
          <a:lstStyle/>
          <a:p>
            <a:pPr marL="0" indent="0" eaLnBrk="0" hangingPunct="0">
              <a:spcBef>
                <a:spcPts val="205"/>
              </a:spcBef>
              <a:buNone/>
            </a:pPr>
            <a:r>
              <a:rPr lang="da-DK" sz="1200" dirty="0">
                <a:latin typeface="Calibri" panose="020F0502020204030204" pitchFamily="34" charset="0"/>
                <a:cs typeface="Calibri" panose="020F0502020204030204" pitchFamily="34" charset="0"/>
              </a:rPr>
              <a:t>vilget ca. 200.000 kr til opførsel af </a:t>
            </a:r>
            <a:r>
              <a:rPr lang="da-DK" sz="1150" dirty="0">
                <a:latin typeface="Calibri" panose="020F0502020204030204" pitchFamily="34" charset="0"/>
                <a:cs typeface="Calibri" panose="020F0502020204030204" pitchFamily="34" charset="0"/>
              </a:rPr>
              <a:t>et mini hospital,</a:t>
            </a:r>
            <a:r>
              <a:rPr lang="da-DK" sz="1200" dirty="0">
                <a:latin typeface="Calibri" panose="020F0502020204030204" pitchFamily="34" charset="0"/>
                <a:cs typeface="Calibri" panose="020F0502020204030204" pitchFamily="34" charset="0"/>
              </a:rPr>
              <a:t> hvor de fattige vil kunne få dækket de mest basale behov. Der kommer læger fra Kolkata 6 dage om ugen inden for forskellige specialer. Folk kan også købe medicin til lavere </a:t>
            </a:r>
            <a:r>
              <a:rPr lang="da-DK" sz="1150" dirty="0">
                <a:latin typeface="Calibri" panose="020F0502020204030204" pitchFamily="34" charset="0"/>
                <a:cs typeface="Calibri" panose="020F0502020204030204" pitchFamily="34" charset="0"/>
              </a:rPr>
              <a:t>pris end på markedet. Efter-</a:t>
            </a:r>
            <a:r>
              <a:rPr lang="da-DK" sz="1200" dirty="0">
                <a:latin typeface="Calibri" panose="020F0502020204030204" pitchFamily="34" charset="0"/>
                <a:cs typeface="Calibri" panose="020F0502020204030204" pitchFamily="34" charset="0"/>
              </a:rPr>
              <a:t>følgende har Birgitte og </a:t>
            </a:r>
            <a:r>
              <a:rPr lang="da-DK" sz="1150" dirty="0">
                <a:latin typeface="Calibri" panose="020F0502020204030204" pitchFamily="34" charset="0"/>
                <a:cs typeface="Calibri" panose="020F0502020204030204" pitchFamily="34" charset="0"/>
              </a:rPr>
              <a:t>Adam Øigaard (Haldor Top-</a:t>
            </a:r>
            <a:r>
              <a:rPr lang="da-DK" sz="1200" dirty="0">
                <a:latin typeface="Calibri" panose="020F0502020204030204" pitchFamily="34" charset="0"/>
                <a:cs typeface="Calibri" panose="020F0502020204030204" pitchFamily="34" charset="0"/>
              </a:rPr>
              <a:t>søes datter og svigersøn) bevilget et analog rønt-genapparat, Ganesh’s bror Sisir </a:t>
            </a:r>
            <a:r>
              <a:rPr lang="da-DK" sz="1150" dirty="0">
                <a:latin typeface="Calibri" panose="020F0502020204030204" pitchFamily="34" charset="0"/>
                <a:cs typeface="Calibri" panose="020F0502020204030204" pitchFamily="34" charset="0"/>
              </a:rPr>
              <a:t>Sengupta har bevil-</a:t>
            </a:r>
            <a:r>
              <a:rPr lang="da-DK" sz="1200" dirty="0">
                <a:latin typeface="Calibri" panose="020F0502020204030204" pitchFamily="34" charset="0"/>
                <a:cs typeface="Calibri" panose="020F0502020204030204" pitchFamily="34" charset="0"/>
              </a:rPr>
              <a:t>get penge til at gøre det digitalt og </a:t>
            </a:r>
            <a:r>
              <a:rPr lang="da-DK" sz="1150" dirty="0">
                <a:latin typeface="Calibri" panose="020F0502020204030204" pitchFamily="34" charset="0"/>
                <a:cs typeface="Calibri" panose="020F0502020204030204" pitchFamily="34" charset="0"/>
              </a:rPr>
              <a:t>Lars Simper</a:t>
            </a:r>
            <a:r>
              <a:rPr lang="da-DK" sz="1200" dirty="0">
                <a:latin typeface="Calibri" panose="020F0502020204030204" pitchFamily="34" charset="0"/>
                <a:cs typeface="Calibri" panose="020F0502020204030204" pitchFamily="34" charset="0"/>
              </a:rPr>
              <a:t> har indsamlet forskelligt </a:t>
            </a:r>
            <a:r>
              <a:rPr lang="da-DK" sz="1150" dirty="0">
                <a:latin typeface="Calibri" panose="020F0502020204030204" pitchFamily="34" charset="0"/>
                <a:cs typeface="Calibri" panose="020F0502020204030204" pitchFamily="34" charset="0"/>
              </a:rPr>
              <a:t>hospitals udstyr som</a:t>
            </a:r>
            <a:r>
              <a:rPr lang="da-DK" sz="1200" dirty="0">
                <a:latin typeface="Calibri" panose="020F0502020204030204" pitchFamily="34" charset="0"/>
                <a:cs typeface="Calibri" panose="020F0502020204030204" pitchFamily="34" charset="0"/>
              </a:rPr>
              <a:t> sakse, knive o.l. Der er også behov for brugte senge og kørestole. </a:t>
            </a:r>
          </a:p>
          <a:p>
            <a:pPr marL="0" indent="0" eaLnBrk="0" hangingPunct="0">
              <a:spcBef>
                <a:spcPts val="205"/>
              </a:spcBef>
              <a:spcAft>
                <a:spcPts val="0"/>
              </a:spcAft>
              <a:buNone/>
            </a:pPr>
            <a:endParaRPr lang="da-DK" sz="1200" b="1" dirty="0">
              <a:effectLst/>
              <a:latin typeface="Calibri" panose="020F0502020204030204" pitchFamily="34" charset="0"/>
              <a:ea typeface="Times New Roman" panose="02020603050405020304" pitchFamily="18" charset="0"/>
              <a:cs typeface="Calibri" panose="020F0502020204030204" pitchFamily="34" charset="0"/>
            </a:endParaRPr>
          </a:p>
          <a:p>
            <a:pPr marL="0" indent="0" eaLnBrk="0" hangingPunct="0">
              <a:spcBef>
                <a:spcPts val="205"/>
              </a:spcBef>
              <a:spcAft>
                <a:spcPts val="0"/>
              </a:spcAft>
              <a:buNone/>
            </a:pPr>
            <a:r>
              <a:rPr lang="da-DK" sz="1200" b="1" dirty="0">
                <a:effectLst/>
                <a:latin typeface="Calibri" panose="020F0502020204030204" pitchFamily="34" charset="0"/>
                <a:ea typeface="Times New Roman" panose="02020603050405020304" pitchFamily="18" charset="0"/>
              </a:rPr>
              <a:t>Svendborg Globale Gymnasium (SGG):</a:t>
            </a:r>
            <a:endParaRPr lang="da-DK" sz="1100" dirty="0">
              <a:effectLst/>
              <a:latin typeface="Times New Roman" panose="02020603050405020304" pitchFamily="18" charset="0"/>
              <a:ea typeface="Times New Roman" panose="02020603050405020304" pitchFamily="18" charset="0"/>
            </a:endParaRPr>
          </a:p>
          <a:p>
            <a:pPr marL="0" indent="0">
              <a:buNone/>
            </a:pPr>
            <a:r>
              <a:rPr lang="da-DK" sz="1200" kern="0" dirty="0">
                <a:effectLst/>
                <a:latin typeface="Calibri" panose="020F0502020204030204" pitchFamily="34" charset="0"/>
                <a:ea typeface="Times New Roman" panose="02020603050405020304" pitchFamily="18" charset="0"/>
              </a:rPr>
              <a:t>Der var meningen at 10 nye elever skulle rejse til Indien for at deltage i undervisningen af børnene i VSN skolen, </a:t>
            </a:r>
            <a:r>
              <a:rPr lang="da-DK" sz="1150" kern="0" dirty="0">
                <a:effectLst/>
                <a:latin typeface="Calibri" panose="020F0502020204030204" pitchFamily="34" charset="0"/>
                <a:ea typeface="Times New Roman" panose="02020603050405020304" pitchFamily="18" charset="0"/>
              </a:rPr>
              <a:t>som det har været tilfældet i de 2 fore-</a:t>
            </a:r>
            <a:r>
              <a:rPr lang="da-DK" sz="1200" kern="0" dirty="0">
                <a:effectLst/>
                <a:latin typeface="Calibri" panose="020F0502020204030204" pitchFamily="34" charset="0"/>
                <a:ea typeface="Times New Roman" panose="02020603050405020304" pitchFamily="18" charset="0"/>
              </a:rPr>
              <a:t>gående år 2019 og 2020. Men så kunne man ikke rejse i 2021 pga Corona pandemien. </a:t>
            </a:r>
            <a:r>
              <a:rPr lang="da-DK" sz="1150" kern="0" dirty="0">
                <a:effectLst/>
                <a:latin typeface="Calibri" panose="020F0502020204030204" pitchFamily="34" charset="0"/>
                <a:ea typeface="Times New Roman" panose="02020603050405020304" pitchFamily="18" charset="0"/>
              </a:rPr>
              <a:t>I 2022 var der</a:t>
            </a:r>
            <a:r>
              <a:rPr lang="da-DK" sz="1200" kern="0" dirty="0">
                <a:effectLst/>
                <a:latin typeface="Calibri" panose="020F0502020204030204" pitchFamily="34" charset="0"/>
                <a:ea typeface="Times New Roman" panose="02020603050405020304" pitchFamily="18" charset="0"/>
              </a:rPr>
              <a:t> igen mulighed for at rejse, men så var problemet voldsomme prisstigninger af flybilletter fra 6.500 kr. til 10.000 kr. Dette fik gymnasielærerne til at aflyse rejsen, idet langt de fleste </a:t>
            </a:r>
            <a:r>
              <a:rPr lang="da-DK" sz="1150" kern="0" dirty="0">
                <a:effectLst/>
                <a:latin typeface="Calibri" panose="020F0502020204030204" pitchFamily="34" charset="0"/>
                <a:ea typeface="Times New Roman" panose="02020603050405020304" pitchFamily="18" charset="0"/>
              </a:rPr>
              <a:t>af eleverne – som</a:t>
            </a:r>
            <a:r>
              <a:rPr lang="da-DK" sz="1200" kern="0" dirty="0">
                <a:effectLst/>
                <a:latin typeface="Calibri" panose="020F0502020204030204" pitchFamily="34" charset="0"/>
                <a:ea typeface="Times New Roman" panose="02020603050405020304" pitchFamily="18" charset="0"/>
              </a:rPr>
              <a:t> selv skulle selv betale rejsen – ikke havde råd. Der var fortsat interesse fra gymnasiet, så måske næs-te år hvis priserne er rimelige. </a:t>
            </a:r>
          </a:p>
          <a:p>
            <a:pPr marL="0" indent="0">
              <a:buNone/>
            </a:pPr>
            <a:endParaRPr lang="da-DK" sz="700" dirty="0">
              <a:latin typeface="Calibri" pitchFamily="34" charset="0"/>
              <a:cs typeface="Calibri" pitchFamily="34" charset="0"/>
            </a:endParaRPr>
          </a:p>
          <a:p>
            <a:pPr marL="0" indent="0">
              <a:buNone/>
            </a:pPr>
            <a:endParaRPr lang="da-DK" sz="700" dirty="0">
              <a:latin typeface="Calibri" pitchFamily="34" charset="0"/>
              <a:cs typeface="Calibri" pitchFamily="34" charset="0"/>
            </a:endParaRPr>
          </a:p>
          <a:p>
            <a:pPr marL="0" indent="0">
              <a:buNone/>
            </a:pPr>
            <a:endParaRPr lang="da-DK" sz="700" dirty="0">
              <a:latin typeface="Calibri" pitchFamily="34" charset="0"/>
              <a:cs typeface="Calibri" pitchFamily="34" charset="0"/>
            </a:endParaRPr>
          </a:p>
          <a:p>
            <a:pPr marL="0" indent="0">
              <a:buNone/>
            </a:pPr>
            <a:endParaRPr lang="da-DK" sz="700" dirty="0">
              <a:latin typeface="Calibri" pitchFamily="34" charset="0"/>
              <a:cs typeface="Calibri" pitchFamily="34" charset="0"/>
            </a:endParaRPr>
          </a:p>
          <a:p>
            <a:pPr marL="0" indent="0">
              <a:buNone/>
            </a:pPr>
            <a:endParaRPr lang="da-DK" sz="700" dirty="0">
              <a:latin typeface="Calibri" pitchFamily="34" charset="0"/>
              <a:cs typeface="Calibri" pitchFamily="34" charset="0"/>
            </a:endParaRPr>
          </a:p>
          <a:p>
            <a:pPr marL="0" indent="0">
              <a:buNone/>
            </a:pPr>
            <a:endParaRPr lang="da-DK" sz="700" dirty="0">
              <a:latin typeface="Calibri" pitchFamily="34" charset="0"/>
              <a:cs typeface="Calibri" pitchFamily="34" charset="0"/>
            </a:endParaRPr>
          </a:p>
          <a:p>
            <a:pPr marL="0" indent="0">
              <a:buNone/>
            </a:pPr>
            <a:endParaRPr lang="da-DK" sz="700" dirty="0">
              <a:latin typeface="Calibri" pitchFamily="34" charset="0"/>
              <a:cs typeface="Calibri" pitchFamily="34" charset="0"/>
            </a:endParaRPr>
          </a:p>
          <a:p>
            <a:pPr marL="0" indent="0">
              <a:buNone/>
            </a:pPr>
            <a:endParaRPr lang="da-DK" sz="700" dirty="0">
              <a:latin typeface="Calibri" pitchFamily="34" charset="0"/>
              <a:cs typeface="Calibri" pitchFamily="34" charset="0"/>
            </a:endParaRPr>
          </a:p>
          <a:p>
            <a:pPr marL="0" indent="0">
              <a:buNone/>
            </a:pPr>
            <a:endParaRPr lang="da-DK" sz="700" dirty="0">
              <a:latin typeface="Calibri" pitchFamily="34" charset="0"/>
              <a:cs typeface="Calibri" pitchFamily="34" charset="0"/>
            </a:endParaRPr>
          </a:p>
          <a:p>
            <a:pPr marL="0" indent="0">
              <a:buNone/>
            </a:pPr>
            <a:endParaRPr lang="da-DK" sz="700" dirty="0">
              <a:latin typeface="Calibri" pitchFamily="34" charset="0"/>
              <a:cs typeface="Calibri" pitchFamily="34" charset="0"/>
            </a:endParaRPr>
          </a:p>
          <a:p>
            <a:pPr marL="0" indent="0">
              <a:buNone/>
            </a:pPr>
            <a:endParaRPr lang="da-DK" sz="700" dirty="0">
              <a:latin typeface="Calibri" pitchFamily="34" charset="0"/>
              <a:cs typeface="Calibri" pitchFamily="34" charset="0"/>
            </a:endParaRPr>
          </a:p>
          <a:p>
            <a:pPr marL="0" indent="0">
              <a:buNone/>
            </a:pPr>
            <a:endParaRPr lang="da-DK" sz="700" dirty="0">
              <a:latin typeface="Calibri" pitchFamily="34" charset="0"/>
              <a:cs typeface="Calibri" pitchFamily="34" charset="0"/>
            </a:endParaRPr>
          </a:p>
          <a:p>
            <a:pPr marL="0" indent="0">
              <a:buNone/>
            </a:pPr>
            <a:endParaRPr lang="da-DK" sz="700" dirty="0">
              <a:latin typeface="Calibri" pitchFamily="34" charset="0"/>
              <a:cs typeface="Calibri" pitchFamily="34" charset="0"/>
            </a:endParaRPr>
          </a:p>
          <a:p>
            <a:pPr marL="0" indent="0">
              <a:buNone/>
            </a:pPr>
            <a:endParaRPr lang="da-DK" sz="700" dirty="0">
              <a:latin typeface="Calibri" pitchFamily="34" charset="0"/>
              <a:cs typeface="Calibri" pitchFamily="34" charset="0"/>
            </a:endParaRPr>
          </a:p>
          <a:p>
            <a:pPr marL="0" indent="0" eaLnBrk="0" hangingPunct="0">
              <a:spcBef>
                <a:spcPts val="205"/>
              </a:spcBef>
              <a:spcAft>
                <a:spcPts val="0"/>
              </a:spcAft>
              <a:buNone/>
            </a:pPr>
            <a:endParaRPr lang="da-DK" sz="1200" b="1" dirty="0">
              <a:effectLst/>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b="1" dirty="0">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r>
              <a:rPr lang="da-DK" sz="1200" b="1" dirty="0">
                <a:effectLst/>
                <a:latin typeface="Calibri" panose="020F0502020204030204" pitchFamily="34" charset="0"/>
                <a:ea typeface="Times New Roman" panose="02020603050405020304" pitchFamily="18" charset="0"/>
              </a:rPr>
              <a:t>Initiativer fra tidligere SGG-elever til at arbejde i Sundarban, Indien. </a:t>
            </a:r>
            <a:endParaRPr lang="da-DK" sz="1200" dirty="0">
              <a:effectLst/>
              <a:latin typeface="Times New Roman" panose="02020603050405020304" pitchFamily="18" charset="0"/>
              <a:ea typeface="Times New Roman" panose="02020603050405020304" pitchFamily="18" charset="0"/>
            </a:endParaRPr>
          </a:p>
          <a:p>
            <a:pPr marL="0" indent="0">
              <a:buNone/>
            </a:pPr>
            <a:r>
              <a:rPr lang="da-DK" sz="1200" kern="0" dirty="0">
                <a:effectLst/>
                <a:latin typeface="Calibri" panose="020F0502020204030204" pitchFamily="34" charset="0"/>
                <a:ea typeface="Times New Roman" panose="02020603050405020304" pitchFamily="18" charset="0"/>
              </a:rPr>
              <a:t>Inspireret af deres oplevelser og indtryk fra deres rejse til JGVK i Sundarban ønskede 3 studenter fra  SGG at rejse til Indien. Dels for at undervise i eng-elsk ved VSN skolen </a:t>
            </a:r>
            <a:r>
              <a:rPr lang="da-DK" sz="1150" kern="0" dirty="0">
                <a:effectLst/>
                <a:latin typeface="Calibri" panose="020F0502020204030204" pitchFamily="34" charset="0"/>
                <a:ea typeface="Times New Roman" panose="02020603050405020304" pitchFamily="18" charset="0"/>
              </a:rPr>
              <a:t>ved JGVK,</a:t>
            </a:r>
            <a:r>
              <a:rPr lang="da-DK" sz="1200" kern="0" dirty="0">
                <a:effectLst/>
                <a:latin typeface="Calibri" panose="020F0502020204030204" pitchFamily="34" charset="0"/>
                <a:ea typeface="Times New Roman" panose="02020603050405020304" pitchFamily="18" charset="0"/>
              </a:rPr>
              <a:t> dels for at kunne fortælle den danske befolkning om nogle fattige familiers liv i Sundarban, hvor manden i huset er blevet dræbt af tigeren, da han var i skoven for at fange fisk, krabber og honning. Til dette har IGF-DK fået bevilget 50.000 kr fra CISUs oplysnings-</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200" dirty="0">
              <a:effectLst/>
              <a:latin typeface="Calibri" panose="020F0502020204030204" pitchFamily="34" charset="0"/>
              <a:ea typeface="Calibri" panose="020F0502020204030204" pitchFamily="34" charset="0"/>
              <a:cs typeface="Vrinda" panose="020B0502040204020203" pitchFamily="34" charset="0"/>
            </a:endParaRPr>
          </a:p>
          <a:p>
            <a:pPr marL="0" indent="0">
              <a:buNone/>
            </a:pPr>
            <a:endParaRPr lang="da-DK" sz="500" dirty="0">
              <a:effectLst/>
              <a:latin typeface="Calibri" panose="020F0502020204030204" pitchFamily="34" charset="0"/>
              <a:ea typeface="Calibri" panose="020F0502020204030204" pitchFamily="34" charset="0"/>
              <a:cs typeface="Vrinda" panose="020B0502040204020203"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5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6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en-GB" sz="1200" dirty="0">
              <a:latin typeface="Calibri" panose="020F0502020204030204" pitchFamily="34" charset="0"/>
              <a:cs typeface="Calibri" panose="020F0502020204030204" pitchFamily="34" charset="0"/>
            </a:endParaRPr>
          </a:p>
          <a:p>
            <a:pPr marL="0" indent="0">
              <a:buNone/>
            </a:pPr>
            <a:endParaRPr lang="en-GB" sz="1200" dirty="0">
              <a:latin typeface="Calibri" panose="020F0502020204030204" pitchFamily="34" charset="0"/>
              <a:cs typeface="Calibri" panose="020F0502020204030204" pitchFamily="34" charset="0"/>
            </a:endParaRPr>
          </a:p>
          <a:p>
            <a:pPr marL="0" indent="0">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r>
              <a:rPr lang="en-GB" sz="1200" dirty="0">
                <a:latin typeface="Calibri" panose="020F0502020204030204" pitchFamily="34" charset="0"/>
                <a:cs typeface="Calibri" panose="020F0502020204030204" pitchFamily="34" charset="0"/>
              </a:rPr>
              <a:t> </a:t>
            </a: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ndParaRPr>
          </a:p>
        </p:txBody>
      </p:sp>
      <p:sp>
        <p:nvSpPr>
          <p:cNvPr id="20" name="Pladsholder til indhold 19"/>
          <p:cNvSpPr>
            <a:spLocks noGrp="1"/>
          </p:cNvSpPr>
          <p:nvPr>
            <p:ph sz="quarter" idx="4"/>
          </p:nvPr>
        </p:nvSpPr>
        <p:spPr>
          <a:xfrm>
            <a:off x="3428443" y="328484"/>
            <a:ext cx="3272725" cy="9161020"/>
          </a:xfrm>
        </p:spPr>
        <p:txBody>
          <a:bodyPr lIns="0" tIns="0" rIns="0" bIns="0">
            <a:noAutofit/>
          </a:bodyPr>
          <a:lstStyle/>
          <a:p>
            <a:pPr marL="0" indent="0" eaLnBrk="0" hangingPunct="0">
              <a:spcBef>
                <a:spcPts val="205"/>
              </a:spcBef>
              <a:buNone/>
            </a:pPr>
            <a:r>
              <a:rPr lang="da-DK" sz="1200" kern="0" dirty="0">
                <a:effectLst/>
                <a:latin typeface="Calibri" panose="020F0502020204030204" pitchFamily="34" charset="0"/>
                <a:ea typeface="Times New Roman" panose="02020603050405020304" pitchFamily="18" charset="0"/>
              </a:rPr>
              <a:t>pulje til dækning af basale udgifter. Det er planen at de rejser til JGVK i foråret 2023.</a:t>
            </a:r>
          </a:p>
          <a:p>
            <a:pPr marL="0" indent="0" eaLnBrk="0" hangingPunct="0">
              <a:spcBef>
                <a:spcPts val="205"/>
              </a:spcBef>
              <a:spcAft>
                <a:spcPts val="0"/>
              </a:spcAft>
              <a:buNone/>
            </a:pPr>
            <a:endParaRPr lang="da-DK" sz="1200" b="1" dirty="0">
              <a:effectLst/>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b="1" dirty="0">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b="1" dirty="0">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b="1" dirty="0">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b="1" dirty="0">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b="1" dirty="0">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b="1" dirty="0">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b="1" dirty="0">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b="1" dirty="0">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b="1" dirty="0">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b="1" dirty="0">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b="1" dirty="0">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r>
              <a:rPr lang="da-DK" sz="1200" b="1" dirty="0">
                <a:effectLst/>
                <a:latin typeface="Calibri" panose="020F0502020204030204" pitchFamily="34" charset="0"/>
                <a:ea typeface="Times New Roman" panose="02020603050405020304" pitchFamily="18" charset="0"/>
              </a:rPr>
              <a:t>Samarbejdsforsøg med organisationer der giver carbon credit:</a:t>
            </a:r>
            <a:endParaRPr lang="da-DK" sz="1100" dirty="0">
              <a:effectLst/>
              <a:latin typeface="Times New Roman" panose="02020603050405020304" pitchFamily="18" charset="0"/>
              <a:ea typeface="Times New Roman" panose="02020603050405020304" pitchFamily="18" charset="0"/>
            </a:endParaRPr>
          </a:p>
          <a:p>
            <a:pPr marL="0" indent="0">
              <a:buNone/>
            </a:pPr>
            <a:r>
              <a:rPr lang="da-DK" sz="1150" kern="0" dirty="0">
                <a:effectLst/>
                <a:latin typeface="Calibri" panose="020F0502020204030204" pitchFamily="34" charset="0"/>
                <a:ea typeface="Times New Roman" panose="02020603050405020304" pitchFamily="18" charset="0"/>
              </a:rPr>
              <a:t>Glenn Frommer er en forsker fra USA, gift med en dan-</a:t>
            </a:r>
            <a:r>
              <a:rPr lang="da-DK" sz="1200" kern="0" dirty="0">
                <a:effectLst/>
                <a:latin typeface="Calibri" panose="020F0502020204030204" pitchFamily="34" charset="0"/>
                <a:ea typeface="Times New Roman" panose="02020603050405020304" pitchFamily="18" charset="0"/>
              </a:rPr>
              <a:t>sk kvinde og en god ven af Niels Karlsson. Glenn har arbejdet forskellige steder i verden, herunder i Kina i </a:t>
            </a:r>
            <a:r>
              <a:rPr lang="da-DK" sz="1150" kern="0" dirty="0">
                <a:effectLst/>
                <a:latin typeface="Calibri" panose="020F0502020204030204" pitchFamily="34" charset="0"/>
                <a:ea typeface="Times New Roman" panose="02020603050405020304" pitchFamily="18" charset="0"/>
              </a:rPr>
              <a:t>ca. 20 år, </a:t>
            </a:r>
            <a:r>
              <a:rPr lang="da-DK" sz="1200" kern="0" dirty="0">
                <a:effectLst/>
                <a:latin typeface="Calibri" panose="020F0502020204030204" pitchFamily="34" charset="0"/>
                <a:ea typeface="Times New Roman" panose="02020603050405020304" pitchFamily="18" charset="0"/>
              </a:rPr>
              <a:t>og har nu </a:t>
            </a:r>
            <a:r>
              <a:rPr lang="da-DK" sz="1150" kern="0" dirty="0">
                <a:effectLst/>
                <a:latin typeface="Calibri" panose="020F0502020204030204" pitchFamily="34" charset="0"/>
                <a:ea typeface="Times New Roman" panose="02020603050405020304" pitchFamily="18" charset="0"/>
              </a:rPr>
              <a:t>slået sig ned </a:t>
            </a:r>
            <a:r>
              <a:rPr lang="da-DK" sz="1200" kern="0" dirty="0">
                <a:effectLst/>
                <a:latin typeface="Calibri" panose="020F0502020204030204" pitchFamily="34" charset="0"/>
                <a:ea typeface="Times New Roman" panose="02020603050405020304" pitchFamily="18" charset="0"/>
              </a:rPr>
              <a:t>i </a:t>
            </a:r>
            <a:r>
              <a:rPr lang="da-DK" sz="1150" kern="0" dirty="0">
                <a:effectLst/>
                <a:latin typeface="Calibri" panose="020F0502020204030204" pitchFamily="34" charset="0"/>
                <a:ea typeface="Times New Roman" panose="02020603050405020304" pitchFamily="18" charset="0"/>
              </a:rPr>
              <a:t>Kbh og </a:t>
            </a:r>
            <a:r>
              <a:rPr lang="da-DK" sz="1200" kern="0" dirty="0">
                <a:effectLst/>
                <a:latin typeface="Calibri" panose="020F0502020204030204" pitchFamily="34" charset="0"/>
                <a:ea typeface="Times New Roman" panose="02020603050405020304" pitchFamily="18" charset="0"/>
              </a:rPr>
              <a:t>udfører kon-sulent virksomhed omkring international udviklings-arbejde. Vi havde bedt Glenn om at finde organisati-oner, som kan støtte vort arbejde i Indien. I denne forbindelse havde Glenn fundet en organisation som hedder Earthbanc (EB). Det er en amerikansk organi-sation som har en filial i Stockholm.  Glenn, Birgitte og jeg holdt møde med lederen, som er fra Indien og hedder Rishab Khanna. Han er interesseret i at plante millioner af træer i </a:t>
            </a:r>
            <a:r>
              <a:rPr lang="da-DK" sz="1200" kern="0" dirty="0" err="1">
                <a:effectLst/>
                <a:latin typeface="Calibri" panose="020F0502020204030204" pitchFamily="34" charset="0"/>
                <a:ea typeface="Times New Roman" panose="02020603050405020304" pitchFamily="18" charset="0"/>
              </a:rPr>
              <a:t>Sundarban</a:t>
            </a:r>
            <a:r>
              <a:rPr lang="da-DK" sz="1200" kern="0" dirty="0">
                <a:effectLst/>
                <a:latin typeface="Calibri" panose="020F0502020204030204" pitchFamily="34" charset="0"/>
                <a:ea typeface="Times New Roman" panose="02020603050405020304" pitchFamily="18" charset="0"/>
              </a:rPr>
              <a:t>, som foregår efter 3 hovedprincipper: fra de plantede træer skaf-fes EB carbon credit ved at sælge til en aftager i Ves-</a:t>
            </a:r>
            <a:r>
              <a:rPr lang="da-DK" sz="1150" kern="0" dirty="0">
                <a:effectLst/>
                <a:latin typeface="Calibri" panose="020F0502020204030204" pitchFamily="34" charset="0"/>
                <a:ea typeface="Times New Roman" panose="02020603050405020304" pitchFamily="18" charset="0"/>
              </a:rPr>
              <a:t>ten og indtægten deles </a:t>
            </a:r>
            <a:r>
              <a:rPr lang="da-DK" sz="1200" kern="0" dirty="0">
                <a:effectLst/>
                <a:latin typeface="Calibri" panose="020F0502020204030204" pitchFamily="34" charset="0"/>
                <a:ea typeface="Times New Roman" panose="02020603050405020304" pitchFamily="18" charset="0"/>
              </a:rPr>
              <a:t>i </a:t>
            </a:r>
            <a:r>
              <a:rPr lang="da-DK" sz="1150" kern="0" dirty="0">
                <a:effectLst/>
                <a:latin typeface="Calibri" panose="020F0502020204030204" pitchFamily="34" charset="0"/>
                <a:ea typeface="Times New Roman" panose="02020603050405020304" pitchFamily="18" charset="0"/>
              </a:rPr>
              <a:t>3 lige dele blandt: lokale </a:t>
            </a:r>
            <a:r>
              <a:rPr lang="da-DK" sz="1100" kern="0" dirty="0">
                <a:effectLst/>
                <a:latin typeface="Calibri" panose="020F0502020204030204" pitchFamily="34" charset="0"/>
                <a:ea typeface="Times New Roman" panose="02020603050405020304" pitchFamily="18" charset="0"/>
              </a:rPr>
              <a:t>myn-</a:t>
            </a:r>
            <a:r>
              <a:rPr lang="da-DK" sz="1200" kern="0" dirty="0">
                <a:effectLst/>
                <a:latin typeface="Calibri" panose="020F0502020204030204" pitchFamily="34" charset="0"/>
                <a:ea typeface="Times New Roman" panose="02020603050405020304" pitchFamily="18" charset="0"/>
              </a:rPr>
              <a:t>digheder i Sundarban, </a:t>
            </a:r>
            <a:r>
              <a:rPr lang="da-DK" sz="1150" kern="0" dirty="0">
                <a:effectLst/>
                <a:latin typeface="Calibri" panose="020F0502020204030204" pitchFamily="34" charset="0"/>
                <a:ea typeface="Times New Roman" panose="02020603050405020304" pitchFamily="18" charset="0"/>
              </a:rPr>
              <a:t>som ejer af jorden, JGVK som </a:t>
            </a:r>
            <a:r>
              <a:rPr lang="da-DK" sz="1200" kern="0" dirty="0">
                <a:effectLst/>
                <a:latin typeface="Calibri" panose="020F0502020204030204" pitchFamily="34" charset="0"/>
                <a:ea typeface="Times New Roman" panose="02020603050405020304" pitchFamily="18" charset="0"/>
              </a:rPr>
              <a:t>udfører arbejdet og EB som </a:t>
            </a:r>
            <a:r>
              <a:rPr lang="da-DK" sz="1150" kern="0" dirty="0">
                <a:effectLst/>
                <a:latin typeface="Calibri" panose="020F0502020204030204" pitchFamily="34" charset="0"/>
                <a:ea typeface="Times New Roman" panose="02020603050405020304" pitchFamily="18" charset="0"/>
              </a:rPr>
              <a:t>samler data fra de</a:t>
            </a:r>
            <a:r>
              <a:rPr lang="da-DK" sz="1100" kern="0" dirty="0">
                <a:effectLst/>
                <a:latin typeface="Calibri" panose="020F0502020204030204" pitchFamily="34" charset="0"/>
                <a:ea typeface="Times New Roman" panose="02020603050405020304" pitchFamily="18" charset="0"/>
              </a:rPr>
              <a:t> </a:t>
            </a:r>
            <a:r>
              <a:rPr lang="da-DK" sz="1200" kern="0" dirty="0">
                <a:effectLst/>
                <a:latin typeface="Calibri" panose="020F0502020204030204" pitchFamily="34" charset="0"/>
                <a:ea typeface="Times New Roman" panose="02020603050405020304" pitchFamily="18" charset="0"/>
              </a:rPr>
              <a:t>plan-</a:t>
            </a: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500" dirty="0">
              <a:latin typeface="Calibri" pitchFamily="34" charset="0"/>
              <a:cs typeface="Calibri" pitchFamily="34" charset="0"/>
            </a:endParaRPr>
          </a:p>
          <a:p>
            <a:pPr marL="0" indent="0">
              <a:buNone/>
            </a:pPr>
            <a:r>
              <a:rPr lang="da-DK" sz="1200" dirty="0">
                <a:latin typeface="Calibri" pitchFamily="34" charset="0"/>
                <a:cs typeface="Calibri" pitchFamily="34" charset="0"/>
              </a:rPr>
              <a:t> </a:t>
            </a:r>
          </a:p>
          <a:p>
            <a:pPr marL="0" indent="0" algn="just">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5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5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r>
              <a:rPr lang="en-GB" sz="1200" dirty="0">
                <a:latin typeface="Calibri" panose="020F0502020204030204" pitchFamily="34" charset="0"/>
                <a:cs typeface="Calibri" panose="020F0502020204030204" pitchFamily="34" charset="0"/>
              </a:rPr>
              <a:t>  </a:t>
            </a: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a:xfrm>
            <a:off x="6309320" y="9378596"/>
            <a:ext cx="476672" cy="527404"/>
          </a:xfrm>
        </p:spPr>
        <p:txBody>
          <a:bodyPr/>
          <a:lstStyle/>
          <a:p>
            <a:fld id="{962F89E5-FDC6-4879-9052-8FFED4F5367E}" type="slidenum">
              <a:rPr lang="da-DK" smtClean="0"/>
              <a:pPr/>
              <a:t>18</a:t>
            </a:fld>
            <a:endParaRPr lang="da-DK" dirty="0"/>
          </a:p>
        </p:txBody>
      </p:sp>
      <p:pic>
        <p:nvPicPr>
          <p:cNvPr id="4" name="Picture 3">
            <a:extLst>
              <a:ext uri="{FF2B5EF4-FFF2-40B4-BE49-F238E27FC236}">
                <a16:creationId xmlns:a16="http://schemas.microsoft.com/office/drawing/2014/main" id="{BAB07056-05D2-091D-0D1D-1DC966D35D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977" y="5241032"/>
            <a:ext cx="3072897" cy="2088232"/>
          </a:xfrm>
          <a:prstGeom prst="rect">
            <a:avLst/>
          </a:prstGeom>
        </p:spPr>
      </p:pic>
      <p:grpSp>
        <p:nvGrpSpPr>
          <p:cNvPr id="9" name="Group 8">
            <a:extLst>
              <a:ext uri="{FF2B5EF4-FFF2-40B4-BE49-F238E27FC236}">
                <a16:creationId xmlns:a16="http://schemas.microsoft.com/office/drawing/2014/main" id="{779210C5-E080-2C47-6D71-F1101C1D552E}"/>
              </a:ext>
            </a:extLst>
          </p:cNvPr>
          <p:cNvGrpSpPr/>
          <p:nvPr/>
        </p:nvGrpSpPr>
        <p:grpSpPr>
          <a:xfrm>
            <a:off x="3428441" y="6969224"/>
            <a:ext cx="3322988" cy="2458839"/>
            <a:chOff x="3428441" y="6969224"/>
            <a:chExt cx="3322988" cy="2458839"/>
          </a:xfrm>
        </p:grpSpPr>
        <p:pic>
          <p:nvPicPr>
            <p:cNvPr id="12" name="Picture 11">
              <a:extLst>
                <a:ext uri="{FF2B5EF4-FFF2-40B4-BE49-F238E27FC236}">
                  <a16:creationId xmlns:a16="http://schemas.microsoft.com/office/drawing/2014/main" id="{1883B83A-C131-5B3E-BD3B-41FB110930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8442" y="6969224"/>
              <a:ext cx="3259028" cy="2307487"/>
            </a:xfrm>
            <a:prstGeom prst="rect">
              <a:avLst/>
            </a:prstGeom>
          </p:spPr>
        </p:pic>
        <p:sp>
          <p:nvSpPr>
            <p:cNvPr id="3" name="TextBox 2">
              <a:extLst>
                <a:ext uri="{FF2B5EF4-FFF2-40B4-BE49-F238E27FC236}">
                  <a16:creationId xmlns:a16="http://schemas.microsoft.com/office/drawing/2014/main" id="{09D41FCB-00F9-19F1-E3B4-A4CBA68B68A7}"/>
                </a:ext>
              </a:extLst>
            </p:cNvPr>
            <p:cNvSpPr txBox="1"/>
            <p:nvPr/>
          </p:nvSpPr>
          <p:spPr>
            <a:xfrm>
              <a:off x="3428441" y="9201472"/>
              <a:ext cx="3322988" cy="226591"/>
            </a:xfrm>
            <a:prstGeom prst="rect">
              <a:avLst/>
            </a:prstGeom>
            <a:solidFill>
              <a:schemeClr val="bg1"/>
            </a:solidFill>
          </p:spPr>
          <p:txBody>
            <a:bodyPr wrap="square" lIns="36000" tIns="36000" rIns="36000" bIns="36000" rtlCol="0">
              <a:spAutoFit/>
            </a:bodyPr>
            <a:lstStyle/>
            <a:p>
              <a:r>
                <a:rPr lang="da-DK" sz="1000" i="1" dirty="0">
                  <a:solidFill>
                    <a:prstClr val="black"/>
                  </a:solidFill>
                  <a:latin typeface="Calibri" panose="020F0502020204030204" pitchFamily="34" charset="0"/>
                  <a:cs typeface="Calibri" panose="020F0502020204030204" pitchFamily="34" charset="0"/>
                </a:rPr>
                <a:t>Online diskussion om samarbejde med Rishab, Nikhil fra EB</a:t>
              </a:r>
            </a:p>
          </p:txBody>
        </p:sp>
      </p:grpSp>
      <p:sp>
        <p:nvSpPr>
          <p:cNvPr id="5" name="TextBox 4">
            <a:extLst>
              <a:ext uri="{FF2B5EF4-FFF2-40B4-BE49-F238E27FC236}">
                <a16:creationId xmlns:a16="http://schemas.microsoft.com/office/drawing/2014/main" id="{CBF1CC4F-5FD2-F31C-4E3E-888FBB4BAE65}"/>
              </a:ext>
            </a:extLst>
          </p:cNvPr>
          <p:cNvSpPr txBox="1"/>
          <p:nvPr/>
        </p:nvSpPr>
        <p:spPr>
          <a:xfrm>
            <a:off x="177126" y="7113240"/>
            <a:ext cx="3087748" cy="226591"/>
          </a:xfrm>
          <a:prstGeom prst="rect">
            <a:avLst/>
          </a:prstGeom>
          <a:solidFill>
            <a:schemeClr val="bg1"/>
          </a:solidFill>
        </p:spPr>
        <p:txBody>
          <a:bodyPr wrap="square" lIns="36000" tIns="36000" rIns="36000" bIns="36000" rtlCol="0">
            <a:spAutoFit/>
          </a:bodyPr>
          <a:lstStyle/>
          <a:p>
            <a:r>
              <a:rPr lang="da-DK" sz="1000" i="1" dirty="0">
                <a:solidFill>
                  <a:prstClr val="black"/>
                </a:solidFill>
                <a:latin typeface="Calibri" panose="020F0502020204030204" pitchFamily="34" charset="0"/>
                <a:cs typeface="Calibri" panose="020F0502020204030204" pitchFamily="34" charset="0"/>
              </a:rPr>
              <a:t>Lars diskuterer samarbejde med Mona og Susanne, SGG</a:t>
            </a:r>
          </a:p>
        </p:txBody>
      </p:sp>
      <p:grpSp>
        <p:nvGrpSpPr>
          <p:cNvPr id="7" name="Group 6">
            <a:extLst>
              <a:ext uri="{FF2B5EF4-FFF2-40B4-BE49-F238E27FC236}">
                <a16:creationId xmlns:a16="http://schemas.microsoft.com/office/drawing/2014/main" id="{9352DD73-2D0C-CD86-F845-FBCCB8967505}"/>
              </a:ext>
            </a:extLst>
          </p:cNvPr>
          <p:cNvGrpSpPr/>
          <p:nvPr/>
        </p:nvGrpSpPr>
        <p:grpSpPr>
          <a:xfrm>
            <a:off x="3378179" y="704528"/>
            <a:ext cx="3373249" cy="2352147"/>
            <a:chOff x="3378179" y="1496616"/>
            <a:chExt cx="3373249" cy="2352147"/>
          </a:xfrm>
        </p:grpSpPr>
        <p:pic>
          <p:nvPicPr>
            <p:cNvPr id="8" name="Picture 7">
              <a:extLst>
                <a:ext uri="{FF2B5EF4-FFF2-40B4-BE49-F238E27FC236}">
                  <a16:creationId xmlns:a16="http://schemas.microsoft.com/office/drawing/2014/main" id="{6595AC76-212C-F037-D7FA-D451B83BE4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8442" y="1496616"/>
              <a:ext cx="3259029" cy="2160240"/>
            </a:xfrm>
            <a:prstGeom prst="rect">
              <a:avLst/>
            </a:prstGeom>
          </p:spPr>
        </p:pic>
        <p:sp>
          <p:nvSpPr>
            <p:cNvPr id="6" name="TextBox 5">
              <a:extLst>
                <a:ext uri="{FF2B5EF4-FFF2-40B4-BE49-F238E27FC236}">
                  <a16:creationId xmlns:a16="http://schemas.microsoft.com/office/drawing/2014/main" id="{9B2DFBBB-70E4-F4D8-19EF-70792F4F5EA6}"/>
                </a:ext>
              </a:extLst>
            </p:cNvPr>
            <p:cNvSpPr txBox="1"/>
            <p:nvPr/>
          </p:nvSpPr>
          <p:spPr>
            <a:xfrm>
              <a:off x="3378179" y="3637560"/>
              <a:ext cx="3373249" cy="211203"/>
            </a:xfrm>
            <a:prstGeom prst="rect">
              <a:avLst/>
            </a:prstGeom>
            <a:solidFill>
              <a:schemeClr val="bg1"/>
            </a:solidFill>
          </p:spPr>
          <p:txBody>
            <a:bodyPr wrap="square" lIns="36000" tIns="36000" rIns="36000" bIns="36000" rtlCol="0">
              <a:spAutoFit/>
            </a:bodyPr>
            <a:lstStyle/>
            <a:p>
              <a:r>
                <a:rPr lang="da-DK" sz="900" i="1" dirty="0">
                  <a:solidFill>
                    <a:prstClr val="black"/>
                  </a:solidFill>
                  <a:latin typeface="Calibri" panose="020F0502020204030204" pitchFamily="34" charset="0"/>
                  <a:cs typeface="Calibri" panose="020F0502020204030204" pitchFamily="34" charset="0"/>
                </a:rPr>
                <a:t>Anne-Sofie og Ida fra Globale gymnasier ønsker at være aktive i IGF-DK</a:t>
              </a:r>
            </a:p>
          </p:txBody>
        </p:sp>
      </p:grpSp>
    </p:spTree>
    <p:extLst>
      <p:ext uri="{BB962C8B-B14F-4D97-AF65-F5344CB8AC3E}">
        <p14:creationId xmlns:p14="http://schemas.microsoft.com/office/powerpoint/2010/main" val="2455037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ladsholder til indhold 18"/>
          <p:cNvSpPr>
            <a:spLocks noGrp="1"/>
          </p:cNvSpPr>
          <p:nvPr>
            <p:ph sz="half" idx="2"/>
          </p:nvPr>
        </p:nvSpPr>
        <p:spPr>
          <a:xfrm>
            <a:off x="172591" y="200472"/>
            <a:ext cx="3112393" cy="9255649"/>
          </a:xfrm>
        </p:spPr>
        <p:txBody>
          <a:bodyPr lIns="0" tIns="0" rIns="0" bIns="0">
            <a:noAutofit/>
          </a:bodyPr>
          <a:lstStyle/>
          <a:p>
            <a:pPr marL="0" indent="0" eaLnBrk="0" hangingPunct="0">
              <a:spcBef>
                <a:spcPts val="205"/>
              </a:spcBef>
              <a:buNone/>
            </a:pPr>
            <a:r>
              <a:rPr lang="da-DK" sz="1200" kern="0" dirty="0">
                <a:effectLst/>
                <a:latin typeface="Calibri" panose="020F0502020204030204" pitchFamily="34" charset="0"/>
                <a:ea typeface="Times New Roman" panose="02020603050405020304" pitchFamily="18" charset="0"/>
              </a:rPr>
              <a:t>træer og </a:t>
            </a:r>
            <a:r>
              <a:rPr lang="da-DK" sz="1150" kern="0" dirty="0">
                <a:effectLst/>
                <a:latin typeface="Calibri" panose="020F0502020204030204" pitchFamily="34" charset="0"/>
                <a:ea typeface="Times New Roman" panose="02020603050405020304" pitchFamily="18" charset="0"/>
              </a:rPr>
              <a:t>skaffer pengene. I denne forbin</a:t>
            </a:r>
            <a:r>
              <a:rPr lang="da-DK" sz="1200" kern="0" dirty="0">
                <a:effectLst/>
                <a:latin typeface="Calibri" panose="020F0502020204030204" pitchFamily="34" charset="0"/>
                <a:ea typeface="Times New Roman" panose="02020603050405020304" pitchFamily="18" charset="0"/>
              </a:rPr>
              <a:t>delse skul-le EB lave en kontrakt med JGVK, som skal stå for at plante et </a:t>
            </a:r>
            <a:r>
              <a:rPr lang="da-DK" sz="1150" kern="0" dirty="0">
                <a:effectLst/>
                <a:latin typeface="Calibri" panose="020F0502020204030204" pitchFamily="34" charset="0"/>
                <a:ea typeface="Times New Roman" panose="02020603050405020304" pitchFamily="18" charset="0"/>
              </a:rPr>
              <a:t>bestemt antal træer, </a:t>
            </a:r>
            <a:r>
              <a:rPr kumimoji="0" lang="da-DK" sz="115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passe dem og </a:t>
            </a:r>
            <a:r>
              <a:rPr kumimoji="0" lang="da-DK" sz="11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ved-</a:t>
            </a: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ligeholde dem. </a:t>
            </a:r>
            <a:r>
              <a:rPr kumimoji="0" lang="da-DK" sz="115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EB virkede som et erhver</a:t>
            </a: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vs firma, hvor </a:t>
            </a:r>
            <a:r>
              <a:rPr kumimoji="0" lang="da-DK" sz="115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de lokale organisationer i Indien skul</a:t>
            </a: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le arbejde i marken for at passe på træerne og EB sælge det optagede carbon fra</a:t>
            </a:r>
            <a:r>
              <a:rPr lang="da-DK" sz="1200" kern="0" dirty="0">
                <a:effectLst/>
                <a:latin typeface="Calibri" panose="020F0502020204030204" pitchFamily="34" charset="0"/>
                <a:ea typeface="Times New Roman" panose="02020603050405020304" pitchFamily="18" charset="0"/>
              </a:rPr>
              <a:t> træerne til vestlige firmaer, for at de kan få nedsat deres </a:t>
            </a:r>
            <a:r>
              <a:rPr lang="da-DK" sz="1150" kern="0" dirty="0">
                <a:effectLst/>
                <a:latin typeface="Calibri" panose="020F0502020204030204" pitchFamily="34" charset="0"/>
                <a:ea typeface="Times New Roman" panose="02020603050405020304" pitchFamily="18" charset="0"/>
              </a:rPr>
              <a:t>forurening mod beta-ling, som igen sikrer EBs drift. Da JGVK ud</a:t>
            </a:r>
            <a:r>
              <a:rPr lang="da-DK" sz="1200" kern="0" dirty="0">
                <a:effectLst/>
                <a:latin typeface="Calibri" panose="020F0502020204030204" pitchFamily="34" charset="0"/>
                <a:ea typeface="Times New Roman" panose="02020603050405020304" pitchFamily="18" charset="0"/>
              </a:rPr>
              <a:t>fører </a:t>
            </a:r>
            <a:r>
              <a:rPr lang="da-DK" sz="1200" kern="0" dirty="0" err="1">
                <a:effectLst/>
                <a:latin typeface="Calibri" panose="020F0502020204030204" pitchFamily="34" charset="0"/>
                <a:ea typeface="Times New Roman" panose="02020603050405020304" pitchFamily="18" charset="0"/>
              </a:rPr>
              <a:t>ud-viklingsarbejde</a:t>
            </a:r>
            <a:r>
              <a:rPr lang="da-DK" sz="1200" kern="0" dirty="0">
                <a:effectLst/>
                <a:latin typeface="Calibri" panose="020F0502020204030204" pitchFamily="34" charset="0"/>
                <a:ea typeface="Times New Roman" panose="02020603050405020304" pitchFamily="18" charset="0"/>
              </a:rPr>
              <a:t>, ønskede </a:t>
            </a:r>
            <a:r>
              <a:rPr lang="da-DK" sz="1150" kern="0" dirty="0">
                <a:effectLst/>
                <a:latin typeface="Calibri" panose="020F0502020204030204" pitchFamily="34" charset="0"/>
                <a:ea typeface="Times New Roman" panose="02020603050405020304" pitchFamily="18" charset="0"/>
              </a:rPr>
              <a:t>vi et andet samar</a:t>
            </a:r>
            <a:r>
              <a:rPr lang="da-DK" sz="1200" kern="0" dirty="0">
                <a:effectLst/>
                <a:latin typeface="Calibri" panose="020F0502020204030204" pitchFamily="34" charset="0"/>
                <a:ea typeface="Times New Roman" panose="02020603050405020304" pitchFamily="18" charset="0"/>
              </a:rPr>
              <a:t>bejds-grundlag </a:t>
            </a:r>
            <a:r>
              <a:rPr lang="da-DK" sz="1150" kern="0" dirty="0">
                <a:effectLst/>
                <a:latin typeface="Calibri" panose="020F0502020204030204" pitchFamily="34" charset="0"/>
                <a:ea typeface="Times New Roman" panose="02020603050405020304" pitchFamily="18" charset="0"/>
              </a:rPr>
              <a:t>med EB ,som er udvik</a:t>
            </a:r>
            <a:r>
              <a:rPr lang="da-DK" sz="1150" dirty="0">
                <a:latin typeface="Calibri" pitchFamily="34" charset="0"/>
                <a:cs typeface="Calibri" pitchFamily="34" charset="0"/>
              </a:rPr>
              <a:t>l</a:t>
            </a:r>
            <a:r>
              <a:rPr lang="da-DK" sz="1150" kern="0" dirty="0">
                <a:effectLst/>
                <a:latin typeface="Calibri" panose="020F0502020204030204" pitchFamily="34" charset="0"/>
                <a:ea typeface="Times New Roman" panose="02020603050405020304" pitchFamily="18" charset="0"/>
              </a:rPr>
              <a:t>ingsbaseret </a:t>
            </a:r>
            <a:r>
              <a:rPr lang="da-DK" sz="1100" kern="0" dirty="0">
                <a:effectLst/>
                <a:latin typeface="Calibri" panose="020F0502020204030204" pitchFamily="34" charset="0"/>
                <a:ea typeface="Times New Roman" panose="02020603050405020304" pitchFamily="18" charset="0"/>
              </a:rPr>
              <a:t>ved</a:t>
            </a:r>
            <a:r>
              <a:rPr lang="da-DK" sz="1200" kern="0" dirty="0">
                <a:effectLst/>
                <a:latin typeface="Calibri" panose="020F0502020204030204" pitchFamily="34" charset="0"/>
                <a:ea typeface="Times New Roman" panose="02020603050405020304" pitchFamily="18" charset="0"/>
              </a:rPr>
              <a:t> at IGF-Danmark og Earthbanc skulle skrive deres </a:t>
            </a: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6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r>
              <a:rPr lang="da-DK" sz="1200" kern="0" dirty="0">
                <a:effectLst/>
                <a:latin typeface="Calibri" panose="020F0502020204030204" pitchFamily="34" charset="0"/>
                <a:ea typeface="Times New Roman" panose="02020603050405020304" pitchFamily="18" charset="0"/>
              </a:rPr>
              <a:t>respektive mission/vision </a:t>
            </a:r>
            <a:r>
              <a:rPr lang="da-DK" sz="1150" kern="0" dirty="0">
                <a:effectLst/>
                <a:latin typeface="Calibri" panose="020F0502020204030204" pitchFamily="34" charset="0"/>
                <a:ea typeface="Times New Roman" panose="02020603050405020304" pitchFamily="18" charset="0"/>
              </a:rPr>
              <a:t>for at finde et fælles ind-</a:t>
            </a:r>
            <a:r>
              <a:rPr lang="da-DK" sz="1200" kern="0" dirty="0">
                <a:effectLst/>
                <a:latin typeface="Calibri" panose="020F0502020204030204" pitchFamily="34" charset="0"/>
                <a:ea typeface="Times New Roman" panose="02020603050405020304" pitchFamily="18" charset="0"/>
              </a:rPr>
              <a:t>satsgrundlag. </a:t>
            </a:r>
            <a:r>
              <a:rPr lang="da-DK" sz="1150" kern="0" dirty="0">
                <a:effectLst/>
                <a:latin typeface="Calibri" panose="020F0502020204030204" pitchFamily="34" charset="0"/>
                <a:ea typeface="Times New Roman" panose="02020603050405020304" pitchFamily="18" charset="0"/>
              </a:rPr>
              <a:t>Rishab besøgte JGVK og blev impone-</a:t>
            </a:r>
            <a:r>
              <a:rPr lang="da-DK" sz="1200" kern="0" dirty="0">
                <a:effectLst/>
                <a:latin typeface="Calibri" panose="020F0502020204030204" pitchFamily="34" charset="0"/>
                <a:ea typeface="Times New Roman" panose="02020603050405020304" pitchFamily="18" charset="0"/>
              </a:rPr>
              <a:t>ret over </a:t>
            </a:r>
            <a:r>
              <a:rPr lang="da-DK" sz="1150" kern="0" dirty="0">
                <a:effectLst/>
                <a:latin typeface="Calibri" panose="020F0502020204030204" pitchFamily="34" charset="0"/>
                <a:ea typeface="Times New Roman" panose="02020603050405020304" pitchFamily="18" charset="0"/>
              </a:rPr>
              <a:t>organisationens indsats og</a:t>
            </a:r>
            <a:r>
              <a:rPr lang="da-DK" sz="1200" kern="0" dirty="0">
                <a:effectLst/>
                <a:latin typeface="Calibri" panose="020F0502020204030204" pitchFamily="34" charset="0"/>
                <a:ea typeface="Times New Roman" panose="02020603050405020304" pitchFamily="18" charset="0"/>
              </a:rPr>
              <a:t> </a:t>
            </a:r>
            <a:r>
              <a:rPr lang="da-DK" sz="1150" kern="0" dirty="0">
                <a:effectLst/>
                <a:latin typeface="Calibri" panose="020F0502020204030204" pitchFamily="34" charset="0"/>
                <a:ea typeface="Times New Roman" panose="02020603050405020304" pitchFamily="18" charset="0"/>
              </a:rPr>
              <a:t>forankring i om-</a:t>
            </a:r>
            <a:r>
              <a:rPr lang="da-DK" sz="1200" kern="0" dirty="0">
                <a:effectLst/>
                <a:latin typeface="Calibri" panose="020F0502020204030204" pitchFamily="34" charset="0"/>
                <a:ea typeface="Times New Roman" panose="02020603050405020304" pitchFamily="18" charset="0"/>
              </a:rPr>
              <a:t>rådet. </a:t>
            </a:r>
            <a:r>
              <a:rPr lang="da-DK" sz="1150" kern="0" dirty="0">
                <a:effectLst/>
                <a:latin typeface="Calibri" panose="020F0502020204030204" pitchFamily="34" charset="0"/>
                <a:ea typeface="Times New Roman" panose="02020603050405020304" pitchFamily="18" charset="0"/>
              </a:rPr>
              <a:t>Samarbejdet med et par andre</a:t>
            </a:r>
            <a:r>
              <a:rPr lang="da-DK" sz="1200" kern="0" dirty="0">
                <a:effectLst/>
                <a:latin typeface="Calibri" panose="020F0502020204030204" pitchFamily="34" charset="0"/>
                <a:ea typeface="Times New Roman" panose="02020603050405020304" pitchFamily="18" charset="0"/>
              </a:rPr>
              <a:t> organisation-er i området blev opgivet pga manglende kompe-tence. Dette medførte at</a:t>
            </a:r>
            <a:r>
              <a:rPr lang="da-DK" sz="1150" kern="0" dirty="0">
                <a:effectLst/>
                <a:latin typeface="Calibri" panose="020F0502020204030204" pitchFamily="34" charset="0"/>
                <a:ea typeface="Times New Roman" panose="02020603050405020304" pitchFamily="18" charset="0"/>
              </a:rPr>
              <a:t> EB fokuserede på JGVK, hvor</a:t>
            </a:r>
            <a:r>
              <a:rPr lang="da-DK" sz="1200" kern="0" dirty="0">
                <a:effectLst/>
                <a:latin typeface="Calibri" panose="020F0502020204030204" pitchFamily="34" charset="0"/>
                <a:ea typeface="Times New Roman" panose="02020603050405020304" pitchFamily="18" charset="0"/>
              </a:rPr>
              <a:t> der skulle plantes 800.000 træer inden for 2 år. For at håndtere opgaven </a:t>
            </a:r>
            <a:r>
              <a:rPr lang="da-DK" sz="1150" kern="0" dirty="0">
                <a:effectLst/>
                <a:latin typeface="Calibri" panose="020F0502020204030204" pitchFamily="34" charset="0"/>
                <a:ea typeface="Times New Roman" panose="02020603050405020304" pitchFamily="18" charset="0"/>
              </a:rPr>
              <a:t>sendte EB en af sine med</a:t>
            </a:r>
            <a:r>
              <a:rPr lang="da-DK" sz="1200" kern="0" dirty="0">
                <a:effectLst/>
                <a:latin typeface="Calibri" panose="020F0502020204030204" pitchFamily="34" charset="0"/>
                <a:ea typeface="Times New Roman" panose="02020603050405020304" pitchFamily="18" charset="0"/>
              </a:rPr>
              <a:t>arbejdere fra Delhi, som skulle lære JGVKs folk hvordan de skulle håndtere opgaven. Det viste sig, at manden ingen kendskab havde til de lokale forhold og da EB ønskede at lokalregeringen skulle involveres, måtte JGVK sige fra. Det ville blive alt for vanskeligt. Dette satte en </a:t>
            </a:r>
            <a:r>
              <a:rPr lang="da-DK" sz="1150" kern="0" dirty="0">
                <a:effectLst/>
                <a:latin typeface="Calibri" panose="020F0502020204030204" pitchFamily="34" charset="0"/>
                <a:ea typeface="Times New Roman" panose="02020603050405020304" pitchFamily="18" charset="0"/>
              </a:rPr>
              <a:t>stopper for indsatsen</a:t>
            </a:r>
            <a:r>
              <a:rPr lang="da-DK" sz="1200" kern="0" dirty="0">
                <a:effectLst/>
                <a:latin typeface="Calibri" panose="020F0502020204030204" pitchFamily="34" charset="0"/>
                <a:ea typeface="Times New Roman" panose="02020603050405020304" pitchFamily="18" charset="0"/>
              </a:rPr>
              <a:t> i Sundarban. EB er fortsat interesseret i dette engagement i Sundarban og ønsker at fortsætte i en mindre målestok. Der er dog ikke lagt yderligere planer endnu.</a:t>
            </a:r>
          </a:p>
          <a:p>
            <a:pPr marL="0" indent="0">
              <a:buNone/>
            </a:pPr>
            <a:endParaRPr lang="da-DK" sz="700" dirty="0">
              <a:latin typeface="Calibri" pitchFamily="34" charset="0"/>
              <a:cs typeface="Calibri" pitchFamily="34" charset="0"/>
            </a:endParaRPr>
          </a:p>
          <a:p>
            <a:pPr marL="0" indent="0" eaLnBrk="0" hangingPunct="0">
              <a:spcBef>
                <a:spcPts val="205"/>
              </a:spcBef>
              <a:spcAft>
                <a:spcPts val="0"/>
              </a:spcAft>
              <a:buNone/>
            </a:pPr>
            <a:r>
              <a:rPr lang="da-DK" sz="1200" b="1" dirty="0">
                <a:effectLst/>
                <a:latin typeface="Calibri" panose="020F0502020204030204" pitchFamily="34" charset="0"/>
                <a:ea typeface="Times New Roman" panose="02020603050405020304" pitchFamily="18" charset="0"/>
              </a:rPr>
              <a:t>Deltagelse i CISU kursus ved Askov højskolen:</a:t>
            </a:r>
          </a:p>
          <a:p>
            <a:pPr marL="0" indent="0" eaLnBrk="0" hangingPunct="0">
              <a:spcBef>
                <a:spcPts val="205"/>
              </a:spcBef>
              <a:spcAft>
                <a:spcPts val="0"/>
              </a:spcAft>
              <a:buNone/>
            </a:pPr>
            <a:r>
              <a:rPr lang="da-DK" sz="1200" dirty="0">
                <a:effectLst/>
                <a:latin typeface="Calibri" panose="020F0502020204030204" pitchFamily="34" charset="0"/>
                <a:ea typeface="Times New Roman" panose="02020603050405020304" pitchFamily="18" charset="0"/>
              </a:rPr>
              <a:t>CISU </a:t>
            </a:r>
            <a:r>
              <a:rPr lang="da-DK" sz="1150" dirty="0">
                <a:effectLst/>
                <a:latin typeface="Calibri" panose="020F0502020204030204" pitchFamily="34" charset="0"/>
                <a:ea typeface="Times New Roman" panose="02020603050405020304" pitchFamily="18" charset="0"/>
              </a:rPr>
              <a:t>havde arrangeret et weekendkursus ved Askov</a:t>
            </a:r>
            <a:r>
              <a:rPr lang="da-DK" sz="1200" dirty="0">
                <a:effectLst/>
                <a:latin typeface="Calibri" panose="020F0502020204030204" pitchFamily="34" charset="0"/>
                <a:ea typeface="Times New Roman" panose="02020603050405020304" pitchFamily="18" charset="0"/>
              </a:rPr>
              <a:t> højskole omkring </a:t>
            </a:r>
            <a:r>
              <a:rPr lang="da-DK" sz="1150" dirty="0">
                <a:effectLst/>
                <a:latin typeface="Calibri" panose="020F0502020204030204" pitchFamily="34" charset="0"/>
                <a:ea typeface="Times New Roman" panose="02020603050405020304" pitchFamily="18" charset="0"/>
              </a:rPr>
              <a:t>hvordan man engagerer de unge gene</a:t>
            </a:r>
            <a:r>
              <a:rPr lang="da-DK" sz="1200" dirty="0">
                <a:effectLst/>
                <a:latin typeface="Calibri" panose="020F0502020204030204" pitchFamily="34" charset="0"/>
                <a:ea typeface="Times New Roman" panose="02020603050405020304" pitchFamily="18" charset="0"/>
              </a:rPr>
              <a:t>rationer i frivilligt arbejde og hvordan man hindrer udbredelse af  klima ændringerne. </a:t>
            </a:r>
            <a:endParaRPr lang="da-DK" sz="1200" b="1"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200" dirty="0">
              <a:effectLst/>
              <a:latin typeface="Calibri" panose="020F0502020204030204" pitchFamily="34" charset="0"/>
              <a:ea typeface="Calibri" panose="020F0502020204030204" pitchFamily="34" charset="0"/>
              <a:cs typeface="Vrinda" panose="020B0502040204020203" pitchFamily="34" charset="0"/>
            </a:endParaRPr>
          </a:p>
          <a:p>
            <a:pPr marL="0" indent="0">
              <a:buNone/>
            </a:pPr>
            <a:endParaRPr lang="da-DK" sz="500" dirty="0">
              <a:effectLst/>
              <a:latin typeface="Calibri" panose="020F0502020204030204" pitchFamily="34" charset="0"/>
              <a:ea typeface="Calibri" panose="020F0502020204030204" pitchFamily="34" charset="0"/>
              <a:cs typeface="Vrinda" panose="020B0502040204020203"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5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6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en-GB" sz="1200" dirty="0">
              <a:latin typeface="Calibri" panose="020F0502020204030204" pitchFamily="34" charset="0"/>
              <a:cs typeface="Calibri" panose="020F0502020204030204" pitchFamily="34" charset="0"/>
            </a:endParaRPr>
          </a:p>
          <a:p>
            <a:pPr marL="0" indent="0">
              <a:buNone/>
            </a:pPr>
            <a:endParaRPr lang="en-GB" sz="1200" dirty="0">
              <a:latin typeface="Calibri" panose="020F0502020204030204" pitchFamily="34" charset="0"/>
              <a:cs typeface="Calibri" panose="020F0502020204030204" pitchFamily="34" charset="0"/>
            </a:endParaRPr>
          </a:p>
          <a:p>
            <a:pPr marL="0" indent="0">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r>
              <a:rPr lang="en-GB" sz="1200" dirty="0">
                <a:latin typeface="Calibri" panose="020F0502020204030204" pitchFamily="34" charset="0"/>
                <a:cs typeface="Calibri" panose="020F0502020204030204" pitchFamily="34" charset="0"/>
              </a:rPr>
              <a:t> </a:t>
            </a: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ndParaRPr>
          </a:p>
        </p:txBody>
      </p:sp>
      <p:sp>
        <p:nvSpPr>
          <p:cNvPr id="20" name="Pladsholder til indhold 19"/>
          <p:cNvSpPr>
            <a:spLocks noGrp="1"/>
          </p:cNvSpPr>
          <p:nvPr>
            <p:ph sz="quarter" idx="4"/>
          </p:nvPr>
        </p:nvSpPr>
        <p:spPr>
          <a:xfrm>
            <a:off x="3428443" y="186453"/>
            <a:ext cx="3272725" cy="9303051"/>
          </a:xfrm>
        </p:spPr>
        <p:txBody>
          <a:bodyPr lIns="0" tIns="0" rIns="0" bIns="0">
            <a:noAutofit/>
          </a:bodyPr>
          <a:lstStyle/>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r>
              <a:rPr lang="da-DK" sz="1200" dirty="0">
                <a:effectLst/>
                <a:latin typeface="Calibri" panose="020F0502020204030204" pitchFamily="34" charset="0"/>
                <a:ea typeface="Times New Roman" panose="02020603050405020304" pitchFamily="18" charset="0"/>
              </a:rPr>
              <a:t>IGF-Danmark besluttede at deltage med Ganesh </a:t>
            </a:r>
            <a:r>
              <a:rPr lang="da-DK" sz="1200" kern="0" dirty="0">
                <a:effectLst/>
                <a:latin typeface="Calibri" panose="020F0502020204030204" pitchFamily="34" charset="0"/>
                <a:ea typeface="Times New Roman" panose="02020603050405020304" pitchFamily="18" charset="0"/>
              </a:rPr>
              <a:t>og de 2 unge mennesker, som ønsker at </a:t>
            </a:r>
            <a:r>
              <a:rPr lang="da-DK" sz="1100" kern="0" dirty="0">
                <a:effectLst/>
                <a:latin typeface="Calibri" panose="020F0502020204030204" pitchFamily="34" charset="0"/>
                <a:ea typeface="Times New Roman" panose="02020603050405020304" pitchFamily="18" charset="0"/>
              </a:rPr>
              <a:t>tilslutte sig IGF-DK</a:t>
            </a:r>
            <a:r>
              <a:rPr lang="da-DK" sz="1200" kern="0" dirty="0">
                <a:effectLst/>
                <a:latin typeface="Calibri" panose="020F0502020204030204" pitchFamily="34" charset="0"/>
                <a:ea typeface="Times New Roman" panose="02020603050405020304" pitchFamily="18" charset="0"/>
              </a:rPr>
              <a:t>. Målet var også at </a:t>
            </a:r>
            <a:r>
              <a:rPr lang="da-DK" sz="1150" kern="0" dirty="0">
                <a:effectLst/>
                <a:latin typeface="Calibri" panose="020F0502020204030204" pitchFamily="34" charset="0"/>
                <a:ea typeface="Times New Roman" panose="02020603050405020304" pitchFamily="18" charset="0"/>
              </a:rPr>
              <a:t>introducere disse 2 unge, Anne-So</a:t>
            </a:r>
            <a:r>
              <a:rPr lang="da-DK" sz="1200" kern="0" dirty="0">
                <a:effectLst/>
                <a:latin typeface="Calibri" panose="020F0502020204030204" pitchFamily="34" charset="0"/>
                <a:ea typeface="Times New Roman" panose="02020603050405020304" pitchFamily="18" charset="0"/>
              </a:rPr>
              <a:t>-fie og Ida, i NGO miljøet,  hvor de fik mulighed for at møde flere hundrede mennesker fra forskellige organisationer. Knud Vilby fortalte om udviklingen af civilsamfundet i Danmark, som </a:t>
            </a:r>
            <a:r>
              <a:rPr lang="da-DK" sz="1150" kern="0" dirty="0">
                <a:effectLst/>
                <a:latin typeface="Calibri" panose="020F0502020204030204" pitchFamily="34" charset="0"/>
                <a:ea typeface="Times New Roman" panose="02020603050405020304" pitchFamily="18" charset="0"/>
              </a:rPr>
              <a:t>tidligere var uorgani</a:t>
            </a:r>
            <a:r>
              <a:rPr lang="da-DK" sz="1200" kern="0" dirty="0">
                <a:effectLst/>
                <a:latin typeface="Calibri" panose="020F0502020204030204" pitchFamily="34" charset="0"/>
                <a:ea typeface="Times New Roman" panose="02020603050405020304" pitchFamily="18" charset="0"/>
              </a:rPr>
              <a:t>seret og direkte samarbejdede med politikerne og hvor politikerne bevilgede </a:t>
            </a:r>
            <a:r>
              <a:rPr lang="da-DK" sz="1150" kern="0" dirty="0">
                <a:effectLst/>
                <a:latin typeface="Calibri" panose="020F0502020204030204" pitchFamily="34" charset="0"/>
                <a:ea typeface="Times New Roman" panose="02020603050405020304" pitchFamily="18" charset="0"/>
              </a:rPr>
              <a:t>penge til civilsamfundsorganisa</a:t>
            </a:r>
            <a:r>
              <a:rPr lang="da-DK" sz="1200" kern="0" dirty="0">
                <a:effectLst/>
                <a:latin typeface="Calibri" panose="020F0502020204030204" pitchFamily="34" charset="0"/>
                <a:ea typeface="Times New Roman" panose="02020603050405020304" pitchFamily="18" charset="0"/>
              </a:rPr>
              <a:t>tionerne med krav om </a:t>
            </a:r>
            <a:r>
              <a:rPr lang="da-DK" sz="1150" kern="0" dirty="0">
                <a:effectLst/>
                <a:latin typeface="Calibri" panose="020F0502020204030204" pitchFamily="34" charset="0"/>
                <a:ea typeface="Times New Roman" panose="02020603050405020304" pitchFamily="18" charset="0"/>
              </a:rPr>
              <a:t>resultater. Efterhånden blev </a:t>
            </a:r>
            <a:r>
              <a:rPr lang="da-DK" sz="1100" kern="0" dirty="0">
                <a:effectLst/>
                <a:latin typeface="Calibri" panose="020F0502020204030204" pitchFamily="34" charset="0"/>
                <a:ea typeface="Times New Roman" panose="02020603050405020304" pitchFamily="18" charset="0"/>
              </a:rPr>
              <a:t>afstan</a:t>
            </a:r>
            <a:r>
              <a:rPr lang="da-DK" sz="1200" kern="0" dirty="0">
                <a:effectLst/>
                <a:latin typeface="Calibri" panose="020F0502020204030204" pitchFamily="34" charset="0"/>
                <a:ea typeface="Times New Roman" panose="02020603050405020304" pitchFamily="18" charset="0"/>
              </a:rPr>
              <a:t>den mellem civil </a:t>
            </a:r>
            <a:r>
              <a:rPr lang="da-DK" sz="1150" kern="0" dirty="0">
                <a:effectLst/>
                <a:latin typeface="Calibri" panose="020F0502020204030204" pitchFamily="34" charset="0"/>
                <a:ea typeface="Times New Roman" panose="02020603050405020304" pitchFamily="18" charset="0"/>
              </a:rPr>
              <a:t>samfundsorganisaitonerne og politik</a:t>
            </a:r>
            <a:r>
              <a:rPr lang="da-DK" sz="1200" kern="0" dirty="0">
                <a:effectLst/>
                <a:latin typeface="Calibri" panose="020F0502020204030204" pitchFamily="34" charset="0"/>
                <a:ea typeface="Times New Roman" panose="02020603050405020304" pitchFamily="18" charset="0"/>
              </a:rPr>
              <a:t>erne større og større og samarbejdet </a:t>
            </a:r>
            <a:r>
              <a:rPr lang="da-DK" sz="1150" kern="0" dirty="0">
                <a:effectLst/>
                <a:latin typeface="Calibri" panose="020F0502020204030204" pitchFamily="34" charset="0"/>
                <a:ea typeface="Times New Roman" panose="02020603050405020304" pitchFamily="18" charset="0"/>
              </a:rPr>
              <a:t>blev mere for</a:t>
            </a:r>
            <a:r>
              <a:rPr lang="da-DK" sz="1200" kern="0" dirty="0">
                <a:effectLst/>
                <a:latin typeface="Calibri" panose="020F0502020204030204" pitchFamily="34" charset="0"/>
                <a:ea typeface="Times New Roman" panose="02020603050405020304" pitchFamily="18" charset="0"/>
              </a:rPr>
              <a:t>maliseret og nu er det civil samfundet, som stiller krav til politikkerne. Anne-Sofie og </a:t>
            </a:r>
            <a:r>
              <a:rPr lang="da-DK" sz="1150" kern="0" dirty="0">
                <a:effectLst/>
                <a:latin typeface="Calibri" panose="020F0502020204030204" pitchFamily="34" charset="0"/>
                <a:ea typeface="Times New Roman" panose="02020603050405020304" pitchFamily="18" charset="0"/>
              </a:rPr>
              <a:t>Ida var meget gla</a:t>
            </a:r>
            <a:r>
              <a:rPr lang="da-DK" sz="1200" kern="0" dirty="0">
                <a:effectLst/>
                <a:latin typeface="Calibri" panose="020F0502020204030204" pitchFamily="34" charset="0"/>
                <a:ea typeface="Times New Roman" panose="02020603050405020304" pitchFamily="18" charset="0"/>
              </a:rPr>
              <a:t>de for at kunne deltage.</a:t>
            </a:r>
          </a:p>
          <a:p>
            <a:pPr marL="0" indent="0">
              <a:buNone/>
            </a:pPr>
            <a:endParaRPr lang="da-DK" sz="1200" b="1" dirty="0">
              <a:latin typeface="Calibri" pitchFamily="34" charset="0"/>
              <a:cs typeface="Calibri" pitchFamily="34" charset="0"/>
            </a:endParaRPr>
          </a:p>
          <a:p>
            <a:pPr marL="0" indent="0">
              <a:buNone/>
            </a:pPr>
            <a:r>
              <a:rPr lang="da-DK" sz="1200" b="1" dirty="0">
                <a:latin typeface="Calibri" pitchFamily="34" charset="0"/>
                <a:cs typeface="Calibri" pitchFamily="34" charset="0"/>
              </a:rPr>
              <a:t>Uddannelses turisme til Sundarban:</a:t>
            </a:r>
          </a:p>
          <a:p>
            <a:pPr marL="0" indent="0">
              <a:buNone/>
            </a:pPr>
            <a:r>
              <a:rPr lang="da-DK" sz="1200" dirty="0">
                <a:latin typeface="Calibri" pitchFamily="34" charset="0"/>
                <a:cs typeface="Calibri" pitchFamily="34" charset="0"/>
              </a:rPr>
              <a:t>Haldor Topsøe ønsker ikke at støtte driften af uddan-</a:t>
            </a:r>
            <a:r>
              <a:rPr lang="da-DK" sz="1150" dirty="0">
                <a:latin typeface="Calibri" pitchFamily="34" charset="0"/>
                <a:cs typeface="Calibri" pitchFamily="34" charset="0"/>
              </a:rPr>
              <a:t>nelsesprojektet i Sundarban til evig tid og ønsker afvik</a:t>
            </a:r>
            <a:r>
              <a:rPr lang="da-DK" sz="1200" dirty="0">
                <a:latin typeface="Calibri" pitchFamily="34" charset="0"/>
                <a:cs typeface="Calibri" pitchFamily="34" charset="0"/>
              </a:rPr>
              <a:t>-ling af støtten til skolen i nær </a:t>
            </a:r>
            <a:r>
              <a:rPr lang="da-DK" sz="1150" dirty="0">
                <a:latin typeface="Calibri" pitchFamily="34" charset="0"/>
                <a:cs typeface="Calibri" pitchFamily="34" charset="0"/>
              </a:rPr>
              <a:t>fremtid. I den forbindel-</a:t>
            </a:r>
            <a:r>
              <a:rPr lang="da-DK" sz="1200" dirty="0">
                <a:latin typeface="Calibri" pitchFamily="34" charset="0"/>
                <a:cs typeface="Calibri" pitchFamily="34" charset="0"/>
              </a:rPr>
              <a:t>se har Ganesh’s bror </a:t>
            </a:r>
            <a:r>
              <a:rPr lang="da-DK" sz="1200" dirty="0" err="1">
                <a:latin typeface="Calibri" pitchFamily="34" charset="0"/>
                <a:cs typeface="Calibri" pitchFamily="34" charset="0"/>
              </a:rPr>
              <a:t>Sisir</a:t>
            </a:r>
            <a:r>
              <a:rPr lang="da-DK" sz="1200" dirty="0">
                <a:latin typeface="Calibri" pitchFamily="34" charset="0"/>
                <a:cs typeface="Calibri" pitchFamily="34" charset="0"/>
              </a:rPr>
              <a:t> </a:t>
            </a:r>
            <a:r>
              <a:rPr lang="da-DK" sz="1200" dirty="0" err="1">
                <a:latin typeface="Calibri" pitchFamily="34" charset="0"/>
                <a:cs typeface="Calibri" pitchFamily="34" charset="0"/>
              </a:rPr>
              <a:t>Sengupta</a:t>
            </a:r>
            <a:r>
              <a:rPr lang="da-DK" sz="1200" dirty="0">
                <a:latin typeface="Calibri" pitchFamily="34" charset="0"/>
                <a:cs typeface="Calibri" pitchFamily="34" charset="0"/>
              </a:rPr>
              <a:t>, som støtter pro-jektet </a:t>
            </a:r>
            <a:r>
              <a:rPr lang="da-DK" sz="1150" dirty="0">
                <a:latin typeface="Calibri" pitchFamily="34" charset="0"/>
                <a:cs typeface="Calibri" pitchFamily="34" charset="0"/>
              </a:rPr>
              <a:t>ved at  </a:t>
            </a:r>
            <a:r>
              <a:rPr lang="da-DK" sz="1100" dirty="0">
                <a:latin typeface="Calibri" pitchFamily="34" charset="0"/>
                <a:cs typeface="Calibri" pitchFamily="34" charset="0"/>
              </a:rPr>
              <a:t>kom</a:t>
            </a:r>
            <a:r>
              <a:rPr lang="da-DK" sz="1150" dirty="0">
                <a:latin typeface="Calibri" pitchFamily="34" charset="0"/>
                <a:cs typeface="Calibri" pitchFamily="34" charset="0"/>
              </a:rPr>
              <a:t>munikere </a:t>
            </a:r>
            <a:r>
              <a:rPr lang="da-DK" sz="1200" dirty="0">
                <a:latin typeface="Calibri" pitchFamily="34" charset="0"/>
                <a:cs typeface="Calibri" pitchFamily="34" charset="0"/>
              </a:rPr>
              <a:t>med HTAS og forhandler på IGF-Danmarks vegne - </a:t>
            </a:r>
            <a:r>
              <a:rPr lang="da-DK" sz="1150" dirty="0">
                <a:latin typeface="Calibri" pitchFamily="34" charset="0"/>
                <a:cs typeface="Calibri" pitchFamily="34" charset="0"/>
              </a:rPr>
              <a:t>erfaret at flere hundrede tu-</a:t>
            </a:r>
            <a:r>
              <a:rPr lang="da-DK" sz="1200" dirty="0">
                <a:latin typeface="Calibri" pitchFamily="34" charset="0"/>
                <a:cs typeface="Calibri" pitchFamily="34" charset="0"/>
              </a:rPr>
              <a:t>sinde hvert år kommer til </a:t>
            </a:r>
            <a:r>
              <a:rPr lang="da-DK" sz="1150" dirty="0">
                <a:latin typeface="Calibri" pitchFamily="34" charset="0"/>
                <a:cs typeface="Calibri" pitchFamily="34" charset="0"/>
              </a:rPr>
              <a:t>Sundarban fra Kolkata for at</a:t>
            </a: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500" dirty="0">
              <a:latin typeface="Calibri" pitchFamily="34" charset="0"/>
              <a:cs typeface="Calibri" pitchFamily="34" charset="0"/>
            </a:endParaRPr>
          </a:p>
          <a:p>
            <a:pPr marL="0" indent="0">
              <a:buNone/>
            </a:pPr>
            <a:r>
              <a:rPr lang="da-DK" sz="1200" dirty="0">
                <a:latin typeface="Calibri" pitchFamily="34" charset="0"/>
                <a:cs typeface="Calibri" pitchFamily="34" charset="0"/>
              </a:rPr>
              <a:t> </a:t>
            </a:r>
          </a:p>
          <a:p>
            <a:pPr marL="0" indent="0" algn="just">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5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5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r>
              <a:rPr lang="en-GB" sz="1200" dirty="0">
                <a:latin typeface="Calibri" panose="020F0502020204030204" pitchFamily="34" charset="0"/>
                <a:cs typeface="Calibri" panose="020F0502020204030204" pitchFamily="34" charset="0"/>
              </a:rPr>
              <a:t>  </a:t>
            </a: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a:xfrm>
            <a:off x="6309320" y="9378596"/>
            <a:ext cx="476672" cy="527404"/>
          </a:xfrm>
        </p:spPr>
        <p:txBody>
          <a:bodyPr/>
          <a:lstStyle/>
          <a:p>
            <a:fld id="{962F89E5-FDC6-4879-9052-8FFED4F5367E}" type="slidenum">
              <a:rPr lang="da-DK" smtClean="0"/>
              <a:pPr/>
              <a:t>19</a:t>
            </a:fld>
            <a:endParaRPr lang="da-DK" dirty="0"/>
          </a:p>
        </p:txBody>
      </p:sp>
      <p:grpSp>
        <p:nvGrpSpPr>
          <p:cNvPr id="11" name="Group 10">
            <a:extLst>
              <a:ext uri="{FF2B5EF4-FFF2-40B4-BE49-F238E27FC236}">
                <a16:creationId xmlns:a16="http://schemas.microsoft.com/office/drawing/2014/main" id="{6E684143-5548-F854-E66A-5646F51085C8}"/>
              </a:ext>
            </a:extLst>
          </p:cNvPr>
          <p:cNvGrpSpPr/>
          <p:nvPr/>
        </p:nvGrpSpPr>
        <p:grpSpPr>
          <a:xfrm>
            <a:off x="3392716" y="200472"/>
            <a:ext cx="3393275" cy="2437934"/>
            <a:chOff x="3392716" y="200472"/>
            <a:chExt cx="3393275" cy="2437934"/>
          </a:xfrm>
        </p:grpSpPr>
        <p:pic>
          <p:nvPicPr>
            <p:cNvPr id="9" name="Picture 8">
              <a:extLst>
                <a:ext uri="{FF2B5EF4-FFF2-40B4-BE49-F238E27FC236}">
                  <a16:creationId xmlns:a16="http://schemas.microsoft.com/office/drawing/2014/main" id="{04AD44A1-0690-1C29-388F-5AE7AB5606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8443" y="200472"/>
              <a:ext cx="3256966" cy="2247384"/>
            </a:xfrm>
            <a:prstGeom prst="rect">
              <a:avLst/>
            </a:prstGeom>
          </p:spPr>
        </p:pic>
        <p:sp>
          <p:nvSpPr>
            <p:cNvPr id="3" name="TextBox 2">
              <a:extLst>
                <a:ext uri="{FF2B5EF4-FFF2-40B4-BE49-F238E27FC236}">
                  <a16:creationId xmlns:a16="http://schemas.microsoft.com/office/drawing/2014/main" id="{6693D8C3-2D3A-6A5F-9C43-1D3A140F89D9}"/>
                </a:ext>
              </a:extLst>
            </p:cNvPr>
            <p:cNvSpPr txBox="1"/>
            <p:nvPr/>
          </p:nvSpPr>
          <p:spPr>
            <a:xfrm>
              <a:off x="3392716" y="2288704"/>
              <a:ext cx="3393275" cy="349702"/>
            </a:xfrm>
            <a:prstGeom prst="rect">
              <a:avLst/>
            </a:prstGeom>
            <a:solidFill>
              <a:schemeClr val="bg1"/>
            </a:solidFill>
          </p:spPr>
          <p:txBody>
            <a:bodyPr wrap="square" lIns="36000" tIns="36000" rIns="36000" bIns="36000" rtlCol="0">
              <a:spAutoFit/>
            </a:bodyPr>
            <a:lstStyle/>
            <a:p>
              <a:r>
                <a:rPr lang="da-DK" sz="900" i="1" dirty="0">
                  <a:solidFill>
                    <a:prstClr val="black"/>
                  </a:solidFill>
                  <a:latin typeface="Calibri" panose="020F0502020204030204" pitchFamily="34" charset="0"/>
                  <a:cs typeface="Calibri" panose="020F0502020204030204" pitchFamily="34" charset="0"/>
                </a:rPr>
                <a:t>Anne-Sofie, Ida og Ganesh har deltaget i CISUs workshop ved Askov højskolen</a:t>
              </a:r>
            </a:p>
          </p:txBody>
        </p:sp>
      </p:grpSp>
      <p:grpSp>
        <p:nvGrpSpPr>
          <p:cNvPr id="8" name="Group 7">
            <a:extLst>
              <a:ext uri="{FF2B5EF4-FFF2-40B4-BE49-F238E27FC236}">
                <a16:creationId xmlns:a16="http://schemas.microsoft.com/office/drawing/2014/main" id="{1A798DD0-F5C1-DE76-8920-84B5B7406B03}"/>
              </a:ext>
            </a:extLst>
          </p:cNvPr>
          <p:cNvGrpSpPr/>
          <p:nvPr/>
        </p:nvGrpSpPr>
        <p:grpSpPr>
          <a:xfrm>
            <a:off x="104184" y="2447856"/>
            <a:ext cx="3239435" cy="2193471"/>
            <a:chOff x="104184" y="2965215"/>
            <a:chExt cx="3239435" cy="2193471"/>
          </a:xfrm>
        </p:grpSpPr>
        <p:pic>
          <p:nvPicPr>
            <p:cNvPr id="7" name="Picture 6">
              <a:extLst>
                <a:ext uri="{FF2B5EF4-FFF2-40B4-BE49-F238E27FC236}">
                  <a16:creationId xmlns:a16="http://schemas.microsoft.com/office/drawing/2014/main" id="{06C48FD4-0603-22F5-7ADA-8D8B2F5518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704" y="2965215"/>
              <a:ext cx="3112393" cy="2074929"/>
            </a:xfrm>
            <a:prstGeom prst="rect">
              <a:avLst/>
            </a:prstGeom>
          </p:spPr>
        </p:pic>
        <p:sp>
          <p:nvSpPr>
            <p:cNvPr id="4" name="TextBox 3">
              <a:extLst>
                <a:ext uri="{FF2B5EF4-FFF2-40B4-BE49-F238E27FC236}">
                  <a16:creationId xmlns:a16="http://schemas.microsoft.com/office/drawing/2014/main" id="{E29D5A63-F81F-31D7-C659-DCAE891C481E}"/>
                </a:ext>
              </a:extLst>
            </p:cNvPr>
            <p:cNvSpPr txBox="1"/>
            <p:nvPr/>
          </p:nvSpPr>
          <p:spPr>
            <a:xfrm>
              <a:off x="104184" y="4808984"/>
              <a:ext cx="3239435" cy="349702"/>
            </a:xfrm>
            <a:prstGeom prst="rect">
              <a:avLst/>
            </a:prstGeom>
            <a:solidFill>
              <a:schemeClr val="bg1"/>
            </a:solidFill>
          </p:spPr>
          <p:txBody>
            <a:bodyPr wrap="square" lIns="36000" tIns="36000" rIns="36000" bIns="36000" rtlCol="0">
              <a:spAutoFit/>
            </a:bodyPr>
            <a:lstStyle/>
            <a:p>
              <a:r>
                <a:rPr lang="da-DK" sz="900" i="1" dirty="0">
                  <a:solidFill>
                    <a:prstClr val="black"/>
                  </a:solidFill>
                  <a:latin typeface="Calibri" panose="020F0502020204030204" pitchFamily="34" charset="0"/>
                  <a:cs typeface="Calibri" panose="020F0502020204030204" pitchFamily="34" charset="0"/>
                </a:rPr>
                <a:t>  </a:t>
              </a:r>
              <a:r>
                <a:rPr lang="da-DK" sz="900" i="1" dirty="0" err="1">
                  <a:solidFill>
                    <a:prstClr val="black"/>
                  </a:solidFill>
                  <a:latin typeface="Calibri" panose="020F0502020204030204" pitchFamily="34" charset="0"/>
                  <a:cs typeface="Calibri" panose="020F0502020204030204" pitchFamily="34" charset="0"/>
                </a:rPr>
                <a:t>Rishab</a:t>
              </a:r>
              <a:r>
                <a:rPr lang="da-DK" sz="900" i="1" dirty="0">
                  <a:solidFill>
                    <a:prstClr val="black"/>
                  </a:solidFill>
                  <a:latin typeface="Calibri" panose="020F0502020204030204" pitchFamily="34" charset="0"/>
                  <a:cs typeface="Calibri" panose="020F0502020204030204" pitchFamily="34" charset="0"/>
                </a:rPr>
                <a:t> Khanna fra Earth Banc på besøg hos JGVK for at se samarbejdsmuligheder</a:t>
              </a:r>
            </a:p>
          </p:txBody>
        </p:sp>
      </p:grpSp>
      <p:grpSp>
        <p:nvGrpSpPr>
          <p:cNvPr id="10" name="Group 9">
            <a:extLst>
              <a:ext uri="{FF2B5EF4-FFF2-40B4-BE49-F238E27FC236}">
                <a16:creationId xmlns:a16="http://schemas.microsoft.com/office/drawing/2014/main" id="{AAE543F9-BD69-9D5C-686E-EA6820E0FEF3}"/>
              </a:ext>
            </a:extLst>
          </p:cNvPr>
          <p:cNvGrpSpPr/>
          <p:nvPr/>
        </p:nvGrpSpPr>
        <p:grpSpPr>
          <a:xfrm>
            <a:off x="3417265" y="7468828"/>
            <a:ext cx="3344176" cy="2198865"/>
            <a:chOff x="3392717" y="7257256"/>
            <a:chExt cx="3344176" cy="2198865"/>
          </a:xfrm>
        </p:grpSpPr>
        <p:pic>
          <p:nvPicPr>
            <p:cNvPr id="5" name="Picture 4">
              <a:extLst>
                <a:ext uri="{FF2B5EF4-FFF2-40B4-BE49-F238E27FC236}">
                  <a16:creationId xmlns:a16="http://schemas.microsoft.com/office/drawing/2014/main" id="{DEE54ED8-5428-05F3-3071-335E7BB0F4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8442" y="7257256"/>
              <a:ext cx="3245297" cy="2016224"/>
            </a:xfrm>
            <a:prstGeom prst="rect">
              <a:avLst/>
            </a:prstGeom>
          </p:spPr>
        </p:pic>
        <p:sp>
          <p:nvSpPr>
            <p:cNvPr id="6" name="TextBox 5">
              <a:extLst>
                <a:ext uri="{FF2B5EF4-FFF2-40B4-BE49-F238E27FC236}">
                  <a16:creationId xmlns:a16="http://schemas.microsoft.com/office/drawing/2014/main" id="{20E3D3DA-51E1-C8C2-431E-3AE3257AD43C}"/>
                </a:ext>
              </a:extLst>
            </p:cNvPr>
            <p:cNvSpPr txBox="1"/>
            <p:nvPr/>
          </p:nvSpPr>
          <p:spPr>
            <a:xfrm>
              <a:off x="3392717" y="9244918"/>
              <a:ext cx="3344176" cy="211203"/>
            </a:xfrm>
            <a:prstGeom prst="rect">
              <a:avLst/>
            </a:prstGeom>
            <a:solidFill>
              <a:schemeClr val="bg1"/>
            </a:solidFill>
          </p:spPr>
          <p:txBody>
            <a:bodyPr wrap="square" lIns="36000" tIns="36000" rIns="36000" bIns="36000" rtlCol="0">
              <a:spAutoFit/>
            </a:bodyPr>
            <a:lstStyle/>
            <a:p>
              <a:r>
                <a:rPr lang="da-DK" sz="900" i="1" dirty="0">
                  <a:solidFill>
                    <a:prstClr val="black"/>
                  </a:solidFill>
                  <a:latin typeface="Calibri" panose="020F0502020204030204" pitchFamily="34" charset="0"/>
                  <a:cs typeface="Calibri" panose="020F0502020204030204" pitchFamily="34" charset="0"/>
                </a:rPr>
                <a:t>Den nylig opførte resort bygning ved JGVK for at tage imod tourister</a:t>
              </a:r>
            </a:p>
          </p:txBody>
        </p:sp>
      </p:grpSp>
    </p:spTree>
    <p:extLst>
      <p:ext uri="{BB962C8B-B14F-4D97-AF65-F5344CB8AC3E}">
        <p14:creationId xmlns:p14="http://schemas.microsoft.com/office/powerpoint/2010/main" val="398653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62F89E5-FDC6-4879-9052-8FFED4F5367E}" type="slidenum">
              <a:rPr lang="da-DK" smtClean="0"/>
              <a:pPr/>
              <a:t>2</a:t>
            </a:fld>
            <a:endParaRPr lang="da-DK" dirty="0"/>
          </a:p>
        </p:txBody>
      </p:sp>
      <p:sp>
        <p:nvSpPr>
          <p:cNvPr id="5" name="TextBox 4"/>
          <p:cNvSpPr txBox="1"/>
          <p:nvPr/>
        </p:nvSpPr>
        <p:spPr>
          <a:xfrm>
            <a:off x="836712" y="46246"/>
            <a:ext cx="4752528" cy="461665"/>
          </a:xfrm>
          <a:prstGeom prst="rect">
            <a:avLst/>
          </a:prstGeom>
          <a:noFill/>
        </p:spPr>
        <p:txBody>
          <a:bodyPr wrap="square" rtlCol="0">
            <a:spAutoFit/>
          </a:bodyPr>
          <a:lstStyle/>
          <a:p>
            <a:pPr algn="ctr"/>
            <a:r>
              <a:rPr lang="da-DK" sz="2400" b="1" dirty="0">
                <a:latin typeface="Arial" panose="020B0604020202020204" pitchFamily="34" charset="0"/>
                <a:cs typeface="Arial" panose="020B0604020202020204" pitchFamily="34" charset="0"/>
              </a:rPr>
              <a:t>Indhold</a:t>
            </a:r>
          </a:p>
        </p:txBody>
      </p:sp>
      <p:graphicFrame>
        <p:nvGraphicFramePr>
          <p:cNvPr id="11" name="Table 10">
            <a:extLst>
              <a:ext uri="{FF2B5EF4-FFF2-40B4-BE49-F238E27FC236}">
                <a16:creationId xmlns:a16="http://schemas.microsoft.com/office/drawing/2014/main" id="{D363844F-113E-92D4-DA77-EF382D1F6D25}"/>
              </a:ext>
            </a:extLst>
          </p:cNvPr>
          <p:cNvGraphicFramePr>
            <a:graphicFrameLocks noGrp="1"/>
          </p:cNvGraphicFramePr>
          <p:nvPr>
            <p:extLst>
              <p:ext uri="{D42A27DB-BD31-4B8C-83A1-F6EECF244321}">
                <p14:modId xmlns:p14="http://schemas.microsoft.com/office/powerpoint/2010/main" val="1597361423"/>
              </p:ext>
            </p:extLst>
          </p:nvPr>
        </p:nvGraphicFramePr>
        <p:xfrm>
          <a:off x="476672" y="7404273"/>
          <a:ext cx="5581774" cy="1956541"/>
        </p:xfrm>
        <a:graphic>
          <a:graphicData uri="http://schemas.openxmlformats.org/drawingml/2006/table">
            <a:tbl>
              <a:tblPr firstRow="1" firstCol="1" bandRow="1"/>
              <a:tblGrid>
                <a:gridCol w="2301970">
                  <a:extLst>
                    <a:ext uri="{9D8B030D-6E8A-4147-A177-3AD203B41FA5}">
                      <a16:colId xmlns:a16="http://schemas.microsoft.com/office/drawing/2014/main" val="20000"/>
                    </a:ext>
                  </a:extLst>
                </a:gridCol>
                <a:gridCol w="3279804">
                  <a:extLst>
                    <a:ext uri="{9D8B030D-6E8A-4147-A177-3AD203B41FA5}">
                      <a16:colId xmlns:a16="http://schemas.microsoft.com/office/drawing/2014/main" val="20001"/>
                    </a:ext>
                  </a:extLst>
                </a:gridCol>
              </a:tblGrid>
              <a:tr h="239833">
                <a:tc gridSpan="2">
                  <a:txBody>
                    <a:bodyPr/>
                    <a:lstStyle/>
                    <a:p>
                      <a:pPr algn="ctr">
                        <a:lnSpc>
                          <a:spcPct val="115000"/>
                        </a:lnSpc>
                        <a:spcAft>
                          <a:spcPts val="0"/>
                        </a:spcAft>
                      </a:pPr>
                      <a:r>
                        <a:rPr lang="da-DK" sz="1100" dirty="0">
                          <a:effectLst/>
                          <a:latin typeface="Calibri"/>
                          <a:ea typeface="Calibri"/>
                          <a:cs typeface="Times New Roman"/>
                        </a:rPr>
                        <a:t>Forkortelser</a:t>
                      </a: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a-DK"/>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10000"/>
                  </a:ext>
                </a:extLst>
              </a:tr>
              <a:tr h="206311">
                <a:tc>
                  <a:txBody>
                    <a:bodyPr/>
                    <a:lstStyle/>
                    <a:p>
                      <a:pPr>
                        <a:lnSpc>
                          <a:spcPct val="115000"/>
                        </a:lnSpc>
                        <a:spcAft>
                          <a:spcPts val="0"/>
                        </a:spcAft>
                      </a:pPr>
                      <a:r>
                        <a:rPr lang="da-DK" sz="1100" dirty="0">
                          <a:effectLst/>
                          <a:latin typeface="Calibri"/>
                          <a:ea typeface="Calibri"/>
                          <a:cs typeface="Times New Roman"/>
                        </a:rPr>
                        <a:t>DTU: Danmarks Teknisk Universitet</a:t>
                      </a: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a-DK" sz="1100" dirty="0">
                          <a:effectLst/>
                          <a:latin typeface="Calibri"/>
                          <a:ea typeface="Calibri"/>
                          <a:cs typeface="Times New Roman"/>
                        </a:rPr>
                        <a:t> VSN: Vivekananda Sikhsha Niketan (skolen ved JGVK)</a:t>
                      </a: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05098">
                <a:tc>
                  <a:txBody>
                    <a:bodyPr/>
                    <a:lstStyle/>
                    <a:p>
                      <a:pPr>
                        <a:lnSpc>
                          <a:spcPct val="115000"/>
                        </a:lnSpc>
                        <a:spcAft>
                          <a:spcPts val="0"/>
                        </a:spcAft>
                      </a:pPr>
                      <a:r>
                        <a:rPr lang="da-DK" sz="1100" dirty="0">
                          <a:effectLst/>
                          <a:latin typeface="Calibri"/>
                          <a:ea typeface="Calibri"/>
                          <a:cs typeface="Times New Roman"/>
                        </a:rPr>
                        <a:t>HTAS: Haldor Topsøe Aktie Selskab</a:t>
                      </a: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a-DK" sz="1100" dirty="0">
                          <a:effectLst/>
                          <a:latin typeface="Calibri"/>
                          <a:ea typeface="Calibri"/>
                          <a:cs typeface="Times New Roman"/>
                        </a:rPr>
                        <a:t> NFS: Non Formal School</a:t>
                      </a: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05098">
                <a:tc>
                  <a:txBody>
                    <a:bodyPr/>
                    <a:lstStyle/>
                    <a:p>
                      <a:pPr>
                        <a:lnSpc>
                          <a:spcPct val="115000"/>
                        </a:lnSpc>
                        <a:spcAft>
                          <a:spcPts val="0"/>
                        </a:spcAft>
                      </a:pPr>
                      <a:r>
                        <a:rPr lang="da-DK" sz="1100" dirty="0">
                          <a:effectLst/>
                          <a:latin typeface="Calibri"/>
                          <a:ea typeface="Calibri"/>
                          <a:cs typeface="Times New Roman"/>
                        </a:rPr>
                        <a:t>SHG: Selv hjælps gruppe</a:t>
                      </a: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a-DK" sz="1100" dirty="0">
                          <a:effectLst/>
                          <a:latin typeface="Calibri"/>
                          <a:ea typeface="Calibri"/>
                          <a:cs typeface="Times New Roman"/>
                        </a:rPr>
                        <a:t> NSSN: Nilkantak Sishu Shikhsa Niketan</a:t>
                      </a: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5945">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da-DK" sz="1100" dirty="0">
                          <a:effectLst/>
                          <a:latin typeface="+mn-lt"/>
                          <a:ea typeface="Calibri"/>
                          <a:cs typeface="Times New Roman"/>
                        </a:rPr>
                        <a:t>CISU: Civilsamfund i Udvikling</a:t>
                      </a: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da-DK" sz="1100" dirty="0">
                          <a:effectLst/>
                          <a:latin typeface="Calibri"/>
                          <a:ea typeface="Calibri"/>
                          <a:cs typeface="Times New Roman"/>
                        </a:rPr>
                        <a:t> </a:t>
                      </a:r>
                      <a:r>
                        <a:rPr lang="da-DK" sz="1100" dirty="0">
                          <a:effectLst/>
                          <a:latin typeface="+mn-lt"/>
                          <a:ea typeface="Calibri"/>
                          <a:cs typeface="Times New Roman"/>
                        </a:rPr>
                        <a:t>JGVK: Joygopalpur Gram Vikash Kendra </a:t>
                      </a: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25538">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da-DK" sz="1100" dirty="0">
                          <a:effectLst/>
                          <a:latin typeface="+mn-lt"/>
                          <a:ea typeface="Calibri"/>
                          <a:cs typeface="Times New Roman"/>
                        </a:rPr>
                        <a:t>SGG: Svendborg Globale Gymnasier</a:t>
                      </a: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da-DK" sz="1100" b="0" dirty="0">
                          <a:latin typeface="Calibri" panose="020F0502020204030204" pitchFamily="34" charset="0"/>
                          <a:cs typeface="Calibri" panose="020F0502020204030204" pitchFamily="34" charset="0"/>
                        </a:rPr>
                        <a:t>SVVB: Satyanarayanpur Vivekananda Vidya Bhavan</a:t>
                      </a:r>
                      <a:endParaRPr lang="da-DK" sz="1100" b="0" dirty="0">
                        <a:effectLst/>
                        <a:latin typeface="+mn-lt"/>
                        <a:ea typeface="Calibri"/>
                        <a:cs typeface="Times New Roman"/>
                      </a:endParaRP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0523972"/>
                  </a:ext>
                </a:extLst>
              </a:tr>
              <a:tr h="0">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da-DK" sz="1100" dirty="0">
                          <a:effectLst/>
                          <a:latin typeface="+mn-lt"/>
                          <a:ea typeface="Calibri"/>
                          <a:cs typeface="Times New Roman"/>
                        </a:rPr>
                        <a:t>EB: Earth Banc</a:t>
                      </a: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da-DK" sz="1100" dirty="0">
                          <a:effectLst/>
                          <a:latin typeface="+mn-lt"/>
                          <a:ea typeface="Calibri"/>
                          <a:cs typeface="Times New Roman"/>
                        </a:rPr>
                        <a:t>UBU: Ulands organisation for Bæredygtig Udvikling</a:t>
                      </a: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0149150"/>
                  </a:ext>
                </a:extLst>
              </a:tr>
              <a:tr h="90742">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da-DK" sz="1100" dirty="0">
                          <a:effectLst/>
                          <a:latin typeface="+mn-lt"/>
                          <a:ea typeface="Calibri"/>
                          <a:cs typeface="Times New Roman"/>
                        </a:rPr>
                        <a:t>NGO: Non Governmental Organisation</a:t>
                      </a: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da-DK" sz="1100" dirty="0">
                          <a:effectLst/>
                          <a:latin typeface="+mn-lt"/>
                          <a:ea typeface="Calibri"/>
                          <a:cs typeface="Times New Roman"/>
                        </a:rPr>
                        <a:t>DLS: Dalum Landbrugs skole</a:t>
                      </a: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9104814"/>
                  </a:ext>
                </a:extLst>
              </a:tr>
              <a:tr h="0">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da-DK" sz="1100" dirty="0">
                          <a:effectLst/>
                          <a:latin typeface="+mn-lt"/>
                          <a:ea typeface="Calibri"/>
                          <a:cs typeface="Times New Roman"/>
                        </a:rPr>
                        <a:t>KVL: Den Kongelige Veterinær- og  Landbohøjskole</a:t>
                      </a: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da-DK" sz="1100" dirty="0">
                          <a:effectLst/>
                          <a:latin typeface="+mn-lt"/>
                          <a:ea typeface="Calibri"/>
                          <a:cs typeface="Times New Roman"/>
                        </a:rPr>
                        <a:t>SRI: S</a:t>
                      </a:r>
                      <a:r>
                        <a:rPr lang="da-DK" sz="1100" b="0" i="0" kern="1200" dirty="0">
                          <a:solidFill>
                            <a:schemeClr val="tx1"/>
                          </a:solidFill>
                          <a:effectLst/>
                          <a:latin typeface="+mn-lt"/>
                          <a:ea typeface="+mn-ea"/>
                          <a:cs typeface="+mn-cs"/>
                        </a:rPr>
                        <a:t>ystem of Rice Intensification</a:t>
                      </a:r>
                      <a:endParaRPr lang="da-DK" sz="1100" dirty="0">
                        <a:effectLst/>
                        <a:latin typeface="+mn-lt"/>
                        <a:ea typeface="Calibri"/>
                        <a:cs typeface="Times New Roman"/>
                      </a:endParaRP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3225332"/>
                  </a:ext>
                </a:extLst>
              </a:tr>
            </a:tbl>
          </a:graphicData>
        </a:graphic>
      </p:graphicFrame>
      <p:graphicFrame>
        <p:nvGraphicFramePr>
          <p:cNvPr id="12" name="Table 11">
            <a:extLst>
              <a:ext uri="{FF2B5EF4-FFF2-40B4-BE49-F238E27FC236}">
                <a16:creationId xmlns:a16="http://schemas.microsoft.com/office/drawing/2014/main" id="{052F3663-9F83-3305-DB1C-302FFEF5F57A}"/>
              </a:ext>
            </a:extLst>
          </p:cNvPr>
          <p:cNvGraphicFramePr>
            <a:graphicFrameLocks noGrp="1"/>
          </p:cNvGraphicFramePr>
          <p:nvPr>
            <p:extLst>
              <p:ext uri="{D42A27DB-BD31-4B8C-83A1-F6EECF244321}">
                <p14:modId xmlns:p14="http://schemas.microsoft.com/office/powerpoint/2010/main" val="4199494000"/>
              </p:ext>
            </p:extLst>
          </p:nvPr>
        </p:nvGraphicFramePr>
        <p:xfrm>
          <a:off x="116632" y="453838"/>
          <a:ext cx="6624736" cy="1584960"/>
        </p:xfrm>
        <a:graphic>
          <a:graphicData uri="http://schemas.openxmlformats.org/drawingml/2006/table">
            <a:tbl>
              <a:tblPr firstRow="1" firstCol="1" bandRow="1">
                <a:tableStyleId>{5C22544A-7EE6-4342-B048-85BDC9FD1C3A}</a:tableStyleId>
              </a:tblPr>
              <a:tblGrid>
                <a:gridCol w="720080">
                  <a:extLst>
                    <a:ext uri="{9D8B030D-6E8A-4147-A177-3AD203B41FA5}">
                      <a16:colId xmlns:a16="http://schemas.microsoft.com/office/drawing/2014/main" val="1717231057"/>
                    </a:ext>
                  </a:extLst>
                </a:gridCol>
                <a:gridCol w="5904656">
                  <a:extLst>
                    <a:ext uri="{9D8B030D-6E8A-4147-A177-3AD203B41FA5}">
                      <a16:colId xmlns:a16="http://schemas.microsoft.com/office/drawing/2014/main" val="4069715614"/>
                    </a:ext>
                  </a:extLst>
                </a:gridCol>
              </a:tblGrid>
              <a:tr h="1312742">
                <a:tc>
                  <a:txBody>
                    <a:bodyPr/>
                    <a:lstStyle/>
                    <a:p>
                      <a:pPr>
                        <a:lnSpc>
                          <a:spcPct val="107000"/>
                        </a:lnSpc>
                        <a:spcAft>
                          <a:spcPts val="800"/>
                        </a:spcAft>
                      </a:pPr>
                      <a:endParaRPr lang="da-DK" sz="1100" b="0" dirty="0">
                        <a:solidFill>
                          <a:schemeClr val="tx1"/>
                        </a:solidFill>
                        <a:effectLst/>
                      </a:endParaRPr>
                    </a:p>
                    <a:p>
                      <a:pPr>
                        <a:lnSpc>
                          <a:spcPct val="107000"/>
                        </a:lnSpc>
                        <a:spcAft>
                          <a:spcPts val="800"/>
                        </a:spcAft>
                      </a:pPr>
                      <a:endParaRPr lang="da-DK" sz="1100" b="0" dirty="0">
                        <a:solidFill>
                          <a:schemeClr val="tx1"/>
                        </a:solidFill>
                        <a:effectLst/>
                      </a:endParaRPr>
                    </a:p>
                    <a:p>
                      <a:pPr>
                        <a:lnSpc>
                          <a:spcPct val="107000"/>
                        </a:lnSpc>
                        <a:spcAft>
                          <a:spcPts val="800"/>
                        </a:spcAft>
                      </a:pPr>
                      <a:r>
                        <a:rPr lang="da-DK" sz="1100" b="1" dirty="0">
                          <a:solidFill>
                            <a:schemeClr val="tx1"/>
                          </a:solidFill>
                          <a:effectLst/>
                        </a:rPr>
                        <a:t>Forside-billeder</a:t>
                      </a:r>
                      <a:r>
                        <a:rPr lang="da-DK" sz="1100" b="0" dirty="0">
                          <a:solidFill>
                            <a:schemeClr val="tx1"/>
                          </a:solidFill>
                          <a:effectLst/>
                        </a:rPr>
                        <a:t>: </a:t>
                      </a:r>
                    </a:p>
                    <a:p>
                      <a:pPr>
                        <a:lnSpc>
                          <a:spcPct val="107000"/>
                        </a:lnSpc>
                        <a:spcAft>
                          <a:spcPts val="800"/>
                        </a:spcAft>
                      </a:pPr>
                      <a:endParaRPr lang="da-DK" sz="1100" dirty="0">
                        <a:solidFill>
                          <a:schemeClr val="tx1"/>
                        </a:solidFill>
                        <a:effectLst/>
                        <a:latin typeface="Calibri" panose="020F0502020204030204" pitchFamily="34" charset="0"/>
                        <a:ea typeface="Calibri" panose="020F0502020204030204" pitchFamily="34" charset="0"/>
                        <a:cs typeface="Vrinda" panose="020B0502040204020203" pitchFamily="34" charset="0"/>
                      </a:endParaRPr>
                    </a:p>
                  </a:txBody>
                  <a:tcPr marL="0" marR="0" marT="0" marB="0">
                    <a:noFill/>
                  </a:tcPr>
                </a:tc>
                <a:tc>
                  <a:txBody>
                    <a:bodyPr/>
                    <a:lstStyle/>
                    <a:p>
                      <a:pPr>
                        <a:lnSpc>
                          <a:spcPct val="100000"/>
                        </a:lnSpc>
                        <a:spcAft>
                          <a:spcPts val="600"/>
                        </a:spcAft>
                      </a:pPr>
                      <a:r>
                        <a:rPr lang="da-DK" sz="1100" b="1" dirty="0">
                          <a:solidFill>
                            <a:schemeClr val="tx1"/>
                          </a:solidFill>
                          <a:effectLst/>
                          <a:latin typeface="Calibri" panose="020F0502020204030204" pitchFamily="34" charset="0"/>
                          <a:ea typeface="Calibri" panose="020F0502020204030204" pitchFamily="34" charset="0"/>
                          <a:cs typeface="Vrinda" panose="020B0502040204020203" pitchFamily="34" charset="0"/>
                        </a:rPr>
                        <a:t>Øverst: </a:t>
                      </a:r>
                      <a:r>
                        <a:rPr lang="da-DK" sz="1100" b="0" dirty="0">
                          <a:solidFill>
                            <a:schemeClr val="tx1"/>
                          </a:solidFill>
                          <a:effectLst/>
                          <a:latin typeface="Calibri" panose="020F0502020204030204" pitchFamily="34" charset="0"/>
                          <a:ea typeface="Calibri" panose="020F0502020204030204" pitchFamily="34" charset="0"/>
                          <a:cs typeface="Vrinda" panose="020B0502040204020203" pitchFamily="34" charset="0"/>
                        </a:rPr>
                        <a:t>Vue over </a:t>
                      </a:r>
                      <a:r>
                        <a:rPr lang="da-DK" sz="1100" b="0" dirty="0" err="1">
                          <a:solidFill>
                            <a:schemeClr val="tx1"/>
                          </a:solidFill>
                          <a:effectLst/>
                          <a:latin typeface="Calibri" panose="020F0502020204030204" pitchFamily="34" charset="0"/>
                          <a:ea typeface="Calibri" panose="020F0502020204030204" pitchFamily="34" charset="0"/>
                          <a:cs typeface="Vrinda" panose="020B0502040204020203" pitchFamily="34" charset="0"/>
                        </a:rPr>
                        <a:t>Sundarbans</a:t>
                      </a:r>
                      <a:r>
                        <a:rPr lang="da-DK" sz="1100" b="0" dirty="0">
                          <a:solidFill>
                            <a:schemeClr val="tx1"/>
                          </a:solidFill>
                          <a:effectLst/>
                          <a:latin typeface="Calibri" panose="020F0502020204030204" pitchFamily="34" charset="0"/>
                          <a:ea typeface="Calibri" panose="020F0502020204030204" pitchFamily="34" charset="0"/>
                          <a:cs typeface="Vrinda" panose="020B0502040204020203" pitchFamily="34" charset="0"/>
                        </a:rPr>
                        <a:t> mangrove ved </a:t>
                      </a:r>
                      <a:r>
                        <a:rPr lang="da-DK" sz="1100" b="0" dirty="0" err="1">
                          <a:solidFill>
                            <a:schemeClr val="tx1"/>
                          </a:solidFill>
                          <a:effectLst/>
                          <a:latin typeface="Calibri" panose="020F0502020204030204" pitchFamily="34" charset="0"/>
                          <a:ea typeface="Calibri" panose="020F0502020204030204" pitchFamily="34" charset="0"/>
                          <a:cs typeface="Vrinda" panose="020B0502040204020203" pitchFamily="34" charset="0"/>
                        </a:rPr>
                        <a:t>Basanti</a:t>
                      </a:r>
                      <a:r>
                        <a:rPr lang="da-DK" sz="1100" b="0" dirty="0">
                          <a:solidFill>
                            <a:schemeClr val="tx1"/>
                          </a:solidFill>
                          <a:effectLst/>
                          <a:latin typeface="Calibri" panose="020F0502020204030204" pitchFamily="34" charset="0"/>
                          <a:ea typeface="Calibri" panose="020F0502020204030204" pitchFamily="34" charset="0"/>
                          <a:cs typeface="Vrinda" panose="020B0502040204020203" pitchFamily="34" charset="0"/>
                        </a:rPr>
                        <a:t>. Bådene er primitive og sejler ind i skovreservatet ved håndkraft eller en lille motor for at fange fisk/krabber og samle honning. Det er en stor belastning for miljøet og kræver op til 100 dødsfald om året </a:t>
                      </a:r>
                      <a:r>
                        <a:rPr lang="da-DK" sz="1100" b="0" dirty="0" err="1">
                          <a:solidFill>
                            <a:schemeClr val="tx1"/>
                          </a:solidFill>
                          <a:effectLst/>
                          <a:latin typeface="Calibri" panose="020F0502020204030204" pitchFamily="34" charset="0"/>
                          <a:ea typeface="Calibri" panose="020F0502020204030204" pitchFamily="34" charset="0"/>
                          <a:cs typeface="Vrinda" panose="020B0502040204020203" pitchFamily="34" charset="0"/>
                        </a:rPr>
                        <a:t>pga</a:t>
                      </a:r>
                      <a:r>
                        <a:rPr lang="da-DK" sz="1100" b="0" dirty="0">
                          <a:solidFill>
                            <a:schemeClr val="tx1"/>
                          </a:solidFill>
                          <a:effectLst/>
                          <a:latin typeface="Calibri" panose="020F0502020204030204" pitchFamily="34" charset="0"/>
                          <a:ea typeface="Calibri" panose="020F0502020204030204" pitchFamily="34" charset="0"/>
                          <a:cs typeface="Vrinda" panose="020B0502040204020203" pitchFamily="34" charset="0"/>
                        </a:rPr>
                        <a:t> tiger angreb.  Der er tidevand 2 gange om dagen, hvor vandet stiger op til 8 meter på 4 timer. </a:t>
                      </a:r>
                    </a:p>
                    <a:p>
                      <a:pPr>
                        <a:lnSpc>
                          <a:spcPct val="100000"/>
                        </a:lnSpc>
                        <a:spcAft>
                          <a:spcPts val="800"/>
                        </a:spcAft>
                      </a:pPr>
                      <a:r>
                        <a:rPr lang="da-DK" sz="1100" b="1" dirty="0">
                          <a:solidFill>
                            <a:schemeClr val="tx1"/>
                          </a:solidFill>
                          <a:effectLst/>
                          <a:latin typeface="Calibri" panose="020F0502020204030204" pitchFamily="34" charset="0"/>
                          <a:ea typeface="Calibri" panose="020F0502020204030204" pitchFamily="34" charset="0"/>
                          <a:cs typeface="Vrinda" panose="020B0502040204020203" pitchFamily="34" charset="0"/>
                        </a:rPr>
                        <a:t>Nederst:</a:t>
                      </a:r>
                      <a:r>
                        <a:rPr lang="da-DK" sz="1100" b="0" dirty="0">
                          <a:solidFill>
                            <a:schemeClr val="tx1"/>
                          </a:solidFill>
                          <a:effectLst/>
                          <a:latin typeface="Calibri" panose="020F0502020204030204" pitchFamily="34" charset="0"/>
                          <a:ea typeface="Calibri" panose="020F0502020204030204" pitchFamily="34" charset="0"/>
                          <a:cs typeface="Vrinda" panose="020B0502040204020203" pitchFamily="34" charset="0"/>
                        </a:rPr>
                        <a:t> Transport af fiskelarver, som kommer langvejs fra. Larverne transporteres i baljer. Man  må konstant overøse med vand og dermed ilt til alle baljerne. Det holder en mand engageret hele tiden. Kvaliteten  af disser larver er dårlig dels fordi rugerierne ikke overholder yngle bestemmelserne og dels pga strabadserne under transporten. Fiskelarverne er så medtagne at de fleste dør når de bliver sat ud i landmændenes damme. </a:t>
                      </a:r>
                    </a:p>
                  </a:txBody>
                  <a:tcPr marL="0" marR="0" marT="0" marB="0">
                    <a:noFill/>
                  </a:tcPr>
                </a:tc>
                <a:extLst>
                  <a:ext uri="{0D108BD9-81ED-4DB2-BD59-A6C34878D82A}">
                    <a16:rowId xmlns:a16="http://schemas.microsoft.com/office/drawing/2014/main" val="3536444"/>
                  </a:ext>
                </a:extLst>
              </a:tr>
            </a:tbl>
          </a:graphicData>
        </a:graphic>
      </p:graphicFrame>
      <p:graphicFrame>
        <p:nvGraphicFramePr>
          <p:cNvPr id="7" name="Table 6">
            <a:extLst>
              <a:ext uri="{FF2B5EF4-FFF2-40B4-BE49-F238E27FC236}">
                <a16:creationId xmlns:a16="http://schemas.microsoft.com/office/drawing/2014/main" id="{A15876D2-3F32-E9B9-C8AC-2BCD6365CC35}"/>
              </a:ext>
            </a:extLst>
          </p:cNvPr>
          <p:cNvGraphicFramePr>
            <a:graphicFrameLocks noGrp="1"/>
          </p:cNvGraphicFramePr>
          <p:nvPr>
            <p:extLst>
              <p:ext uri="{D42A27DB-BD31-4B8C-83A1-F6EECF244321}">
                <p14:modId xmlns:p14="http://schemas.microsoft.com/office/powerpoint/2010/main" val="3295828318"/>
              </p:ext>
            </p:extLst>
          </p:nvPr>
        </p:nvGraphicFramePr>
        <p:xfrm>
          <a:off x="476672" y="2144688"/>
          <a:ext cx="6172200" cy="5092950"/>
        </p:xfrm>
        <a:graphic>
          <a:graphicData uri="http://schemas.openxmlformats.org/drawingml/2006/table">
            <a:tbl>
              <a:tblPr>
                <a:tableStyleId>{5C22544A-7EE6-4342-B048-85BDC9FD1C3A}</a:tableStyleId>
              </a:tblPr>
              <a:tblGrid>
                <a:gridCol w="5569734">
                  <a:extLst>
                    <a:ext uri="{9D8B030D-6E8A-4147-A177-3AD203B41FA5}">
                      <a16:colId xmlns:a16="http://schemas.microsoft.com/office/drawing/2014/main" val="366019818"/>
                    </a:ext>
                  </a:extLst>
                </a:gridCol>
                <a:gridCol w="602466">
                  <a:extLst>
                    <a:ext uri="{9D8B030D-6E8A-4147-A177-3AD203B41FA5}">
                      <a16:colId xmlns:a16="http://schemas.microsoft.com/office/drawing/2014/main" val="2675474383"/>
                    </a:ext>
                  </a:extLst>
                </a:gridCol>
              </a:tblGrid>
              <a:tr h="181891">
                <a:tc>
                  <a:txBody>
                    <a:bodyPr/>
                    <a:lstStyle/>
                    <a:p>
                      <a:pPr algn="l" fontAlgn="b"/>
                      <a:r>
                        <a:rPr lang="da-DK" sz="1100" u="none" strike="noStrike" dirty="0">
                          <a:effectLst/>
                        </a:rPr>
                        <a:t>Tekst</a:t>
                      </a:r>
                      <a:endParaRPr lang="da-DK" sz="1100" b="0" i="0" u="none" strike="noStrike" dirty="0">
                        <a:solidFill>
                          <a:srgbClr val="000000"/>
                        </a:solidFill>
                        <a:effectLst/>
                        <a:latin typeface="Calibri" panose="020F0502020204030204" pitchFamily="34" charset="0"/>
                      </a:endParaRPr>
                    </a:p>
                  </a:txBody>
                  <a:tcPr marL="9221" marR="9221" marT="9221" marB="0" anchor="b"/>
                </a:tc>
                <a:tc>
                  <a:txBody>
                    <a:bodyPr/>
                    <a:lstStyle/>
                    <a:p>
                      <a:pPr algn="l" fontAlgn="b"/>
                      <a:r>
                        <a:rPr lang="da-DK" sz="1100" u="none" strike="noStrike">
                          <a:effectLst/>
                        </a:rPr>
                        <a:t>Sidetal</a:t>
                      </a:r>
                      <a:endParaRPr lang="da-DK" sz="1100" b="0" i="0" u="none" strike="noStrike">
                        <a:solidFill>
                          <a:srgbClr val="000000"/>
                        </a:solidFill>
                        <a:effectLst/>
                        <a:latin typeface="Calibri" panose="020F0502020204030204" pitchFamily="34" charset="0"/>
                      </a:endParaRPr>
                    </a:p>
                  </a:txBody>
                  <a:tcPr marL="9221" marR="9221" marT="9221" marB="0" anchor="b"/>
                </a:tc>
                <a:extLst>
                  <a:ext uri="{0D108BD9-81ED-4DB2-BD59-A6C34878D82A}">
                    <a16:rowId xmlns:a16="http://schemas.microsoft.com/office/drawing/2014/main" val="937137457"/>
                  </a:ext>
                </a:extLst>
              </a:tr>
              <a:tr h="200080">
                <a:tc>
                  <a:txBody>
                    <a:bodyPr/>
                    <a:lstStyle/>
                    <a:p>
                      <a:pPr algn="l" rtl="0" fontAlgn="b"/>
                      <a:r>
                        <a:rPr lang="da-DK" sz="1100" u="none" strike="noStrike" dirty="0">
                          <a:effectLst/>
                        </a:rPr>
                        <a:t>Indhold og Regnskab</a:t>
                      </a:r>
                      <a:endParaRPr lang="da-DK" sz="1100" b="0" i="0" u="none" strike="noStrike" dirty="0">
                        <a:solidFill>
                          <a:srgbClr val="000000"/>
                        </a:solidFill>
                        <a:effectLst/>
                        <a:latin typeface="Arial" panose="020B0604020202020204" pitchFamily="34" charset="0"/>
                      </a:endParaRPr>
                    </a:p>
                  </a:txBody>
                  <a:tcPr marL="9221" marR="9221" marT="9221" marB="0" anchor="b"/>
                </a:tc>
                <a:tc>
                  <a:txBody>
                    <a:bodyPr/>
                    <a:lstStyle/>
                    <a:p>
                      <a:pPr algn="ctr" rtl="0" fontAlgn="b"/>
                      <a:r>
                        <a:rPr lang="da-DK" sz="1100" u="none" strike="noStrike">
                          <a:effectLst/>
                        </a:rPr>
                        <a:t>2</a:t>
                      </a:r>
                      <a:endParaRPr lang="da-DK" sz="1100" b="0" i="0" u="none" strike="noStrike">
                        <a:solidFill>
                          <a:srgbClr val="000000"/>
                        </a:solidFill>
                        <a:effectLst/>
                        <a:latin typeface="Arial" panose="020B0604020202020204" pitchFamily="34" charset="0"/>
                      </a:endParaRPr>
                    </a:p>
                  </a:txBody>
                  <a:tcPr marL="9221" marR="9221" marT="9221" marB="0" anchor="b"/>
                </a:tc>
                <a:extLst>
                  <a:ext uri="{0D108BD9-81ED-4DB2-BD59-A6C34878D82A}">
                    <a16:rowId xmlns:a16="http://schemas.microsoft.com/office/drawing/2014/main" val="3962137986"/>
                  </a:ext>
                </a:extLst>
              </a:tr>
              <a:tr h="200080">
                <a:tc>
                  <a:txBody>
                    <a:bodyPr/>
                    <a:lstStyle/>
                    <a:p>
                      <a:pPr algn="l" rtl="0" fontAlgn="b"/>
                      <a:r>
                        <a:rPr lang="da-DK" sz="1100" u="none" strike="noStrike" dirty="0">
                          <a:effectLst/>
                        </a:rPr>
                        <a:t> Til medlemmerne</a:t>
                      </a:r>
                      <a:endParaRPr lang="da-DK" sz="1100" b="0" i="0" u="none" strike="noStrike" dirty="0">
                        <a:solidFill>
                          <a:srgbClr val="000000"/>
                        </a:solidFill>
                        <a:effectLst/>
                        <a:latin typeface="Arial" panose="020B0604020202020204" pitchFamily="34" charset="0"/>
                      </a:endParaRPr>
                    </a:p>
                  </a:txBody>
                  <a:tcPr marL="9221" marR="9221" marT="9221" marB="0" anchor="b"/>
                </a:tc>
                <a:tc>
                  <a:txBody>
                    <a:bodyPr/>
                    <a:lstStyle/>
                    <a:p>
                      <a:pPr algn="ctr" fontAlgn="b"/>
                      <a:r>
                        <a:rPr lang="da-DK" sz="1100" u="none" strike="noStrike">
                          <a:effectLst/>
                        </a:rPr>
                        <a:t>3</a:t>
                      </a:r>
                      <a:endParaRPr lang="da-DK" sz="1100" b="0" i="0" u="none" strike="noStrike">
                        <a:solidFill>
                          <a:srgbClr val="000000"/>
                        </a:solidFill>
                        <a:effectLst/>
                        <a:latin typeface="Arial" panose="020B0604020202020204" pitchFamily="34" charset="0"/>
                      </a:endParaRPr>
                    </a:p>
                  </a:txBody>
                  <a:tcPr marL="9221" marR="9221" marT="9221" marB="0" anchor="b"/>
                </a:tc>
                <a:extLst>
                  <a:ext uri="{0D108BD9-81ED-4DB2-BD59-A6C34878D82A}">
                    <a16:rowId xmlns:a16="http://schemas.microsoft.com/office/drawing/2014/main" val="1913089324"/>
                  </a:ext>
                </a:extLst>
              </a:tr>
              <a:tr h="200080">
                <a:tc>
                  <a:txBody>
                    <a:bodyPr/>
                    <a:lstStyle/>
                    <a:p>
                      <a:pPr algn="l" rtl="0" fontAlgn="b"/>
                      <a:r>
                        <a:rPr lang="da-DK" sz="1100" u="none" strike="noStrike" dirty="0">
                          <a:effectLst/>
                        </a:rPr>
                        <a:t>Aktiviteter i Indien</a:t>
                      </a:r>
                      <a:endParaRPr lang="da-DK" sz="1100" b="0" i="0" u="none" strike="noStrike" dirty="0">
                        <a:solidFill>
                          <a:srgbClr val="000000"/>
                        </a:solidFill>
                        <a:effectLst/>
                        <a:latin typeface="Arial" panose="020B0604020202020204" pitchFamily="34" charset="0"/>
                      </a:endParaRPr>
                    </a:p>
                  </a:txBody>
                  <a:tcPr marL="9221" marR="9221" marT="9221" marB="0" anchor="b"/>
                </a:tc>
                <a:tc>
                  <a:txBody>
                    <a:bodyPr/>
                    <a:lstStyle/>
                    <a:p>
                      <a:pPr algn="ctr" fontAlgn="b"/>
                      <a:r>
                        <a:rPr lang="da-DK" sz="1100" u="none" strike="noStrike">
                          <a:effectLst/>
                        </a:rPr>
                        <a:t>6</a:t>
                      </a:r>
                      <a:endParaRPr lang="da-DK" sz="1100" b="0" i="0" u="none" strike="noStrike">
                        <a:solidFill>
                          <a:srgbClr val="000000"/>
                        </a:solidFill>
                        <a:effectLst/>
                        <a:latin typeface="Arial" panose="020B0604020202020204" pitchFamily="34" charset="0"/>
                      </a:endParaRPr>
                    </a:p>
                  </a:txBody>
                  <a:tcPr marL="9221" marR="9221" marT="9221" marB="0" anchor="b"/>
                </a:tc>
                <a:extLst>
                  <a:ext uri="{0D108BD9-81ED-4DB2-BD59-A6C34878D82A}">
                    <a16:rowId xmlns:a16="http://schemas.microsoft.com/office/drawing/2014/main" val="2128047530"/>
                  </a:ext>
                </a:extLst>
              </a:tr>
              <a:tr h="236459">
                <a:tc>
                  <a:txBody>
                    <a:bodyPr/>
                    <a:lstStyle/>
                    <a:p>
                      <a:pPr algn="l" rtl="0" fontAlgn="ctr"/>
                      <a:r>
                        <a:rPr lang="da-DK" sz="1100" u="none" strike="noStrike" dirty="0">
                          <a:effectLst/>
                        </a:rPr>
                        <a:t>Uddannelse i Indien med HTAS-støtte</a:t>
                      </a:r>
                      <a:endParaRPr lang="da-DK" sz="1100" b="0" i="0" u="none" strike="noStrike" dirty="0">
                        <a:solidFill>
                          <a:srgbClr val="000000"/>
                        </a:solidFill>
                        <a:effectLst/>
                        <a:latin typeface="Calibri" panose="020F0502020204030204" pitchFamily="34" charset="0"/>
                      </a:endParaRPr>
                    </a:p>
                  </a:txBody>
                  <a:tcPr marL="9221" marR="9221" marT="9221" marB="0" anchor="ctr"/>
                </a:tc>
                <a:tc>
                  <a:txBody>
                    <a:bodyPr/>
                    <a:lstStyle/>
                    <a:p>
                      <a:pPr algn="ctr" fontAlgn="b"/>
                      <a:r>
                        <a:rPr lang="da-DK" sz="1100" u="none" strike="noStrike">
                          <a:effectLst/>
                        </a:rPr>
                        <a:t>6</a:t>
                      </a:r>
                      <a:endParaRPr lang="da-DK" sz="1100" b="0" i="0" u="none" strike="noStrike">
                        <a:solidFill>
                          <a:srgbClr val="000000"/>
                        </a:solidFill>
                        <a:effectLst/>
                        <a:latin typeface="Arial" panose="020B0604020202020204" pitchFamily="34" charset="0"/>
                      </a:endParaRPr>
                    </a:p>
                  </a:txBody>
                  <a:tcPr marL="9221" marR="9221" marT="9221" marB="0" anchor="b"/>
                </a:tc>
                <a:extLst>
                  <a:ext uri="{0D108BD9-81ED-4DB2-BD59-A6C34878D82A}">
                    <a16:rowId xmlns:a16="http://schemas.microsoft.com/office/drawing/2014/main" val="112777488"/>
                  </a:ext>
                </a:extLst>
              </a:tr>
              <a:tr h="209175">
                <a:tc>
                  <a:txBody>
                    <a:bodyPr/>
                    <a:lstStyle/>
                    <a:p>
                      <a:pPr algn="l" rtl="0" fontAlgn="ctr"/>
                      <a:r>
                        <a:rPr lang="da-DK" sz="1100" u="none" strike="noStrike" dirty="0">
                          <a:effectLst/>
                        </a:rPr>
                        <a:t>De to NFS’er: </a:t>
                      </a:r>
                      <a:endParaRPr lang="da-DK" sz="1100" b="0" i="0" u="none" strike="noStrike" dirty="0">
                        <a:solidFill>
                          <a:srgbClr val="000000"/>
                        </a:solidFill>
                        <a:effectLst/>
                        <a:latin typeface="Calibri" panose="020F0502020204030204" pitchFamily="34" charset="0"/>
                      </a:endParaRPr>
                    </a:p>
                  </a:txBody>
                  <a:tcPr marL="9221" marR="9221" marT="9221" marB="0" anchor="ctr"/>
                </a:tc>
                <a:tc>
                  <a:txBody>
                    <a:bodyPr/>
                    <a:lstStyle/>
                    <a:p>
                      <a:pPr algn="ctr" fontAlgn="b"/>
                      <a:r>
                        <a:rPr lang="da-DK" sz="1100" u="none" strike="noStrike">
                          <a:effectLst/>
                        </a:rPr>
                        <a:t>6</a:t>
                      </a:r>
                      <a:endParaRPr lang="da-DK" sz="1100" b="0" i="0" u="none" strike="noStrike">
                        <a:solidFill>
                          <a:srgbClr val="000000"/>
                        </a:solidFill>
                        <a:effectLst/>
                        <a:latin typeface="Arial" panose="020B0604020202020204" pitchFamily="34" charset="0"/>
                      </a:endParaRPr>
                    </a:p>
                  </a:txBody>
                  <a:tcPr marL="9221" marR="9221" marT="9221" marB="0" anchor="b"/>
                </a:tc>
                <a:extLst>
                  <a:ext uri="{0D108BD9-81ED-4DB2-BD59-A6C34878D82A}">
                    <a16:rowId xmlns:a16="http://schemas.microsoft.com/office/drawing/2014/main" val="4218420518"/>
                  </a:ext>
                </a:extLst>
              </a:tr>
              <a:tr h="190986">
                <a:tc>
                  <a:txBody>
                    <a:bodyPr/>
                    <a:lstStyle/>
                    <a:p>
                      <a:pPr algn="l" rtl="0" fontAlgn="b"/>
                      <a:r>
                        <a:rPr lang="da-DK" sz="1100" u="none" strike="noStrike" dirty="0">
                          <a:effectLst/>
                        </a:rPr>
                        <a:t>Nilkanta Sishu Sikhsa Niketan</a:t>
                      </a:r>
                      <a:endParaRPr lang="da-DK" sz="1100" b="0" i="0" u="none" strike="noStrike" dirty="0">
                        <a:solidFill>
                          <a:srgbClr val="000000"/>
                        </a:solidFill>
                        <a:effectLst/>
                        <a:latin typeface="Arial" panose="020B0604020202020204" pitchFamily="34" charset="0"/>
                      </a:endParaRPr>
                    </a:p>
                  </a:txBody>
                  <a:tcPr marL="9221" marR="9221" marT="9221" marB="0" anchor="b"/>
                </a:tc>
                <a:tc>
                  <a:txBody>
                    <a:bodyPr/>
                    <a:lstStyle/>
                    <a:p>
                      <a:pPr algn="ctr" fontAlgn="b"/>
                      <a:r>
                        <a:rPr lang="da-DK" sz="1100" u="none" strike="noStrike">
                          <a:effectLst/>
                        </a:rPr>
                        <a:t>7</a:t>
                      </a:r>
                      <a:endParaRPr lang="da-DK" sz="1100" b="0" i="0" u="none" strike="noStrike">
                        <a:solidFill>
                          <a:srgbClr val="000000"/>
                        </a:solidFill>
                        <a:effectLst/>
                        <a:latin typeface="Arial" panose="020B0604020202020204" pitchFamily="34" charset="0"/>
                      </a:endParaRPr>
                    </a:p>
                  </a:txBody>
                  <a:tcPr marL="9221" marR="9221" marT="9221" marB="0" anchor="b"/>
                </a:tc>
                <a:extLst>
                  <a:ext uri="{0D108BD9-81ED-4DB2-BD59-A6C34878D82A}">
                    <a16:rowId xmlns:a16="http://schemas.microsoft.com/office/drawing/2014/main" val="1452270018"/>
                  </a:ext>
                </a:extLst>
              </a:tr>
              <a:tr h="209175">
                <a:tc>
                  <a:txBody>
                    <a:bodyPr/>
                    <a:lstStyle/>
                    <a:p>
                      <a:pPr algn="l" rtl="0" fontAlgn="b"/>
                      <a:r>
                        <a:rPr lang="da-DK" sz="1100" u="none" strike="noStrike" dirty="0">
                          <a:effectLst/>
                        </a:rPr>
                        <a:t>Satyanarayan Vivekananda Vidya Bhavan</a:t>
                      </a:r>
                      <a:endParaRPr lang="da-DK" sz="1100" b="0" i="0" u="none" strike="noStrike" dirty="0">
                        <a:solidFill>
                          <a:srgbClr val="000000"/>
                        </a:solidFill>
                        <a:effectLst/>
                        <a:latin typeface="Arial" panose="020B0604020202020204" pitchFamily="34" charset="0"/>
                      </a:endParaRPr>
                    </a:p>
                  </a:txBody>
                  <a:tcPr marL="9221" marR="9221" marT="9221" marB="0" anchor="b"/>
                </a:tc>
                <a:tc>
                  <a:txBody>
                    <a:bodyPr/>
                    <a:lstStyle/>
                    <a:p>
                      <a:pPr algn="ctr" fontAlgn="b"/>
                      <a:r>
                        <a:rPr lang="da-DK" sz="1100" u="none" strike="noStrike">
                          <a:effectLst/>
                        </a:rPr>
                        <a:t>8</a:t>
                      </a:r>
                      <a:endParaRPr lang="da-DK" sz="1100" b="0" i="0" u="none" strike="noStrike">
                        <a:solidFill>
                          <a:srgbClr val="000000"/>
                        </a:solidFill>
                        <a:effectLst/>
                        <a:latin typeface="Arial" panose="020B0604020202020204" pitchFamily="34" charset="0"/>
                      </a:endParaRPr>
                    </a:p>
                  </a:txBody>
                  <a:tcPr marL="9221" marR="9221" marT="9221" marB="0" anchor="b"/>
                </a:tc>
                <a:extLst>
                  <a:ext uri="{0D108BD9-81ED-4DB2-BD59-A6C34878D82A}">
                    <a16:rowId xmlns:a16="http://schemas.microsoft.com/office/drawing/2014/main" val="2678727012"/>
                  </a:ext>
                </a:extLst>
              </a:tr>
              <a:tr h="190986">
                <a:tc>
                  <a:txBody>
                    <a:bodyPr/>
                    <a:lstStyle/>
                    <a:p>
                      <a:pPr algn="l" rtl="0" fontAlgn="b"/>
                      <a:r>
                        <a:rPr lang="da-DK" sz="1100" u="none" strike="noStrike" dirty="0">
                          <a:effectLst/>
                        </a:rPr>
                        <a:t>Vivekannanda </a:t>
                      </a:r>
                      <a:r>
                        <a:rPr lang="da-DK" sz="1100" u="none" strike="noStrike" dirty="0" err="1">
                          <a:effectLst/>
                        </a:rPr>
                        <a:t>Sikhsha</a:t>
                      </a:r>
                      <a:r>
                        <a:rPr lang="da-DK" sz="1100" u="none" strike="noStrike" dirty="0">
                          <a:effectLst/>
                        </a:rPr>
                        <a:t> </a:t>
                      </a:r>
                      <a:r>
                        <a:rPr lang="da-DK" sz="1100" u="none" strike="noStrike" dirty="0" err="1">
                          <a:effectLst/>
                        </a:rPr>
                        <a:t>Niketan</a:t>
                      </a:r>
                      <a:r>
                        <a:rPr lang="da-DK" sz="1100" u="none" strike="noStrike" dirty="0">
                          <a:effectLst/>
                        </a:rPr>
                        <a:t> </a:t>
                      </a:r>
                      <a:endParaRPr lang="da-DK" sz="1100" b="0" i="0" u="none" strike="noStrike" dirty="0">
                        <a:solidFill>
                          <a:srgbClr val="000000"/>
                        </a:solidFill>
                        <a:effectLst/>
                        <a:latin typeface="Arial" panose="020B0604020202020204" pitchFamily="34" charset="0"/>
                      </a:endParaRPr>
                    </a:p>
                  </a:txBody>
                  <a:tcPr marL="9221" marR="9221" marT="9221" marB="0" anchor="b"/>
                </a:tc>
                <a:tc>
                  <a:txBody>
                    <a:bodyPr/>
                    <a:lstStyle/>
                    <a:p>
                      <a:pPr algn="ctr" fontAlgn="b"/>
                      <a:r>
                        <a:rPr lang="da-DK" sz="1100" u="none" strike="noStrike">
                          <a:effectLst/>
                        </a:rPr>
                        <a:t>9</a:t>
                      </a:r>
                      <a:endParaRPr lang="da-DK" sz="1100" b="0" i="0" u="none" strike="noStrike">
                        <a:solidFill>
                          <a:srgbClr val="000000"/>
                        </a:solidFill>
                        <a:effectLst/>
                        <a:latin typeface="Arial" panose="020B0604020202020204" pitchFamily="34" charset="0"/>
                      </a:endParaRPr>
                    </a:p>
                  </a:txBody>
                  <a:tcPr marL="9221" marR="9221" marT="9221" marB="0" anchor="b"/>
                </a:tc>
                <a:extLst>
                  <a:ext uri="{0D108BD9-81ED-4DB2-BD59-A6C34878D82A}">
                    <a16:rowId xmlns:a16="http://schemas.microsoft.com/office/drawing/2014/main" val="2163371691"/>
                  </a:ext>
                </a:extLst>
              </a:tr>
              <a:tr h="181891">
                <a:tc>
                  <a:txBody>
                    <a:bodyPr/>
                    <a:lstStyle/>
                    <a:p>
                      <a:pPr algn="l" rtl="0" fontAlgn="b"/>
                      <a:r>
                        <a:rPr lang="da-DK" sz="1100" u="none" strike="noStrike" dirty="0">
                          <a:effectLst/>
                        </a:rPr>
                        <a:t>Sociale, kulturelle og fortalervirksomheds aktiviteter herunder årsfestivalen ved JGVK</a:t>
                      </a:r>
                      <a:endParaRPr lang="da-DK" sz="1100" b="0" i="0" u="none" strike="noStrike" dirty="0">
                        <a:solidFill>
                          <a:srgbClr val="000000"/>
                        </a:solidFill>
                        <a:effectLst/>
                        <a:latin typeface="Arial" panose="020B0604020202020204" pitchFamily="34" charset="0"/>
                      </a:endParaRPr>
                    </a:p>
                  </a:txBody>
                  <a:tcPr marL="9221" marR="9221" marT="9221" marB="0" anchor="b"/>
                </a:tc>
                <a:tc>
                  <a:txBody>
                    <a:bodyPr/>
                    <a:lstStyle/>
                    <a:p>
                      <a:pPr algn="ctr" fontAlgn="b"/>
                      <a:r>
                        <a:rPr lang="da-DK" sz="1100" u="none" strike="noStrike">
                          <a:effectLst/>
                        </a:rPr>
                        <a:t>10</a:t>
                      </a:r>
                      <a:endParaRPr lang="da-DK" sz="1100" b="0" i="0" u="none" strike="noStrike">
                        <a:solidFill>
                          <a:srgbClr val="000000"/>
                        </a:solidFill>
                        <a:effectLst/>
                        <a:latin typeface="Arial" panose="020B0604020202020204" pitchFamily="34" charset="0"/>
                      </a:endParaRPr>
                    </a:p>
                  </a:txBody>
                  <a:tcPr marL="9221" marR="9221" marT="9221" marB="0" anchor="b"/>
                </a:tc>
                <a:extLst>
                  <a:ext uri="{0D108BD9-81ED-4DB2-BD59-A6C34878D82A}">
                    <a16:rowId xmlns:a16="http://schemas.microsoft.com/office/drawing/2014/main" val="1156700658"/>
                  </a:ext>
                </a:extLst>
              </a:tr>
              <a:tr h="181891">
                <a:tc>
                  <a:txBody>
                    <a:bodyPr/>
                    <a:lstStyle/>
                    <a:p>
                      <a:pPr algn="l" rtl="0" fontAlgn="b"/>
                      <a:r>
                        <a:rPr lang="da-DK" sz="1100" u="none" strike="noStrike" dirty="0">
                          <a:effectLst/>
                        </a:rPr>
                        <a:t>Saraswati Puja, Ratha Jatra, Holi, 75 års uafhængighedsdag</a:t>
                      </a:r>
                      <a:endParaRPr lang="da-DK" sz="1100" b="0" i="0" u="none" strike="noStrike" dirty="0">
                        <a:solidFill>
                          <a:srgbClr val="000000"/>
                        </a:solidFill>
                        <a:effectLst/>
                        <a:latin typeface="Arial" panose="020B0604020202020204" pitchFamily="34" charset="0"/>
                      </a:endParaRPr>
                    </a:p>
                  </a:txBody>
                  <a:tcPr marL="9221" marR="9221" marT="9221" marB="0" anchor="b"/>
                </a:tc>
                <a:tc>
                  <a:txBody>
                    <a:bodyPr/>
                    <a:lstStyle/>
                    <a:p>
                      <a:pPr algn="ctr" fontAlgn="b"/>
                      <a:r>
                        <a:rPr lang="da-DK" sz="1100" u="none" strike="noStrike">
                          <a:effectLst/>
                        </a:rPr>
                        <a:t>11</a:t>
                      </a:r>
                      <a:endParaRPr lang="da-DK" sz="1100" b="0" i="0" u="none" strike="noStrike">
                        <a:solidFill>
                          <a:srgbClr val="000000"/>
                        </a:solidFill>
                        <a:effectLst/>
                        <a:latin typeface="Arial" panose="020B0604020202020204" pitchFamily="34" charset="0"/>
                      </a:endParaRPr>
                    </a:p>
                  </a:txBody>
                  <a:tcPr marL="9221" marR="9221" marT="9221" marB="0" anchor="b"/>
                </a:tc>
                <a:extLst>
                  <a:ext uri="{0D108BD9-81ED-4DB2-BD59-A6C34878D82A}">
                    <a16:rowId xmlns:a16="http://schemas.microsoft.com/office/drawing/2014/main" val="1385812699"/>
                  </a:ext>
                </a:extLst>
              </a:tr>
              <a:tr h="181891">
                <a:tc>
                  <a:txBody>
                    <a:bodyPr/>
                    <a:lstStyle/>
                    <a:p>
                      <a:pPr algn="l" rtl="0" fontAlgn="b"/>
                      <a:r>
                        <a:rPr lang="da-DK" sz="1100" u="none" strike="noStrike" dirty="0">
                          <a:effectLst/>
                        </a:rPr>
                        <a:t>Årsfestival 2022 hos JGVK</a:t>
                      </a:r>
                      <a:endParaRPr lang="da-DK" sz="1100" b="0" i="0" u="none" strike="noStrike" dirty="0">
                        <a:solidFill>
                          <a:srgbClr val="000000"/>
                        </a:solidFill>
                        <a:effectLst/>
                        <a:latin typeface="Arial" panose="020B0604020202020204" pitchFamily="34" charset="0"/>
                      </a:endParaRPr>
                    </a:p>
                  </a:txBody>
                  <a:tcPr marL="9221" marR="9221" marT="9221" marB="0" anchor="b"/>
                </a:tc>
                <a:tc>
                  <a:txBody>
                    <a:bodyPr/>
                    <a:lstStyle/>
                    <a:p>
                      <a:pPr algn="ctr" fontAlgn="b"/>
                      <a:r>
                        <a:rPr lang="da-DK" sz="1100" u="none" strike="noStrike">
                          <a:effectLst/>
                        </a:rPr>
                        <a:t>12</a:t>
                      </a:r>
                      <a:endParaRPr lang="da-DK" sz="1100" b="0" i="0" u="none" strike="noStrike">
                        <a:solidFill>
                          <a:srgbClr val="000000"/>
                        </a:solidFill>
                        <a:effectLst/>
                        <a:latin typeface="Arial" panose="020B0604020202020204" pitchFamily="34" charset="0"/>
                      </a:endParaRPr>
                    </a:p>
                  </a:txBody>
                  <a:tcPr marL="9221" marR="9221" marT="9221" marB="0" anchor="b"/>
                </a:tc>
                <a:extLst>
                  <a:ext uri="{0D108BD9-81ED-4DB2-BD59-A6C34878D82A}">
                    <a16:rowId xmlns:a16="http://schemas.microsoft.com/office/drawing/2014/main" val="861089838"/>
                  </a:ext>
                </a:extLst>
              </a:tr>
              <a:tr h="181891">
                <a:tc>
                  <a:txBody>
                    <a:bodyPr/>
                    <a:lstStyle/>
                    <a:p>
                      <a:pPr algn="l" rtl="0" fontAlgn="b"/>
                      <a:r>
                        <a:rPr lang="da-DK" sz="1100" u="none" strike="noStrike" dirty="0">
                          <a:effectLst/>
                        </a:rPr>
                        <a:t>JGVK deltager i forskellige nationale programmer</a:t>
                      </a:r>
                      <a:endParaRPr lang="da-DK" sz="1100" b="0" i="0" u="none" strike="noStrike" dirty="0">
                        <a:solidFill>
                          <a:srgbClr val="000000"/>
                        </a:solidFill>
                        <a:effectLst/>
                        <a:latin typeface="Arial" panose="020B0604020202020204" pitchFamily="34" charset="0"/>
                      </a:endParaRPr>
                    </a:p>
                  </a:txBody>
                  <a:tcPr marL="9221" marR="9221" marT="9221" marB="0" anchor="b"/>
                </a:tc>
                <a:tc>
                  <a:txBody>
                    <a:bodyPr/>
                    <a:lstStyle/>
                    <a:p>
                      <a:pPr algn="ctr" fontAlgn="b"/>
                      <a:r>
                        <a:rPr lang="da-DK" sz="1100" u="none" strike="noStrike">
                          <a:effectLst/>
                        </a:rPr>
                        <a:t>13</a:t>
                      </a:r>
                      <a:endParaRPr lang="da-DK" sz="1100" b="0" i="0" u="none" strike="noStrike">
                        <a:solidFill>
                          <a:srgbClr val="000000"/>
                        </a:solidFill>
                        <a:effectLst/>
                        <a:latin typeface="Arial" panose="020B0604020202020204" pitchFamily="34" charset="0"/>
                      </a:endParaRPr>
                    </a:p>
                  </a:txBody>
                  <a:tcPr marL="9221" marR="9221" marT="9221" marB="0" anchor="b"/>
                </a:tc>
                <a:extLst>
                  <a:ext uri="{0D108BD9-81ED-4DB2-BD59-A6C34878D82A}">
                    <a16:rowId xmlns:a16="http://schemas.microsoft.com/office/drawing/2014/main" val="3311108603"/>
                  </a:ext>
                </a:extLst>
              </a:tr>
              <a:tr h="181891">
                <a:tc>
                  <a:txBody>
                    <a:bodyPr/>
                    <a:lstStyle/>
                    <a:p>
                      <a:pPr algn="l" rtl="0" fontAlgn="b"/>
                      <a:r>
                        <a:rPr lang="da-DK" sz="1100" u="none" strike="noStrike" dirty="0">
                          <a:effectLst/>
                        </a:rPr>
                        <a:t>Landbrugsprojektet i Indien med CISU støtte</a:t>
                      </a:r>
                      <a:endParaRPr lang="da-DK" sz="1100" b="0" i="0" u="none" strike="noStrike" dirty="0">
                        <a:solidFill>
                          <a:srgbClr val="000000"/>
                        </a:solidFill>
                        <a:effectLst/>
                        <a:latin typeface="Arial" panose="020B0604020202020204" pitchFamily="34" charset="0"/>
                      </a:endParaRPr>
                    </a:p>
                  </a:txBody>
                  <a:tcPr marL="9221" marR="9221" marT="9221" marB="0" anchor="b"/>
                </a:tc>
                <a:tc>
                  <a:txBody>
                    <a:bodyPr/>
                    <a:lstStyle/>
                    <a:p>
                      <a:pPr algn="ctr" fontAlgn="b"/>
                      <a:r>
                        <a:rPr lang="da-DK" sz="1100" u="none" strike="noStrike">
                          <a:effectLst/>
                        </a:rPr>
                        <a:t>13</a:t>
                      </a:r>
                      <a:endParaRPr lang="da-DK" sz="1100" b="0" i="0" u="none" strike="noStrike">
                        <a:solidFill>
                          <a:srgbClr val="000000"/>
                        </a:solidFill>
                        <a:effectLst/>
                        <a:latin typeface="Arial" panose="020B0604020202020204" pitchFamily="34" charset="0"/>
                      </a:endParaRPr>
                    </a:p>
                  </a:txBody>
                  <a:tcPr marL="9221" marR="9221" marT="9221" marB="0" anchor="b"/>
                </a:tc>
                <a:extLst>
                  <a:ext uri="{0D108BD9-81ED-4DB2-BD59-A6C34878D82A}">
                    <a16:rowId xmlns:a16="http://schemas.microsoft.com/office/drawing/2014/main" val="3030334305"/>
                  </a:ext>
                </a:extLst>
              </a:tr>
              <a:tr h="181891">
                <a:tc>
                  <a:txBody>
                    <a:bodyPr/>
                    <a:lstStyle/>
                    <a:p>
                      <a:pPr algn="l" rtl="0" fontAlgn="b"/>
                      <a:r>
                        <a:rPr lang="da-DK" sz="1100" u="none" strike="noStrike" dirty="0">
                          <a:effectLst/>
                        </a:rPr>
                        <a:t>Tigerprojeket med HTAS støtte</a:t>
                      </a:r>
                      <a:endParaRPr lang="da-DK" sz="1100" b="0" i="0" u="none" strike="noStrike" dirty="0">
                        <a:solidFill>
                          <a:srgbClr val="000000"/>
                        </a:solidFill>
                        <a:effectLst/>
                        <a:latin typeface="Arial" panose="020B0604020202020204" pitchFamily="34" charset="0"/>
                      </a:endParaRPr>
                    </a:p>
                  </a:txBody>
                  <a:tcPr marL="9221" marR="9221" marT="9221" marB="0" anchor="b"/>
                </a:tc>
                <a:tc>
                  <a:txBody>
                    <a:bodyPr/>
                    <a:lstStyle/>
                    <a:p>
                      <a:pPr algn="ctr" fontAlgn="b"/>
                      <a:r>
                        <a:rPr lang="da-DK" sz="1100" u="none" strike="noStrike">
                          <a:effectLst/>
                        </a:rPr>
                        <a:t>14</a:t>
                      </a:r>
                      <a:endParaRPr lang="da-DK" sz="1100" b="0" i="0" u="none" strike="noStrike">
                        <a:solidFill>
                          <a:srgbClr val="000000"/>
                        </a:solidFill>
                        <a:effectLst/>
                        <a:latin typeface="Arial" panose="020B0604020202020204" pitchFamily="34" charset="0"/>
                      </a:endParaRPr>
                    </a:p>
                  </a:txBody>
                  <a:tcPr marL="9221" marR="9221" marT="9221" marB="0" anchor="b"/>
                </a:tc>
                <a:extLst>
                  <a:ext uri="{0D108BD9-81ED-4DB2-BD59-A6C34878D82A}">
                    <a16:rowId xmlns:a16="http://schemas.microsoft.com/office/drawing/2014/main" val="1960693764"/>
                  </a:ext>
                </a:extLst>
              </a:tr>
              <a:tr h="181891">
                <a:tc>
                  <a:txBody>
                    <a:bodyPr/>
                    <a:lstStyle/>
                    <a:p>
                      <a:pPr algn="l" rtl="0" fontAlgn="b"/>
                      <a:r>
                        <a:rPr lang="da-DK" sz="1100" u="none" strike="noStrike" dirty="0" err="1">
                          <a:effectLst/>
                        </a:rPr>
                        <a:t>Sundarban</a:t>
                      </a:r>
                      <a:r>
                        <a:rPr lang="da-DK" sz="1100" u="none" strike="noStrike" dirty="0">
                          <a:effectLst/>
                        </a:rPr>
                        <a:t> </a:t>
                      </a:r>
                      <a:r>
                        <a:rPr lang="da-DK" sz="1100" u="none" strike="noStrike" dirty="0" err="1">
                          <a:effectLst/>
                        </a:rPr>
                        <a:t>Artisan</a:t>
                      </a:r>
                      <a:r>
                        <a:rPr lang="da-DK" sz="1100" u="none" strike="noStrike" dirty="0">
                          <a:effectLst/>
                        </a:rPr>
                        <a:t> med støtte fra Ove Jacobsens almennyttge fond</a:t>
                      </a:r>
                      <a:endParaRPr lang="da-DK" sz="1100" b="0" i="0" u="none" strike="noStrike" dirty="0">
                        <a:solidFill>
                          <a:srgbClr val="000000"/>
                        </a:solidFill>
                        <a:effectLst/>
                        <a:latin typeface="Arial" panose="020B0604020202020204" pitchFamily="34" charset="0"/>
                      </a:endParaRPr>
                    </a:p>
                  </a:txBody>
                  <a:tcPr marL="9221" marR="9221" marT="9221" marB="0" anchor="b"/>
                </a:tc>
                <a:tc>
                  <a:txBody>
                    <a:bodyPr/>
                    <a:lstStyle/>
                    <a:p>
                      <a:pPr algn="ctr" fontAlgn="b"/>
                      <a:r>
                        <a:rPr lang="da-DK" sz="1100" u="none" strike="noStrike">
                          <a:effectLst/>
                        </a:rPr>
                        <a:t>16</a:t>
                      </a:r>
                      <a:endParaRPr lang="da-DK" sz="1100" b="0" i="0" u="none" strike="noStrike">
                        <a:solidFill>
                          <a:srgbClr val="000000"/>
                        </a:solidFill>
                        <a:effectLst/>
                        <a:latin typeface="Arial" panose="020B0604020202020204" pitchFamily="34" charset="0"/>
                      </a:endParaRPr>
                    </a:p>
                  </a:txBody>
                  <a:tcPr marL="9221" marR="9221" marT="9221" marB="0" anchor="b"/>
                </a:tc>
                <a:extLst>
                  <a:ext uri="{0D108BD9-81ED-4DB2-BD59-A6C34878D82A}">
                    <a16:rowId xmlns:a16="http://schemas.microsoft.com/office/drawing/2014/main" val="1498415083"/>
                  </a:ext>
                </a:extLst>
              </a:tr>
              <a:tr h="181891">
                <a:tc>
                  <a:txBody>
                    <a:bodyPr/>
                    <a:lstStyle/>
                    <a:p>
                      <a:pPr algn="l" rtl="0" fontAlgn="b"/>
                      <a:r>
                        <a:rPr lang="da-DK" sz="1100" u="none" strike="noStrike" dirty="0">
                          <a:effectLst/>
                        </a:rPr>
                        <a:t>Børnesponsor program med støtte fra Svendborg Globale Gymnasier</a:t>
                      </a:r>
                      <a:endParaRPr lang="da-DK" sz="1100" b="0" i="0" u="none" strike="noStrike" dirty="0">
                        <a:solidFill>
                          <a:srgbClr val="000000"/>
                        </a:solidFill>
                        <a:effectLst/>
                        <a:latin typeface="Arial" panose="020B0604020202020204" pitchFamily="34" charset="0"/>
                      </a:endParaRPr>
                    </a:p>
                  </a:txBody>
                  <a:tcPr marL="9221" marR="9221" marT="9221" marB="0" anchor="b"/>
                </a:tc>
                <a:tc>
                  <a:txBody>
                    <a:bodyPr/>
                    <a:lstStyle/>
                    <a:p>
                      <a:pPr algn="ctr" fontAlgn="b"/>
                      <a:r>
                        <a:rPr lang="da-DK" sz="1100" u="none" strike="noStrike">
                          <a:effectLst/>
                        </a:rPr>
                        <a:t>17</a:t>
                      </a:r>
                      <a:endParaRPr lang="da-DK" sz="1100" b="0" i="0" u="none" strike="noStrike">
                        <a:solidFill>
                          <a:srgbClr val="000000"/>
                        </a:solidFill>
                        <a:effectLst/>
                        <a:latin typeface="Arial" panose="020B0604020202020204" pitchFamily="34" charset="0"/>
                      </a:endParaRPr>
                    </a:p>
                  </a:txBody>
                  <a:tcPr marL="9221" marR="9221" marT="9221" marB="0" anchor="b"/>
                </a:tc>
                <a:extLst>
                  <a:ext uri="{0D108BD9-81ED-4DB2-BD59-A6C34878D82A}">
                    <a16:rowId xmlns:a16="http://schemas.microsoft.com/office/drawing/2014/main" val="2050677113"/>
                  </a:ext>
                </a:extLst>
              </a:tr>
              <a:tr h="181891">
                <a:tc>
                  <a:txBody>
                    <a:bodyPr/>
                    <a:lstStyle/>
                    <a:p>
                      <a:pPr algn="l" rtl="0" fontAlgn="b"/>
                      <a:r>
                        <a:rPr lang="da-DK" sz="1100" u="none" strike="noStrike" dirty="0">
                          <a:effectLst/>
                        </a:rPr>
                        <a:t>Aktiviteter i Indien med IGF-Danmark midler </a:t>
                      </a:r>
                      <a:endParaRPr lang="da-DK" sz="1100" b="0" i="0" u="none" strike="noStrike" dirty="0">
                        <a:solidFill>
                          <a:srgbClr val="000000"/>
                        </a:solidFill>
                        <a:effectLst/>
                        <a:latin typeface="Arial" panose="020B0604020202020204" pitchFamily="34" charset="0"/>
                      </a:endParaRPr>
                    </a:p>
                  </a:txBody>
                  <a:tcPr marL="9221" marR="9221" marT="9221" marB="0" anchor="b"/>
                </a:tc>
                <a:tc>
                  <a:txBody>
                    <a:bodyPr/>
                    <a:lstStyle/>
                    <a:p>
                      <a:pPr algn="ctr" fontAlgn="b"/>
                      <a:r>
                        <a:rPr lang="da-DK" sz="1100" u="none" strike="noStrike">
                          <a:effectLst/>
                        </a:rPr>
                        <a:t>17</a:t>
                      </a:r>
                      <a:endParaRPr lang="da-DK" sz="1100" b="0" i="0" u="none" strike="noStrike">
                        <a:solidFill>
                          <a:srgbClr val="000000"/>
                        </a:solidFill>
                        <a:effectLst/>
                        <a:latin typeface="Arial" panose="020B0604020202020204" pitchFamily="34" charset="0"/>
                      </a:endParaRPr>
                    </a:p>
                  </a:txBody>
                  <a:tcPr marL="9221" marR="9221" marT="9221" marB="0" anchor="b"/>
                </a:tc>
                <a:extLst>
                  <a:ext uri="{0D108BD9-81ED-4DB2-BD59-A6C34878D82A}">
                    <a16:rowId xmlns:a16="http://schemas.microsoft.com/office/drawing/2014/main" val="2013430218"/>
                  </a:ext>
                </a:extLst>
              </a:tr>
              <a:tr h="181891">
                <a:tc>
                  <a:txBody>
                    <a:bodyPr/>
                    <a:lstStyle/>
                    <a:p>
                      <a:pPr algn="l" rtl="0" fontAlgn="b"/>
                      <a:r>
                        <a:rPr lang="da-DK" sz="1100" u="none" strike="noStrike" dirty="0">
                          <a:effectLst/>
                        </a:rPr>
                        <a:t>Hospital udstyr</a:t>
                      </a:r>
                      <a:endParaRPr lang="da-DK" sz="1100" b="0" i="0" u="none" strike="noStrike" dirty="0">
                        <a:solidFill>
                          <a:srgbClr val="000000"/>
                        </a:solidFill>
                        <a:effectLst/>
                        <a:latin typeface="Arial" panose="020B0604020202020204" pitchFamily="34" charset="0"/>
                      </a:endParaRPr>
                    </a:p>
                  </a:txBody>
                  <a:tcPr marL="9221" marR="9221" marT="9221" marB="0" anchor="b"/>
                </a:tc>
                <a:tc>
                  <a:txBody>
                    <a:bodyPr/>
                    <a:lstStyle/>
                    <a:p>
                      <a:pPr algn="ctr" fontAlgn="b"/>
                      <a:r>
                        <a:rPr lang="da-DK" sz="1100" u="none" strike="noStrike">
                          <a:effectLst/>
                        </a:rPr>
                        <a:t>17</a:t>
                      </a:r>
                      <a:endParaRPr lang="da-DK" sz="1100" b="0" i="0" u="none" strike="noStrike">
                        <a:solidFill>
                          <a:srgbClr val="000000"/>
                        </a:solidFill>
                        <a:effectLst/>
                        <a:latin typeface="Arial" panose="020B0604020202020204" pitchFamily="34" charset="0"/>
                      </a:endParaRPr>
                    </a:p>
                  </a:txBody>
                  <a:tcPr marL="9221" marR="9221" marT="9221" marB="0" anchor="b"/>
                </a:tc>
                <a:extLst>
                  <a:ext uri="{0D108BD9-81ED-4DB2-BD59-A6C34878D82A}">
                    <a16:rowId xmlns:a16="http://schemas.microsoft.com/office/drawing/2014/main" val="1818163008"/>
                  </a:ext>
                </a:extLst>
              </a:tr>
              <a:tr h="181891">
                <a:tc>
                  <a:txBody>
                    <a:bodyPr/>
                    <a:lstStyle/>
                    <a:p>
                      <a:pPr algn="l" rtl="0" fontAlgn="b"/>
                      <a:r>
                        <a:rPr lang="da-DK" sz="1100" u="none" strike="noStrike" dirty="0">
                          <a:effectLst/>
                        </a:rPr>
                        <a:t>Svendborg Globale Gymnasier</a:t>
                      </a:r>
                      <a:endParaRPr lang="da-DK" sz="1100" b="0" i="0" u="none" strike="noStrike" dirty="0">
                        <a:solidFill>
                          <a:srgbClr val="000000"/>
                        </a:solidFill>
                        <a:effectLst/>
                        <a:latin typeface="Arial" panose="020B0604020202020204" pitchFamily="34" charset="0"/>
                      </a:endParaRPr>
                    </a:p>
                  </a:txBody>
                  <a:tcPr marL="9221" marR="9221" marT="9221" marB="0" anchor="b"/>
                </a:tc>
                <a:tc>
                  <a:txBody>
                    <a:bodyPr/>
                    <a:lstStyle/>
                    <a:p>
                      <a:pPr algn="ctr" fontAlgn="b"/>
                      <a:r>
                        <a:rPr lang="da-DK" sz="1100" u="none" strike="noStrike">
                          <a:effectLst/>
                        </a:rPr>
                        <a:t>18</a:t>
                      </a:r>
                      <a:endParaRPr lang="da-DK" sz="1100" b="0" i="0" u="none" strike="noStrike">
                        <a:solidFill>
                          <a:srgbClr val="000000"/>
                        </a:solidFill>
                        <a:effectLst/>
                        <a:latin typeface="Arial" panose="020B0604020202020204" pitchFamily="34" charset="0"/>
                      </a:endParaRPr>
                    </a:p>
                  </a:txBody>
                  <a:tcPr marL="9221" marR="9221" marT="9221" marB="0" anchor="b"/>
                </a:tc>
                <a:extLst>
                  <a:ext uri="{0D108BD9-81ED-4DB2-BD59-A6C34878D82A}">
                    <a16:rowId xmlns:a16="http://schemas.microsoft.com/office/drawing/2014/main" val="3433755987"/>
                  </a:ext>
                </a:extLst>
              </a:tr>
              <a:tr h="181891">
                <a:tc>
                  <a:txBody>
                    <a:bodyPr/>
                    <a:lstStyle/>
                    <a:p>
                      <a:pPr algn="l" rtl="0" fontAlgn="b"/>
                      <a:r>
                        <a:rPr lang="da-DK" sz="1100" u="none" strike="noStrike">
                          <a:effectLst/>
                        </a:rPr>
                        <a:t>Initiativer fra tidligere SGG-elever til arbejde i Sundarban, Indien</a:t>
                      </a:r>
                      <a:endParaRPr lang="da-DK" sz="1100" b="0" i="0" u="none" strike="noStrike">
                        <a:solidFill>
                          <a:srgbClr val="000000"/>
                        </a:solidFill>
                        <a:effectLst/>
                        <a:latin typeface="Arial" panose="020B0604020202020204" pitchFamily="34" charset="0"/>
                      </a:endParaRPr>
                    </a:p>
                  </a:txBody>
                  <a:tcPr marL="9221" marR="9221" marT="9221" marB="0" anchor="b"/>
                </a:tc>
                <a:tc>
                  <a:txBody>
                    <a:bodyPr/>
                    <a:lstStyle/>
                    <a:p>
                      <a:pPr algn="ctr" fontAlgn="b"/>
                      <a:r>
                        <a:rPr lang="da-DK" sz="1100" u="none" strike="noStrike">
                          <a:effectLst/>
                        </a:rPr>
                        <a:t>18</a:t>
                      </a:r>
                      <a:endParaRPr lang="da-DK" sz="1100" b="0" i="0" u="none" strike="noStrike">
                        <a:solidFill>
                          <a:srgbClr val="000000"/>
                        </a:solidFill>
                        <a:effectLst/>
                        <a:latin typeface="Arial" panose="020B0604020202020204" pitchFamily="34" charset="0"/>
                      </a:endParaRPr>
                    </a:p>
                  </a:txBody>
                  <a:tcPr marL="9221" marR="9221" marT="9221" marB="0" anchor="b"/>
                </a:tc>
                <a:extLst>
                  <a:ext uri="{0D108BD9-81ED-4DB2-BD59-A6C34878D82A}">
                    <a16:rowId xmlns:a16="http://schemas.microsoft.com/office/drawing/2014/main" val="2242399343"/>
                  </a:ext>
                </a:extLst>
              </a:tr>
              <a:tr h="181891">
                <a:tc>
                  <a:txBody>
                    <a:bodyPr/>
                    <a:lstStyle/>
                    <a:p>
                      <a:pPr algn="l" rtl="0" fontAlgn="b"/>
                      <a:r>
                        <a:rPr lang="da-DK" sz="1100" u="none" strike="noStrike">
                          <a:effectLst/>
                        </a:rPr>
                        <a:t>Samarbejdsforsøg med organisationer der giver carbon credit</a:t>
                      </a:r>
                      <a:endParaRPr lang="da-DK" sz="1100" b="0" i="0" u="none" strike="noStrike">
                        <a:solidFill>
                          <a:srgbClr val="000000"/>
                        </a:solidFill>
                        <a:effectLst/>
                        <a:latin typeface="Arial" panose="020B0604020202020204" pitchFamily="34" charset="0"/>
                      </a:endParaRPr>
                    </a:p>
                  </a:txBody>
                  <a:tcPr marL="9221" marR="9221" marT="9221" marB="0" anchor="b"/>
                </a:tc>
                <a:tc>
                  <a:txBody>
                    <a:bodyPr/>
                    <a:lstStyle/>
                    <a:p>
                      <a:pPr algn="ctr" fontAlgn="b"/>
                      <a:r>
                        <a:rPr lang="da-DK" sz="1100" u="none" strike="noStrike">
                          <a:effectLst/>
                        </a:rPr>
                        <a:t>18</a:t>
                      </a:r>
                      <a:endParaRPr lang="da-DK" sz="1100" b="0" i="0" u="none" strike="noStrike">
                        <a:solidFill>
                          <a:srgbClr val="000000"/>
                        </a:solidFill>
                        <a:effectLst/>
                        <a:latin typeface="Arial" panose="020B0604020202020204" pitchFamily="34" charset="0"/>
                      </a:endParaRPr>
                    </a:p>
                  </a:txBody>
                  <a:tcPr marL="9221" marR="9221" marT="9221" marB="0" anchor="b"/>
                </a:tc>
                <a:extLst>
                  <a:ext uri="{0D108BD9-81ED-4DB2-BD59-A6C34878D82A}">
                    <a16:rowId xmlns:a16="http://schemas.microsoft.com/office/drawing/2014/main" val="1467237788"/>
                  </a:ext>
                </a:extLst>
              </a:tr>
              <a:tr h="181891">
                <a:tc>
                  <a:txBody>
                    <a:bodyPr/>
                    <a:lstStyle/>
                    <a:p>
                      <a:pPr algn="l" rtl="0" fontAlgn="b"/>
                      <a:r>
                        <a:rPr lang="da-DK" sz="1100" u="none" strike="noStrike" dirty="0">
                          <a:effectLst/>
                        </a:rPr>
                        <a:t>Deltagelse i CISU kursus på Askov Højskole</a:t>
                      </a:r>
                      <a:endParaRPr lang="da-DK" sz="1100" b="0" i="0" u="none" strike="noStrike" dirty="0">
                        <a:solidFill>
                          <a:srgbClr val="000000"/>
                        </a:solidFill>
                        <a:effectLst/>
                        <a:latin typeface="Arial" panose="020B0604020202020204" pitchFamily="34" charset="0"/>
                      </a:endParaRPr>
                    </a:p>
                  </a:txBody>
                  <a:tcPr marL="9221" marR="9221" marT="9221" marB="0" anchor="b"/>
                </a:tc>
                <a:tc>
                  <a:txBody>
                    <a:bodyPr/>
                    <a:lstStyle/>
                    <a:p>
                      <a:pPr algn="ctr" fontAlgn="b"/>
                      <a:r>
                        <a:rPr lang="da-DK" sz="1100" u="none" strike="noStrike">
                          <a:effectLst/>
                        </a:rPr>
                        <a:t>19</a:t>
                      </a:r>
                      <a:endParaRPr lang="da-DK" sz="1100" b="0" i="0" u="none" strike="noStrike">
                        <a:solidFill>
                          <a:srgbClr val="000000"/>
                        </a:solidFill>
                        <a:effectLst/>
                        <a:latin typeface="Arial" panose="020B0604020202020204" pitchFamily="34" charset="0"/>
                      </a:endParaRPr>
                    </a:p>
                  </a:txBody>
                  <a:tcPr marL="9221" marR="9221" marT="9221" marB="0" anchor="b"/>
                </a:tc>
                <a:extLst>
                  <a:ext uri="{0D108BD9-81ED-4DB2-BD59-A6C34878D82A}">
                    <a16:rowId xmlns:a16="http://schemas.microsoft.com/office/drawing/2014/main" val="2910707401"/>
                  </a:ext>
                </a:extLst>
              </a:tr>
              <a:tr h="181891">
                <a:tc>
                  <a:txBody>
                    <a:bodyPr/>
                    <a:lstStyle/>
                    <a:p>
                      <a:pPr algn="l" rtl="0" fontAlgn="ctr"/>
                      <a:r>
                        <a:rPr lang="da-DK" sz="1100" u="none" strike="noStrike">
                          <a:effectLst/>
                        </a:rPr>
                        <a:t>Uddannelses turisme til Sundarban:</a:t>
                      </a:r>
                      <a:endParaRPr lang="da-DK" sz="1100" b="0" i="0" u="none" strike="noStrike">
                        <a:solidFill>
                          <a:srgbClr val="000000"/>
                        </a:solidFill>
                        <a:effectLst/>
                        <a:latin typeface="Calibri" panose="020F0502020204030204" pitchFamily="34" charset="0"/>
                      </a:endParaRPr>
                    </a:p>
                  </a:txBody>
                  <a:tcPr marL="9221" marR="9221" marT="9221" marB="0" anchor="ctr"/>
                </a:tc>
                <a:tc>
                  <a:txBody>
                    <a:bodyPr/>
                    <a:lstStyle/>
                    <a:p>
                      <a:pPr algn="ctr" fontAlgn="b"/>
                      <a:r>
                        <a:rPr lang="da-DK" sz="1100" u="none" strike="noStrike">
                          <a:effectLst/>
                        </a:rPr>
                        <a:t>19</a:t>
                      </a:r>
                      <a:endParaRPr lang="da-DK" sz="1100" b="0" i="0" u="none" strike="noStrike">
                        <a:solidFill>
                          <a:srgbClr val="000000"/>
                        </a:solidFill>
                        <a:effectLst/>
                        <a:latin typeface="Arial" panose="020B0604020202020204" pitchFamily="34" charset="0"/>
                      </a:endParaRPr>
                    </a:p>
                  </a:txBody>
                  <a:tcPr marL="9221" marR="9221" marT="9221" marB="0" anchor="b"/>
                </a:tc>
                <a:extLst>
                  <a:ext uri="{0D108BD9-81ED-4DB2-BD59-A6C34878D82A}">
                    <a16:rowId xmlns:a16="http://schemas.microsoft.com/office/drawing/2014/main" val="2486583564"/>
                  </a:ext>
                </a:extLst>
              </a:tr>
              <a:tr h="181891">
                <a:tc>
                  <a:txBody>
                    <a:bodyPr/>
                    <a:lstStyle/>
                    <a:p>
                      <a:pPr algn="l" fontAlgn="b"/>
                      <a:r>
                        <a:rPr lang="da-DK" sz="1100" u="none" strike="noStrike">
                          <a:effectLst/>
                        </a:rPr>
                        <a:t>Besøg i Danmark fra JGVK</a:t>
                      </a:r>
                      <a:endParaRPr lang="da-DK" sz="1100" b="0" i="0" u="none" strike="noStrike">
                        <a:solidFill>
                          <a:srgbClr val="000000"/>
                        </a:solidFill>
                        <a:effectLst/>
                        <a:latin typeface="Calibri" panose="020F0502020204030204" pitchFamily="34" charset="0"/>
                      </a:endParaRPr>
                    </a:p>
                  </a:txBody>
                  <a:tcPr marL="9221" marR="9221" marT="9221" marB="0" anchor="b"/>
                </a:tc>
                <a:tc>
                  <a:txBody>
                    <a:bodyPr/>
                    <a:lstStyle/>
                    <a:p>
                      <a:pPr algn="ctr" fontAlgn="b"/>
                      <a:r>
                        <a:rPr lang="da-DK" sz="1100" u="none" strike="noStrike">
                          <a:effectLst/>
                        </a:rPr>
                        <a:t>20</a:t>
                      </a:r>
                      <a:endParaRPr lang="da-DK" sz="1100" b="0" i="0" u="none" strike="noStrike">
                        <a:solidFill>
                          <a:srgbClr val="000000"/>
                        </a:solidFill>
                        <a:effectLst/>
                        <a:latin typeface="Arial" panose="020B0604020202020204" pitchFamily="34" charset="0"/>
                      </a:endParaRPr>
                    </a:p>
                  </a:txBody>
                  <a:tcPr marL="9221" marR="9221" marT="9221" marB="0" anchor="b"/>
                </a:tc>
                <a:extLst>
                  <a:ext uri="{0D108BD9-81ED-4DB2-BD59-A6C34878D82A}">
                    <a16:rowId xmlns:a16="http://schemas.microsoft.com/office/drawing/2014/main" val="3584049010"/>
                  </a:ext>
                </a:extLst>
              </a:tr>
              <a:tr h="181891">
                <a:tc>
                  <a:txBody>
                    <a:bodyPr/>
                    <a:lstStyle/>
                    <a:p>
                      <a:pPr algn="l" rtl="0" fontAlgn="ctr"/>
                      <a:r>
                        <a:rPr lang="da-DK" sz="1100" u="none" strike="noStrike" dirty="0">
                          <a:effectLst/>
                        </a:rPr>
                        <a:t>IGF-</a:t>
                      </a:r>
                      <a:r>
                        <a:rPr lang="da-DK" sz="1100" u="none" strike="noStrike" dirty="0" err="1">
                          <a:effectLst/>
                        </a:rPr>
                        <a:t>DKs</a:t>
                      </a:r>
                      <a:r>
                        <a:rPr lang="da-DK" sz="1100" u="none" strike="noStrike" dirty="0">
                          <a:effectLst/>
                        </a:rPr>
                        <a:t> Indsats for at promovere nye indsatsområder i </a:t>
                      </a:r>
                      <a:r>
                        <a:rPr lang="da-DK" sz="1100" u="none" strike="noStrike" dirty="0" err="1">
                          <a:effectLst/>
                        </a:rPr>
                        <a:t>Sundarban</a:t>
                      </a:r>
                      <a:r>
                        <a:rPr lang="da-DK" sz="1100" u="none" strike="noStrike" dirty="0">
                          <a:effectLst/>
                        </a:rPr>
                        <a:t>:</a:t>
                      </a:r>
                      <a:endParaRPr lang="da-DK" sz="1100" b="0" i="0" u="none" strike="noStrike" dirty="0">
                        <a:solidFill>
                          <a:srgbClr val="000000"/>
                        </a:solidFill>
                        <a:effectLst/>
                        <a:latin typeface="Calibri" panose="020F0502020204030204" pitchFamily="34" charset="0"/>
                      </a:endParaRPr>
                    </a:p>
                  </a:txBody>
                  <a:tcPr marL="9221" marR="9221" marT="9221" marB="0" anchor="ctr"/>
                </a:tc>
                <a:tc>
                  <a:txBody>
                    <a:bodyPr/>
                    <a:lstStyle/>
                    <a:p>
                      <a:pPr algn="ctr" fontAlgn="b"/>
                      <a:r>
                        <a:rPr lang="da-DK" sz="1100" u="none" strike="noStrike">
                          <a:effectLst/>
                        </a:rPr>
                        <a:t>22</a:t>
                      </a:r>
                      <a:endParaRPr lang="da-DK" sz="1100" b="0" i="0" u="none" strike="noStrike">
                        <a:solidFill>
                          <a:srgbClr val="000000"/>
                        </a:solidFill>
                        <a:effectLst/>
                        <a:latin typeface="Arial" panose="020B0604020202020204" pitchFamily="34" charset="0"/>
                      </a:endParaRPr>
                    </a:p>
                  </a:txBody>
                  <a:tcPr marL="9221" marR="9221" marT="9221" marB="0" anchor="b"/>
                </a:tc>
                <a:extLst>
                  <a:ext uri="{0D108BD9-81ED-4DB2-BD59-A6C34878D82A}">
                    <a16:rowId xmlns:a16="http://schemas.microsoft.com/office/drawing/2014/main" val="4111122698"/>
                  </a:ext>
                </a:extLst>
              </a:tr>
              <a:tr h="181891">
                <a:tc>
                  <a:txBody>
                    <a:bodyPr/>
                    <a:lstStyle/>
                    <a:p>
                      <a:pPr algn="l" fontAlgn="b"/>
                      <a:r>
                        <a:rPr lang="da-DK" sz="1100" u="none" strike="noStrike" dirty="0">
                          <a:effectLst/>
                        </a:rPr>
                        <a:t>Konklusion</a:t>
                      </a:r>
                      <a:endParaRPr lang="da-DK" sz="1100" b="0" i="0" u="none" strike="noStrike" dirty="0">
                        <a:solidFill>
                          <a:srgbClr val="000000"/>
                        </a:solidFill>
                        <a:effectLst/>
                        <a:latin typeface="Calibri" panose="020F0502020204030204" pitchFamily="34" charset="0"/>
                      </a:endParaRPr>
                    </a:p>
                  </a:txBody>
                  <a:tcPr marL="9221" marR="9221" marT="9221" marB="0" anchor="b"/>
                </a:tc>
                <a:tc>
                  <a:txBody>
                    <a:bodyPr/>
                    <a:lstStyle/>
                    <a:p>
                      <a:pPr algn="ctr" fontAlgn="b"/>
                      <a:r>
                        <a:rPr lang="da-DK" sz="1100" u="none" strike="noStrike" dirty="0">
                          <a:effectLst/>
                        </a:rPr>
                        <a:t>22</a:t>
                      </a:r>
                      <a:endParaRPr lang="da-DK" sz="1100" b="0" i="0" u="none" strike="noStrike" dirty="0">
                        <a:solidFill>
                          <a:srgbClr val="000000"/>
                        </a:solidFill>
                        <a:effectLst/>
                        <a:latin typeface="Arial" panose="020B0604020202020204" pitchFamily="34" charset="0"/>
                      </a:endParaRPr>
                    </a:p>
                  </a:txBody>
                  <a:tcPr marL="9221" marR="9221" marT="9221" marB="0" anchor="b"/>
                </a:tc>
                <a:extLst>
                  <a:ext uri="{0D108BD9-81ED-4DB2-BD59-A6C34878D82A}">
                    <a16:rowId xmlns:a16="http://schemas.microsoft.com/office/drawing/2014/main" val="3344390591"/>
                  </a:ext>
                </a:extLst>
              </a:tr>
            </a:tbl>
          </a:graphicData>
        </a:graphic>
      </p:graphicFrame>
    </p:spTree>
    <p:extLst>
      <p:ext uri="{BB962C8B-B14F-4D97-AF65-F5344CB8AC3E}">
        <p14:creationId xmlns:p14="http://schemas.microsoft.com/office/powerpoint/2010/main" val="1445119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ladsholder til indhold 18"/>
          <p:cNvSpPr>
            <a:spLocks noGrp="1"/>
          </p:cNvSpPr>
          <p:nvPr>
            <p:ph sz="half" idx="2"/>
          </p:nvPr>
        </p:nvSpPr>
        <p:spPr>
          <a:xfrm>
            <a:off x="172591" y="200472"/>
            <a:ext cx="3112393" cy="9505055"/>
          </a:xfrm>
        </p:spPr>
        <p:txBody>
          <a:bodyPr lIns="0" tIns="0" rIns="0" bIns="0">
            <a:noAutofit/>
          </a:bodyPr>
          <a:lstStyle/>
          <a:p>
            <a:pPr marL="0" indent="0" eaLnBrk="0" hangingPunct="0">
              <a:spcBef>
                <a:spcPts val="205"/>
              </a:spcBef>
              <a:buNone/>
            </a:pPr>
            <a:r>
              <a:rPr lang="da-DK" sz="1200" dirty="0">
                <a:latin typeface="Calibri" pitchFamily="34" charset="0"/>
                <a:cs typeface="Calibri" pitchFamily="34" charset="0"/>
              </a:rPr>
              <a:t>holde ferie. Dette vil kunne udnyttes </a:t>
            </a:r>
            <a:r>
              <a:rPr lang="da-DK" sz="1150" dirty="0">
                <a:latin typeface="Calibri" pitchFamily="34" charset="0"/>
                <a:cs typeface="Calibri" pitchFamily="34" charset="0"/>
              </a:rPr>
              <a:t>med fordel til</a:t>
            </a:r>
            <a:r>
              <a:rPr lang="da-DK" sz="1200" dirty="0">
                <a:latin typeface="Calibri" pitchFamily="34" charset="0"/>
                <a:cs typeface="Calibri" pitchFamily="34" charset="0"/>
              </a:rPr>
              <a:t> at generere indtægt, </a:t>
            </a:r>
            <a:r>
              <a:rPr lang="da-DK" sz="1150" dirty="0">
                <a:latin typeface="Calibri" pitchFamily="34" charset="0"/>
                <a:cs typeface="Calibri" pitchFamily="34" charset="0"/>
              </a:rPr>
              <a:t>som kan gøre skoledriften </a:t>
            </a:r>
            <a:r>
              <a:rPr lang="da-DK" sz="1100" dirty="0">
                <a:latin typeface="Calibri" pitchFamily="34" charset="0"/>
                <a:cs typeface="Calibri" pitchFamily="34" charset="0"/>
              </a:rPr>
              <a:t>bæ-</a:t>
            </a:r>
            <a:r>
              <a:rPr lang="da-DK" sz="1200" dirty="0">
                <a:latin typeface="Calibri" pitchFamily="34" charset="0"/>
                <a:cs typeface="Calibri" pitchFamily="34" charset="0"/>
              </a:rPr>
              <a:t>redygtig. Derfor foreslog han HTAS at støtte opfør-elsen af en resortbygning ved JGVK centret, hvor  også </a:t>
            </a:r>
            <a:r>
              <a:rPr lang="da-DK" sz="1150" dirty="0">
                <a:latin typeface="Calibri" pitchFamily="34" charset="0"/>
                <a:cs typeface="Calibri" pitchFamily="34" charset="0"/>
              </a:rPr>
              <a:t>skolebørn</a:t>
            </a:r>
            <a:r>
              <a:rPr lang="da-DK" sz="1200" dirty="0">
                <a:latin typeface="Calibri" pitchFamily="34" charset="0"/>
                <a:cs typeface="Calibri" pitchFamily="34" charset="0"/>
              </a:rPr>
              <a:t> </a:t>
            </a:r>
            <a:r>
              <a:rPr lang="da-DK" sz="1150" dirty="0">
                <a:latin typeface="Calibri" pitchFamily="34" charset="0"/>
                <a:cs typeface="Calibri" pitchFamily="34" charset="0"/>
              </a:rPr>
              <a:t>fra Kolkata kunne komme for 3-4 dage </a:t>
            </a:r>
            <a:r>
              <a:rPr lang="da-DK" sz="1100" dirty="0">
                <a:latin typeface="Calibri" pitchFamily="34" charset="0"/>
                <a:cs typeface="Calibri" pitchFamily="34" charset="0"/>
              </a:rPr>
              <a:t>for</a:t>
            </a:r>
            <a:r>
              <a:rPr lang="da-DK" sz="1150" dirty="0">
                <a:latin typeface="Calibri" pitchFamily="34" charset="0"/>
                <a:cs typeface="Calibri" pitchFamily="34" charset="0"/>
              </a:rPr>
              <a:t> at</a:t>
            </a:r>
            <a:r>
              <a:rPr lang="da-DK" sz="1200" dirty="0">
                <a:latin typeface="Calibri" pitchFamily="34" charset="0"/>
                <a:cs typeface="Calibri" pitchFamily="34" charset="0"/>
              </a:rPr>
              <a:t> lære Sundarban at kende, </a:t>
            </a:r>
            <a:r>
              <a:rPr lang="da-DK" sz="1150" dirty="0">
                <a:latin typeface="Calibri" pitchFamily="34" charset="0"/>
                <a:cs typeface="Calibri" pitchFamily="34" charset="0"/>
              </a:rPr>
              <a:t>naturen og </a:t>
            </a:r>
            <a:r>
              <a:rPr lang="da-DK" sz="1100" dirty="0">
                <a:latin typeface="Calibri" pitchFamily="34" charset="0"/>
                <a:cs typeface="Calibri" pitchFamily="34" charset="0"/>
              </a:rPr>
              <a:t>befolkningen, </a:t>
            </a:r>
            <a:r>
              <a:rPr lang="da-DK" sz="1200" dirty="0">
                <a:latin typeface="Calibri" pitchFamily="34" charset="0"/>
                <a:cs typeface="Calibri" pitchFamily="34" charset="0"/>
              </a:rPr>
              <a:t>hvordan lever de, </a:t>
            </a:r>
            <a:r>
              <a:rPr lang="da-DK" sz="1150" dirty="0">
                <a:latin typeface="Calibri" pitchFamily="34" charset="0"/>
                <a:cs typeface="Calibri" pitchFamily="34" charset="0"/>
              </a:rPr>
              <a:t>Sundarbans betydning for </a:t>
            </a:r>
            <a:r>
              <a:rPr lang="da-DK" sz="1100" dirty="0">
                <a:latin typeface="Calibri" pitchFamily="34" charset="0"/>
                <a:cs typeface="Calibri" pitchFamily="34" charset="0"/>
              </a:rPr>
              <a:t>Kol</a:t>
            </a:r>
            <a:r>
              <a:rPr lang="da-DK" sz="1200" dirty="0">
                <a:latin typeface="Calibri" pitchFamily="34" charset="0"/>
                <a:cs typeface="Calibri" pitchFamily="34" charset="0"/>
              </a:rPr>
              <a:t>kata og for miljøændringerne </a:t>
            </a:r>
            <a:r>
              <a:rPr lang="da-DK" sz="1150" dirty="0">
                <a:latin typeface="Calibri" pitchFamily="34" charset="0"/>
                <a:cs typeface="Calibri" pitchFamily="34" charset="0"/>
              </a:rPr>
              <a:t>og deres på</a:t>
            </a:r>
            <a:r>
              <a:rPr lang="da-DK" sz="1200" dirty="0">
                <a:latin typeface="Calibri" pitchFamily="34" charset="0"/>
                <a:cs typeface="Calibri" pitchFamily="34" charset="0"/>
              </a:rPr>
              <a:t>virkning, som kan modvirkes ved at styrke forholdene i </a:t>
            </a:r>
            <a:r>
              <a:rPr lang="da-DK" sz="1200" dirty="0" err="1">
                <a:latin typeface="Calibri" pitchFamily="34" charset="0"/>
                <a:cs typeface="Calibri" pitchFamily="34" charset="0"/>
              </a:rPr>
              <a:t>Sundarban</a:t>
            </a:r>
            <a:r>
              <a:rPr lang="da-DK" sz="1200" dirty="0">
                <a:latin typeface="Calibri" pitchFamily="34" charset="0"/>
                <a:cs typeface="Calibri" pitchFamily="34" charset="0"/>
              </a:rPr>
              <a:t>. Det var i tråd med regeringens planer om at støtte sådanne besøg </a:t>
            </a:r>
            <a:r>
              <a:rPr lang="da-DK" sz="1150" dirty="0">
                <a:latin typeface="Calibri" pitchFamily="34" charset="0"/>
                <a:cs typeface="Calibri" pitchFamily="34" charset="0"/>
              </a:rPr>
              <a:t>økonomisk. Da</a:t>
            </a:r>
            <a:r>
              <a:rPr lang="da-DK" sz="1200" dirty="0">
                <a:latin typeface="Calibri" pitchFamily="34" charset="0"/>
                <a:cs typeface="Calibri" pitchFamily="34" charset="0"/>
              </a:rPr>
              <a:t>værende leder af HTAS’s CSR afdeling </a:t>
            </a:r>
            <a:r>
              <a:rPr lang="da-DK" sz="1150" dirty="0">
                <a:latin typeface="Calibri" pitchFamily="34" charset="0"/>
                <a:cs typeface="Calibri" pitchFamily="34" charset="0"/>
              </a:rPr>
              <a:t>Birgitte </a:t>
            </a:r>
            <a:r>
              <a:rPr lang="da-DK" sz="1150" dirty="0" err="1">
                <a:latin typeface="Calibri" pitchFamily="34" charset="0"/>
                <a:cs typeface="Calibri" pitchFamily="34" charset="0"/>
              </a:rPr>
              <a:t>Øiga</a:t>
            </a:r>
            <a:r>
              <a:rPr lang="da-DK" sz="1200" dirty="0" err="1">
                <a:latin typeface="Calibri" pitchFamily="34" charset="0"/>
                <a:cs typeface="Calibri" pitchFamily="34" charset="0"/>
              </a:rPr>
              <a:t>ard</a:t>
            </a:r>
            <a:r>
              <a:rPr lang="da-DK" sz="1200" dirty="0">
                <a:latin typeface="Calibri" pitchFamily="34" charset="0"/>
                <a:cs typeface="Calibri" pitchFamily="34" charset="0"/>
              </a:rPr>
              <a:t>  var meget positiv og der blev </a:t>
            </a:r>
            <a:r>
              <a:rPr lang="da-DK" sz="1150" dirty="0">
                <a:latin typeface="Calibri" pitchFamily="34" charset="0"/>
                <a:cs typeface="Calibri" pitchFamily="34" charset="0"/>
              </a:rPr>
              <a:t>bevilget 1 </a:t>
            </a:r>
            <a:r>
              <a:rPr lang="da-DK" sz="1100" dirty="0">
                <a:latin typeface="Calibri" pitchFamily="34" charset="0"/>
                <a:cs typeface="Calibri" pitchFamily="34" charset="0"/>
              </a:rPr>
              <a:t>million</a:t>
            </a:r>
            <a:r>
              <a:rPr lang="da-DK" sz="1200" dirty="0">
                <a:latin typeface="Calibri" pitchFamily="34" charset="0"/>
                <a:cs typeface="Calibri" pitchFamily="34" charset="0"/>
              </a:rPr>
              <a:t> kr og </a:t>
            </a:r>
            <a:r>
              <a:rPr lang="da-DK" sz="1150" dirty="0">
                <a:latin typeface="Calibri" pitchFamily="34" charset="0"/>
                <a:cs typeface="Calibri" pitchFamily="34" charset="0"/>
              </a:rPr>
              <a:t>efterfølgende yderligere ca. </a:t>
            </a:r>
            <a:r>
              <a:rPr lang="da-DK" sz="1150" kern="0" dirty="0">
                <a:effectLst/>
                <a:latin typeface="Calibri" panose="020F0502020204030204" pitchFamily="34" charset="0"/>
                <a:ea typeface="Times New Roman" panose="02020603050405020304" pitchFamily="18" charset="0"/>
              </a:rPr>
              <a:t>140.000 </a:t>
            </a:r>
            <a:r>
              <a:rPr lang="da-DK" sz="1100" kern="0" dirty="0">
                <a:effectLst/>
                <a:latin typeface="Calibri" panose="020F0502020204030204" pitchFamily="34" charset="0"/>
                <a:ea typeface="Times New Roman" panose="02020603050405020304" pitchFamily="18" charset="0"/>
              </a:rPr>
              <a:t>kr for me</a:t>
            </a:r>
            <a:r>
              <a:rPr lang="da-DK" sz="1200" kern="0" dirty="0">
                <a:effectLst/>
                <a:latin typeface="Calibri" panose="020F0502020204030204" pitchFamily="34" charset="0"/>
                <a:ea typeface="Times New Roman" panose="02020603050405020304" pitchFamily="18" charset="0"/>
              </a:rPr>
              <a:t>rudgift </a:t>
            </a:r>
            <a:r>
              <a:rPr lang="da-DK" sz="1200" kern="0" dirty="0" err="1">
                <a:effectLst/>
                <a:latin typeface="Calibri" panose="020F0502020204030204" pitchFamily="34" charset="0"/>
                <a:ea typeface="Times New Roman" panose="02020603050405020304" pitchFamily="18" charset="0"/>
              </a:rPr>
              <a:t>pga</a:t>
            </a:r>
            <a:r>
              <a:rPr lang="da-DK" sz="1200" kern="0" dirty="0">
                <a:effectLst/>
                <a:latin typeface="Calibri" panose="020F0502020204030204" pitchFamily="34" charset="0"/>
                <a:ea typeface="Times New Roman" panose="02020603050405020304" pitchFamily="18" charset="0"/>
              </a:rPr>
              <a:t> corona pandemi og prisforhøjelse </a:t>
            </a:r>
            <a:r>
              <a:rPr lang="da-DK" sz="1200" kern="0" dirty="0" err="1">
                <a:latin typeface="Calibri" panose="020F0502020204030204" pitchFamily="34" charset="0"/>
                <a:ea typeface="Times New Roman" panose="02020603050405020304" pitchFamily="18" charset="0"/>
              </a:rPr>
              <a:t>pga</a:t>
            </a:r>
            <a:r>
              <a:rPr lang="da-DK" sz="1200" kern="0" dirty="0">
                <a:effectLst/>
                <a:latin typeface="Calibri" panose="020F0502020204030204" pitchFamily="34" charset="0"/>
                <a:ea typeface="Times New Roman" panose="02020603050405020304" pitchFamily="18" charset="0"/>
              </a:rPr>
              <a:t> </a:t>
            </a: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3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r>
              <a:rPr lang="da-DK" sz="1200" kern="0" dirty="0">
                <a:effectLst/>
                <a:latin typeface="Calibri" panose="020F0502020204030204" pitchFamily="34" charset="0"/>
                <a:ea typeface="Times New Roman" panose="02020603050405020304" pitchFamily="18" charset="0"/>
              </a:rPr>
              <a:t>krig i Ukraine. Projektet startede i </a:t>
            </a:r>
            <a:r>
              <a:rPr lang="da-DK" sz="1150" kern="0" dirty="0">
                <a:effectLst/>
                <a:latin typeface="Calibri" panose="020F0502020204030204" pitchFamily="34" charset="0"/>
                <a:ea typeface="Times New Roman" panose="02020603050405020304" pitchFamily="18" charset="0"/>
              </a:rPr>
              <a:t>slutningen af </a:t>
            </a:r>
            <a:r>
              <a:rPr lang="da-DK" sz="1100" kern="0" dirty="0">
                <a:effectLst/>
                <a:latin typeface="Calibri" panose="020F0502020204030204" pitchFamily="34" charset="0"/>
                <a:ea typeface="Times New Roman" panose="02020603050405020304" pitchFamily="18" charset="0"/>
              </a:rPr>
              <a:t>20-</a:t>
            </a:r>
            <a:r>
              <a:rPr lang="da-DK" sz="1200" kern="0" dirty="0">
                <a:effectLst/>
                <a:latin typeface="Calibri" panose="020F0502020204030204" pitchFamily="34" charset="0"/>
                <a:ea typeface="Times New Roman" panose="02020603050405020304" pitchFamily="18" charset="0"/>
              </a:rPr>
              <a:t>21 og blev færdiggjort medio 2022 og der var for-ventning om, at i løbet af 2022 vil man have huset fuld af </a:t>
            </a:r>
            <a:r>
              <a:rPr lang="da-DK" sz="1150" kern="0" dirty="0">
                <a:effectLst/>
                <a:latin typeface="Calibri" panose="020F0502020204030204" pitchFamily="34" charset="0"/>
                <a:ea typeface="Times New Roman" panose="02020603050405020304" pitchFamily="18" charset="0"/>
              </a:rPr>
              <a:t>gæster. </a:t>
            </a:r>
            <a:r>
              <a:rPr lang="da-DK" sz="1100" kern="0" dirty="0">
                <a:effectLst/>
                <a:latin typeface="Calibri" panose="020F0502020204030204" pitchFamily="34" charset="0"/>
                <a:ea typeface="Times New Roman" panose="02020603050405020304" pitchFamily="18" charset="0"/>
              </a:rPr>
              <a:t>Med </a:t>
            </a:r>
            <a:r>
              <a:rPr lang="da-DK" sz="1150" kern="0" dirty="0">
                <a:effectLst/>
                <a:latin typeface="Calibri" panose="020F0502020204030204" pitchFamily="34" charset="0"/>
                <a:ea typeface="Times New Roman" panose="02020603050405020304" pitchFamily="18" charset="0"/>
              </a:rPr>
              <a:t>dette håb begyndte man at </a:t>
            </a:r>
            <a:r>
              <a:rPr lang="da-DK" sz="1100" kern="0" dirty="0">
                <a:effectLst/>
                <a:latin typeface="Calibri" panose="020F0502020204030204" pitchFamily="34" charset="0"/>
                <a:ea typeface="Times New Roman" panose="02020603050405020304" pitchFamily="18" charset="0"/>
              </a:rPr>
              <a:t>kon-</a:t>
            </a:r>
            <a:r>
              <a:rPr lang="da-DK" sz="1200" kern="0" dirty="0">
                <a:effectLst/>
                <a:latin typeface="Calibri" panose="020F0502020204030204" pitchFamily="34" charset="0"/>
                <a:ea typeface="Times New Roman" panose="02020603050405020304" pitchFamily="18" charset="0"/>
              </a:rPr>
              <a:t>takte skolerne med oplysning om </a:t>
            </a:r>
            <a:r>
              <a:rPr lang="da-DK" sz="1150" kern="0" dirty="0">
                <a:effectLst/>
                <a:latin typeface="Calibri" panose="020F0502020204030204" pitchFamily="34" charset="0"/>
                <a:ea typeface="Times New Roman" panose="02020603050405020304" pitchFamily="18" charset="0"/>
              </a:rPr>
              <a:t>mulighederne. </a:t>
            </a:r>
            <a:r>
              <a:rPr lang="da-DK" sz="1200" kern="0" dirty="0">
                <a:effectLst/>
                <a:latin typeface="Calibri" panose="020F0502020204030204" pitchFamily="34" charset="0"/>
                <a:ea typeface="Times New Roman" panose="02020603050405020304" pitchFamily="18" charset="0"/>
              </a:rPr>
              <a:t>Skolerne havde svært ved at forstå disse helt nye tiltag og havde </a:t>
            </a:r>
            <a:r>
              <a:rPr lang="da-DK" sz="1150" kern="0" dirty="0">
                <a:effectLst/>
                <a:latin typeface="Calibri" panose="020F0502020204030204" pitchFamily="34" charset="0"/>
                <a:ea typeface="Times New Roman" panose="02020603050405020304" pitchFamily="18" charset="0"/>
              </a:rPr>
              <a:t>også store </a:t>
            </a:r>
            <a:r>
              <a:rPr lang="da-DK" sz="1200" kern="0" dirty="0">
                <a:effectLst/>
                <a:latin typeface="Calibri" panose="020F0502020204030204" pitchFamily="34" charset="0"/>
                <a:ea typeface="Times New Roman" panose="02020603050405020304" pitchFamily="18" charset="0"/>
              </a:rPr>
              <a:t>problemer efter</a:t>
            </a:r>
            <a:r>
              <a:rPr lang="da-DK" sz="1200" kern="0" dirty="0">
                <a:latin typeface="Calibri" panose="020F0502020204030204" pitchFamily="34" charset="0"/>
                <a:ea typeface="Times New Roman" panose="02020603050405020304" pitchFamily="18" charset="0"/>
              </a:rPr>
              <a:t> at s</a:t>
            </a:r>
            <a:r>
              <a:rPr lang="da-DK" sz="1200" kern="0" dirty="0">
                <a:effectLst/>
                <a:latin typeface="Calibri" panose="020F0502020204030204" pitchFamily="34" charset="0"/>
                <a:ea typeface="Times New Roman" panose="02020603050405020304" pitchFamily="18" charset="0"/>
              </a:rPr>
              <a:t>ko-lerne havde været lukket </a:t>
            </a:r>
            <a:r>
              <a:rPr lang="da-DK" sz="1150" kern="0" dirty="0">
                <a:effectLst/>
                <a:latin typeface="Calibri" panose="020F0502020204030204" pitchFamily="34" charset="0"/>
                <a:ea typeface="Times New Roman" panose="02020603050405020304" pitchFamily="18" charset="0"/>
              </a:rPr>
              <a:t>ned i 2 år pga corona. De</a:t>
            </a:r>
            <a:r>
              <a:rPr lang="da-DK" sz="1200" kern="0" dirty="0">
                <a:effectLst/>
                <a:latin typeface="Calibri" panose="020F0502020204030204" pitchFamily="34" charset="0"/>
                <a:ea typeface="Times New Roman" panose="02020603050405020304" pitchFamily="18" charset="0"/>
              </a:rPr>
              <a:t> havde travlt med at komme sig, før de ville kunne tage stilling til JGVKs tilbud. Derfor forsøgte man også mulighederne på højere læreanstalter og an-dre steder, hvorfra en hel del rejser til Sundarban for at holde ferie. JGVK modtag </a:t>
            </a:r>
            <a:r>
              <a:rPr lang="da-DK" sz="1200" kern="0" dirty="0" err="1">
                <a:latin typeface="Calibri" panose="020F0502020204030204" pitchFamily="34" charset="0"/>
                <a:ea typeface="Times New Roman" panose="02020603050405020304" pitchFamily="18" charset="0"/>
              </a:rPr>
              <a:t>c</a:t>
            </a:r>
            <a:r>
              <a:rPr lang="da-DK" sz="1200" kern="0" dirty="0" err="1">
                <a:effectLst/>
                <a:latin typeface="Calibri" panose="020F0502020204030204" pitchFamily="34" charset="0"/>
                <a:ea typeface="Times New Roman" panose="02020603050405020304" pitchFamily="18" charset="0"/>
              </a:rPr>
              <a:t>a</a:t>
            </a:r>
            <a:r>
              <a:rPr lang="da-DK" sz="1200" kern="0" dirty="0">
                <a:effectLst/>
                <a:latin typeface="Calibri" panose="020F0502020204030204" pitchFamily="34" charset="0"/>
                <a:ea typeface="Times New Roman" panose="02020603050405020304" pitchFamily="18" charset="0"/>
              </a:rPr>
              <a:t> 70 gæster efter åbningen af resortbygningen. </a:t>
            </a:r>
            <a:r>
              <a:rPr lang="da-DK" sz="1150" kern="0" dirty="0">
                <a:effectLst/>
                <a:latin typeface="Calibri" panose="020F0502020204030204" pitchFamily="34" charset="0"/>
                <a:ea typeface="Times New Roman" panose="02020603050405020304" pitchFamily="18" charset="0"/>
              </a:rPr>
              <a:t>IGF-Danmark under-</a:t>
            </a:r>
            <a:r>
              <a:rPr lang="da-DK" sz="1200" kern="0" dirty="0">
                <a:effectLst/>
                <a:latin typeface="Calibri" panose="020F0502020204030204" pitchFamily="34" charset="0"/>
                <a:ea typeface="Times New Roman" panose="02020603050405020304" pitchFamily="18" charset="0"/>
              </a:rPr>
              <a:t>søger også mulighederne for at sende danske tu-rister til Sundarban. </a:t>
            </a:r>
            <a:r>
              <a:rPr lang="da-DK" sz="1150" kern="0" dirty="0">
                <a:effectLst/>
                <a:latin typeface="Calibri" panose="020F0502020204030204" pitchFamily="34" charset="0"/>
                <a:ea typeface="Times New Roman" panose="02020603050405020304" pitchFamily="18" charset="0"/>
              </a:rPr>
              <a:t>Lars Simper </a:t>
            </a:r>
            <a:r>
              <a:rPr lang="da-DK" sz="1200" kern="0" dirty="0">
                <a:effectLst/>
                <a:latin typeface="Calibri" panose="020F0502020204030204" pitchFamily="34" charset="0"/>
                <a:ea typeface="Times New Roman" panose="02020603050405020304" pitchFamily="18" charset="0"/>
              </a:rPr>
              <a:t>har i samarbejde med </a:t>
            </a:r>
            <a:r>
              <a:rPr lang="da-DK" sz="1150" kern="0" dirty="0">
                <a:effectLst/>
                <a:latin typeface="Calibri" panose="020F0502020204030204" pitchFamily="34" charset="0"/>
                <a:ea typeface="Times New Roman" panose="02020603050405020304" pitchFamily="18" charset="0"/>
              </a:rPr>
              <a:t>JGVK la</a:t>
            </a:r>
            <a:r>
              <a:rPr lang="da-DK" sz="1200" kern="0" dirty="0">
                <a:effectLst/>
                <a:latin typeface="Calibri" panose="020F0502020204030204" pitchFamily="34" charset="0"/>
                <a:ea typeface="Times New Roman" panose="02020603050405020304" pitchFamily="18" charset="0"/>
              </a:rPr>
              <a:t>vet forslag til ophold hos JGVK for folk med interesse for udviklingsarbejde, </a:t>
            </a:r>
            <a:r>
              <a:rPr lang="da-DK" sz="1150" kern="0" dirty="0">
                <a:effectLst/>
                <a:latin typeface="Calibri" panose="020F0502020204030204" pitchFamily="34" charset="0"/>
                <a:ea typeface="Times New Roman" panose="02020603050405020304" pitchFamily="18" charset="0"/>
              </a:rPr>
              <a:t>klimaforand-ringer etc og har</a:t>
            </a:r>
            <a:r>
              <a:rPr lang="da-DK" sz="1200" kern="0" dirty="0">
                <a:effectLst/>
                <a:latin typeface="Calibri" panose="020F0502020204030204" pitchFamily="34" charset="0"/>
                <a:ea typeface="Times New Roman" panose="02020603050405020304" pitchFamily="18" charset="0"/>
              </a:rPr>
              <a:t> kontaktet et antal steder. Det bliver spændende at se hvordan det udvikler sig. </a:t>
            </a: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600" b="1"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r>
              <a:rPr lang="da-DK" sz="1200" b="1" kern="0" dirty="0">
                <a:effectLst/>
                <a:latin typeface="Calibri" panose="020F0502020204030204" pitchFamily="34" charset="0"/>
                <a:ea typeface="Times New Roman" panose="02020603050405020304" pitchFamily="18" charset="0"/>
              </a:rPr>
              <a:t>Besøg i Danmark fra JGVK:</a:t>
            </a:r>
          </a:p>
          <a:p>
            <a:pPr marL="0" indent="0" eaLnBrk="0" hangingPunct="0">
              <a:spcBef>
                <a:spcPts val="205"/>
              </a:spcBef>
              <a:buNone/>
            </a:pPr>
            <a:r>
              <a:rPr lang="da-DK" sz="1200" kern="0" dirty="0">
                <a:effectLst/>
                <a:latin typeface="Calibri" panose="020F0502020204030204" pitchFamily="34" charset="0"/>
                <a:ea typeface="Times New Roman" panose="02020603050405020304" pitchFamily="18" charset="0"/>
              </a:rPr>
              <a:t>I forbindelse med projektimplementering med UBU har JGVK ikke kunnet bruge alle midler pga</a:t>
            </a: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6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200" dirty="0">
              <a:effectLst/>
              <a:latin typeface="Calibri" panose="020F0502020204030204" pitchFamily="34" charset="0"/>
              <a:ea typeface="Calibri" panose="020F0502020204030204" pitchFamily="34" charset="0"/>
              <a:cs typeface="Vrinda" panose="020B0502040204020203" pitchFamily="34" charset="0"/>
            </a:endParaRPr>
          </a:p>
          <a:p>
            <a:pPr marL="0" indent="0">
              <a:buNone/>
            </a:pPr>
            <a:endParaRPr lang="da-DK" sz="500" dirty="0">
              <a:effectLst/>
              <a:latin typeface="Calibri" panose="020F0502020204030204" pitchFamily="34" charset="0"/>
              <a:ea typeface="Calibri" panose="020F0502020204030204" pitchFamily="34" charset="0"/>
              <a:cs typeface="Vrinda" panose="020B0502040204020203"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5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6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en-GB" sz="1200" dirty="0">
              <a:latin typeface="Calibri" panose="020F0502020204030204" pitchFamily="34" charset="0"/>
              <a:cs typeface="Calibri" panose="020F0502020204030204" pitchFamily="34" charset="0"/>
            </a:endParaRPr>
          </a:p>
          <a:p>
            <a:pPr marL="0" indent="0">
              <a:buNone/>
            </a:pPr>
            <a:endParaRPr lang="en-GB" sz="1200" dirty="0">
              <a:latin typeface="Calibri" panose="020F0502020204030204" pitchFamily="34" charset="0"/>
              <a:cs typeface="Calibri" panose="020F0502020204030204" pitchFamily="34" charset="0"/>
            </a:endParaRPr>
          </a:p>
          <a:p>
            <a:pPr marL="0" indent="0">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r>
              <a:rPr lang="en-GB" sz="1200" dirty="0">
                <a:latin typeface="Calibri" panose="020F0502020204030204" pitchFamily="34" charset="0"/>
                <a:cs typeface="Calibri" panose="020F0502020204030204" pitchFamily="34" charset="0"/>
              </a:rPr>
              <a:t> </a:t>
            </a: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ndParaRPr>
          </a:p>
        </p:txBody>
      </p:sp>
      <p:sp>
        <p:nvSpPr>
          <p:cNvPr id="20" name="Pladsholder til indhold 19"/>
          <p:cNvSpPr>
            <a:spLocks noGrp="1"/>
          </p:cNvSpPr>
          <p:nvPr>
            <p:ph sz="quarter" idx="4"/>
          </p:nvPr>
        </p:nvSpPr>
        <p:spPr>
          <a:xfrm>
            <a:off x="3428443" y="186453"/>
            <a:ext cx="3272725" cy="9303051"/>
          </a:xfrm>
        </p:spPr>
        <p:txBody>
          <a:bodyPr lIns="0" tIns="0" rIns="0" bIns="0">
            <a:noAutofit/>
          </a:bodyPr>
          <a:lstStyle/>
          <a:p>
            <a:pPr marL="0" indent="0" eaLnBrk="0" hangingPunct="0">
              <a:spcBef>
                <a:spcPts val="205"/>
              </a:spcBef>
              <a:buNone/>
            </a:pPr>
            <a:r>
              <a:rPr lang="da-DK" sz="1200" kern="0" dirty="0">
                <a:effectLst/>
                <a:latin typeface="Calibri" panose="020F0502020204030204" pitchFamily="34" charset="0"/>
                <a:ea typeface="Times New Roman" panose="02020603050405020304" pitchFamily="18" charset="0"/>
              </a:rPr>
              <a:t>corona pandemi. Man spurgte derfor CISU om lov til at bruge en del af pengene til at </a:t>
            </a:r>
            <a:r>
              <a:rPr lang="da-DK" sz="1150" kern="0" dirty="0">
                <a:effectLst/>
                <a:latin typeface="Calibri" panose="020F0502020204030204" pitchFamily="34" charset="0"/>
                <a:ea typeface="Times New Roman" panose="02020603050405020304" pitchFamily="18" charset="0"/>
              </a:rPr>
              <a:t>4 JGVK </a:t>
            </a:r>
            <a:r>
              <a:rPr lang="da-DK" sz="1200" kern="0" dirty="0">
                <a:effectLst/>
                <a:latin typeface="Calibri" panose="020F0502020204030204" pitchFamily="34" charset="0"/>
                <a:ea typeface="Times New Roman" panose="02020603050405020304" pitchFamily="18" charset="0"/>
              </a:rPr>
              <a:t>medlemmer kunne  rejse til </a:t>
            </a:r>
            <a:r>
              <a:rPr lang="da-DK" sz="1150" kern="0" dirty="0">
                <a:effectLst/>
                <a:latin typeface="Calibri" panose="020F0502020204030204" pitchFamily="34" charset="0"/>
                <a:ea typeface="Times New Roman" panose="02020603050405020304" pitchFamily="18" charset="0"/>
              </a:rPr>
              <a:t>Danmark, således at disse medlemmer</a:t>
            </a:r>
            <a:r>
              <a:rPr lang="da-DK" sz="1200" kern="0" dirty="0">
                <a:effectLst/>
                <a:latin typeface="Calibri" panose="020F0502020204030204" pitchFamily="34" charset="0"/>
                <a:ea typeface="Times New Roman" panose="02020603050405020304" pitchFamily="18" charset="0"/>
              </a:rPr>
              <a:t> kunne få et indtryk af  Danmark , plus man kunne bruge </a:t>
            </a:r>
            <a:r>
              <a:rPr lang="da-DK" sz="1200" kern="0" dirty="0">
                <a:latin typeface="Calibri" panose="020F0502020204030204" pitchFamily="34" charset="0"/>
                <a:ea typeface="Times New Roman" panose="02020603050405020304" pitchFamily="18" charset="0"/>
              </a:rPr>
              <a:t>lejligheden til at diskutere nye </a:t>
            </a:r>
            <a:r>
              <a:rPr lang="da-DK" sz="1150" kern="0" dirty="0">
                <a:latin typeface="Calibri" panose="020F0502020204030204" pitchFamily="34" charset="0"/>
                <a:ea typeface="Times New Roman" panose="02020603050405020304" pitchFamily="18" charset="0"/>
              </a:rPr>
              <a:t>projektemner. </a:t>
            </a: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r>
              <a:rPr lang="da-DK" sz="1150" kern="0" dirty="0">
                <a:effectLst/>
                <a:latin typeface="Calibri" panose="020F0502020204030204" pitchFamily="34" charset="0"/>
                <a:ea typeface="Times New Roman" panose="02020603050405020304" pitchFamily="18" charset="0"/>
              </a:rPr>
              <a:t>Proble</a:t>
            </a:r>
            <a:r>
              <a:rPr lang="da-DK" sz="1200" kern="0" dirty="0">
                <a:effectLst/>
                <a:latin typeface="Calibri" panose="020F0502020204030204" pitchFamily="34" charset="0"/>
                <a:ea typeface="Times New Roman" panose="02020603050405020304" pitchFamily="18" charset="0"/>
              </a:rPr>
              <a:t>met var at UBU kun havde fået bevilling til fly billetter. For at de kunne opholde sig i Danmark var der derfor  behov for flere penge. I denne forbindel-se </a:t>
            </a:r>
            <a:r>
              <a:rPr lang="da-DK" sz="1200" kern="0" dirty="0">
                <a:latin typeface="Calibri" panose="020F0502020204030204" pitchFamily="34" charset="0"/>
                <a:ea typeface="Times New Roman" panose="02020603050405020304" pitchFamily="18" charset="0"/>
              </a:rPr>
              <a:t>undersøgte Birgitte og Adam Øigaard </a:t>
            </a:r>
            <a:r>
              <a:rPr lang="da-DK" sz="1150" kern="0" dirty="0">
                <a:latin typeface="Calibri" panose="020F0502020204030204" pitchFamily="34" charset="0"/>
                <a:ea typeface="Times New Roman" panose="02020603050405020304" pitchFamily="18" charset="0"/>
              </a:rPr>
              <a:t>andre mulig-</a:t>
            </a:r>
          </a:p>
          <a:p>
            <a:pPr marL="0" indent="0" eaLnBrk="0" hangingPunct="0">
              <a:spcBef>
                <a:spcPts val="205"/>
              </a:spcBef>
              <a:buNone/>
            </a:pPr>
            <a:endParaRPr lang="da-DK" sz="115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15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15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15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15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15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15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15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15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15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5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r>
              <a:rPr lang="da-DK" sz="1150" kern="0" dirty="0">
                <a:effectLst/>
                <a:latin typeface="Calibri" panose="020F0502020204030204" pitchFamily="34" charset="0"/>
                <a:ea typeface="Times New Roman" panose="02020603050405020304" pitchFamily="18" charset="0"/>
              </a:rPr>
              <a:t>he</a:t>
            </a:r>
            <a:r>
              <a:rPr lang="da-DK" sz="1200" kern="0" dirty="0">
                <a:effectLst/>
                <a:latin typeface="Calibri" panose="020F0502020204030204" pitchFamily="34" charset="0"/>
                <a:ea typeface="Times New Roman" panose="02020603050405020304" pitchFamily="18" charset="0"/>
              </a:rPr>
              <a:t>der. </a:t>
            </a:r>
            <a:r>
              <a:rPr lang="da-DK" sz="1150" kern="0" dirty="0">
                <a:effectLst/>
                <a:latin typeface="Calibri" panose="020F0502020204030204" pitchFamily="34" charset="0"/>
                <a:ea typeface="Times New Roman" panose="02020603050405020304" pitchFamily="18" charset="0"/>
              </a:rPr>
              <a:t>Adam sørgede således </a:t>
            </a:r>
            <a:r>
              <a:rPr lang="da-DK" sz="1200" kern="0" dirty="0">
                <a:effectLst/>
                <a:latin typeface="Calibri" panose="020F0502020204030204" pitchFamily="34" charset="0"/>
                <a:ea typeface="Times New Roman" panose="02020603050405020304" pitchFamily="18" charset="0"/>
              </a:rPr>
              <a:t>for </a:t>
            </a:r>
            <a:r>
              <a:rPr lang="da-DK" sz="1150" kern="0" dirty="0">
                <a:effectLst/>
                <a:latin typeface="Calibri" panose="020F0502020204030204" pitchFamily="34" charset="0"/>
                <a:ea typeface="Times New Roman" panose="02020603050405020304" pitchFamily="18" charset="0"/>
              </a:rPr>
              <a:t>at vi fik 44.000 kr </a:t>
            </a:r>
            <a:r>
              <a:rPr lang="da-DK" sz="1150" kern="0" dirty="0">
                <a:latin typeface="Calibri" panose="020F0502020204030204" pitchFamily="34" charset="0"/>
                <a:ea typeface="Times New Roman" panose="02020603050405020304" pitchFamily="18" charset="0"/>
              </a:rPr>
              <a:t>be-vilget fra </a:t>
            </a:r>
            <a:r>
              <a:rPr lang="da-DK" sz="1150" kern="0" dirty="0">
                <a:effectLst/>
                <a:latin typeface="Calibri" panose="020F0502020204030204" pitchFamily="34" charset="0"/>
                <a:ea typeface="Times New Roman" panose="02020603050405020304" pitchFamily="18" charset="0"/>
              </a:rPr>
              <a:t>Henning</a:t>
            </a:r>
            <a:r>
              <a:rPr lang="da-DK" sz="1200" kern="0" dirty="0">
                <a:effectLst/>
                <a:latin typeface="Calibri" panose="020F0502020204030204" pitchFamily="34" charset="0"/>
                <a:ea typeface="Times New Roman" panose="02020603050405020304" pitchFamily="18" charset="0"/>
              </a:rPr>
              <a:t> Holck Larsens fond. </a:t>
            </a:r>
            <a:r>
              <a:rPr lang="da-DK" sz="1150" kern="0" dirty="0">
                <a:effectLst/>
                <a:latin typeface="Calibri" panose="020F0502020204030204" pitchFamily="34" charset="0"/>
                <a:ea typeface="Times New Roman" panose="02020603050405020304" pitchFamily="18" charset="0"/>
              </a:rPr>
              <a:t>De indiske</a:t>
            </a:r>
            <a:r>
              <a:rPr lang="da-DK" sz="1200" kern="0" dirty="0">
                <a:effectLst/>
                <a:latin typeface="Calibri" panose="020F0502020204030204" pitchFamily="34" charset="0"/>
                <a:ea typeface="Times New Roman" panose="02020603050405020304" pitchFamily="18" charset="0"/>
              </a:rPr>
              <a:t> gæs-</a:t>
            </a:r>
            <a:endParaRPr lang="da-DK" sz="115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15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15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15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15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15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15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15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15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15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15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15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a:buNone/>
            </a:pPr>
            <a:endParaRPr lang="da-DK" sz="1200" dirty="0">
              <a:latin typeface="Calibri" pitchFamily="34" charset="0"/>
              <a:cs typeface="Calibri" pitchFamily="34" charset="0"/>
            </a:endParaRPr>
          </a:p>
          <a:p>
            <a:pPr marL="0" indent="0">
              <a:buNone/>
            </a:pPr>
            <a:r>
              <a:rPr lang="da-DK" sz="1200" dirty="0">
                <a:latin typeface="Calibri" pitchFamily="34" charset="0"/>
                <a:cs typeface="Calibri" pitchFamily="34" charset="0"/>
              </a:rPr>
              <a:t> </a:t>
            </a: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500" dirty="0">
              <a:latin typeface="Calibri" pitchFamily="34" charset="0"/>
              <a:cs typeface="Calibri" pitchFamily="34" charset="0"/>
            </a:endParaRPr>
          </a:p>
          <a:p>
            <a:pPr marL="0" indent="0">
              <a:buNone/>
            </a:pPr>
            <a:r>
              <a:rPr lang="da-DK" sz="1200" dirty="0">
                <a:latin typeface="Calibri" pitchFamily="34" charset="0"/>
                <a:cs typeface="Calibri" pitchFamily="34" charset="0"/>
              </a:rPr>
              <a:t> </a:t>
            </a:r>
          </a:p>
          <a:p>
            <a:pPr marL="0" indent="0" algn="just">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5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5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r>
              <a:rPr lang="en-GB" sz="1200" dirty="0">
                <a:latin typeface="Calibri" panose="020F0502020204030204" pitchFamily="34" charset="0"/>
                <a:cs typeface="Calibri" panose="020F0502020204030204" pitchFamily="34" charset="0"/>
              </a:rPr>
              <a:t>  </a:t>
            </a: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a:xfrm>
            <a:off x="6309320" y="9378596"/>
            <a:ext cx="476672" cy="527404"/>
          </a:xfrm>
        </p:spPr>
        <p:txBody>
          <a:bodyPr/>
          <a:lstStyle/>
          <a:p>
            <a:fld id="{962F89E5-FDC6-4879-9052-8FFED4F5367E}" type="slidenum">
              <a:rPr lang="da-DK" smtClean="0"/>
              <a:pPr/>
              <a:t>20</a:t>
            </a:fld>
            <a:endParaRPr lang="da-DK" dirty="0"/>
          </a:p>
        </p:txBody>
      </p:sp>
      <p:grpSp>
        <p:nvGrpSpPr>
          <p:cNvPr id="4" name="Group 3">
            <a:extLst>
              <a:ext uri="{FF2B5EF4-FFF2-40B4-BE49-F238E27FC236}">
                <a16:creationId xmlns:a16="http://schemas.microsoft.com/office/drawing/2014/main" id="{62BB74DD-4583-E2CF-BAB6-881E8F805338}"/>
              </a:ext>
            </a:extLst>
          </p:cNvPr>
          <p:cNvGrpSpPr/>
          <p:nvPr/>
        </p:nvGrpSpPr>
        <p:grpSpPr>
          <a:xfrm>
            <a:off x="3433915" y="1114507"/>
            <a:ext cx="3276283" cy="2438693"/>
            <a:chOff x="3414722" y="1146299"/>
            <a:chExt cx="3276283" cy="2438693"/>
          </a:xfrm>
        </p:grpSpPr>
        <p:pic>
          <p:nvPicPr>
            <p:cNvPr id="40" name="Picture 39">
              <a:extLst>
                <a:ext uri="{FF2B5EF4-FFF2-40B4-BE49-F238E27FC236}">
                  <a16:creationId xmlns:a16="http://schemas.microsoft.com/office/drawing/2014/main" id="{BDD0D0AC-4313-E8CF-0B2C-73C91AE4B75D}"/>
                </a:ext>
              </a:extLst>
            </p:cNvPr>
            <p:cNvPicPr>
              <a:picLocks noChangeAspect="1"/>
            </p:cNvPicPr>
            <p:nvPr/>
          </p:nvPicPr>
          <p:blipFill>
            <a:blip r:embed="rId3" cstate="print"/>
            <a:srcRect/>
            <a:stretch>
              <a:fillRect/>
            </a:stretch>
          </p:blipFill>
          <p:spPr bwMode="auto">
            <a:xfrm>
              <a:off x="3433624" y="1146299"/>
              <a:ext cx="3231666" cy="2418603"/>
            </a:xfrm>
            <a:prstGeom prst="rect">
              <a:avLst/>
            </a:prstGeom>
            <a:noFill/>
            <a:ln>
              <a:noFill/>
            </a:ln>
          </p:spPr>
        </p:pic>
        <p:sp>
          <p:nvSpPr>
            <p:cNvPr id="8" name="TextBox 7">
              <a:extLst>
                <a:ext uri="{FF2B5EF4-FFF2-40B4-BE49-F238E27FC236}">
                  <a16:creationId xmlns:a16="http://schemas.microsoft.com/office/drawing/2014/main" id="{DDBC2EC0-ABE8-1618-AA4C-968E9A631DE4}"/>
                </a:ext>
              </a:extLst>
            </p:cNvPr>
            <p:cNvSpPr txBox="1"/>
            <p:nvPr/>
          </p:nvSpPr>
          <p:spPr>
            <a:xfrm>
              <a:off x="3414722" y="3373789"/>
              <a:ext cx="3276283" cy="211203"/>
            </a:xfrm>
            <a:prstGeom prst="rect">
              <a:avLst/>
            </a:prstGeom>
            <a:solidFill>
              <a:schemeClr val="bg1"/>
            </a:solidFill>
          </p:spPr>
          <p:txBody>
            <a:bodyPr wrap="square" lIns="36000" tIns="36000" rIns="36000" bIns="36000" rtlCol="0">
              <a:spAutoFit/>
            </a:bodyPr>
            <a:lstStyle/>
            <a:p>
              <a:r>
                <a:rPr lang="da-DK" sz="900" i="1" dirty="0">
                  <a:solidFill>
                    <a:prstClr val="black"/>
                  </a:solidFill>
                  <a:latin typeface="Calibri" panose="020F0502020204030204" pitchFamily="34" charset="0"/>
                  <a:cs typeface="Calibri" panose="020F0502020204030204" pitchFamily="34" charset="0"/>
                </a:rPr>
                <a:t>Rasmus hos forskergruppen fortæller om udstyr vedr vandmåling </a:t>
              </a:r>
            </a:p>
          </p:txBody>
        </p:sp>
      </p:grpSp>
      <p:grpSp>
        <p:nvGrpSpPr>
          <p:cNvPr id="3" name="Group 2">
            <a:extLst>
              <a:ext uri="{FF2B5EF4-FFF2-40B4-BE49-F238E27FC236}">
                <a16:creationId xmlns:a16="http://schemas.microsoft.com/office/drawing/2014/main" id="{B011A9E2-786D-A913-4A25-29FB3701C5F0}"/>
              </a:ext>
            </a:extLst>
          </p:cNvPr>
          <p:cNvGrpSpPr/>
          <p:nvPr/>
        </p:nvGrpSpPr>
        <p:grpSpPr>
          <a:xfrm>
            <a:off x="642" y="3152800"/>
            <a:ext cx="3208360" cy="2268672"/>
            <a:chOff x="74608" y="3009971"/>
            <a:chExt cx="3208360" cy="2268672"/>
          </a:xfrm>
        </p:grpSpPr>
        <p:pic>
          <p:nvPicPr>
            <p:cNvPr id="7" name="Picture 6">
              <a:extLst>
                <a:ext uri="{FF2B5EF4-FFF2-40B4-BE49-F238E27FC236}">
                  <a16:creationId xmlns:a16="http://schemas.microsoft.com/office/drawing/2014/main" id="{2E55471A-3A01-50A4-8C54-79819B20B3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574" y="3009971"/>
              <a:ext cx="3112394" cy="2163070"/>
            </a:xfrm>
            <a:prstGeom prst="rect">
              <a:avLst/>
            </a:prstGeom>
          </p:spPr>
        </p:pic>
        <p:sp>
          <p:nvSpPr>
            <p:cNvPr id="9" name="TextBox 8">
              <a:extLst>
                <a:ext uri="{FF2B5EF4-FFF2-40B4-BE49-F238E27FC236}">
                  <a16:creationId xmlns:a16="http://schemas.microsoft.com/office/drawing/2014/main" id="{9E0C33F1-B5B9-2FF6-6E55-0368F60BEE4A}"/>
                </a:ext>
              </a:extLst>
            </p:cNvPr>
            <p:cNvSpPr txBox="1"/>
            <p:nvPr/>
          </p:nvSpPr>
          <p:spPr>
            <a:xfrm>
              <a:off x="74608" y="5067440"/>
              <a:ext cx="3208359" cy="211203"/>
            </a:xfrm>
            <a:prstGeom prst="rect">
              <a:avLst/>
            </a:prstGeom>
            <a:solidFill>
              <a:schemeClr val="bg1"/>
            </a:solidFill>
          </p:spPr>
          <p:txBody>
            <a:bodyPr wrap="square" lIns="36000" tIns="36000" rIns="36000" bIns="36000" rtlCol="0">
              <a:spAutoFit/>
            </a:bodyPr>
            <a:lstStyle/>
            <a:p>
              <a:r>
                <a:rPr lang="da-DK" sz="900" i="1" dirty="0">
                  <a:solidFill>
                    <a:prstClr val="black"/>
                  </a:solidFill>
                  <a:latin typeface="Calibri" panose="020F0502020204030204" pitchFamily="34" charset="0"/>
                  <a:cs typeface="Calibri" panose="020F0502020204030204" pitchFamily="34" charset="0"/>
                </a:rPr>
                <a:t>   Museums genstande i JGVK resort bygning</a:t>
              </a:r>
            </a:p>
          </p:txBody>
        </p:sp>
      </p:grpSp>
      <p:grpSp>
        <p:nvGrpSpPr>
          <p:cNvPr id="12" name="Group 11">
            <a:extLst>
              <a:ext uri="{FF2B5EF4-FFF2-40B4-BE49-F238E27FC236}">
                <a16:creationId xmlns:a16="http://schemas.microsoft.com/office/drawing/2014/main" id="{7BB1F468-45D0-0BFE-AB3D-9A6248D7532A}"/>
              </a:ext>
            </a:extLst>
          </p:cNvPr>
          <p:cNvGrpSpPr/>
          <p:nvPr/>
        </p:nvGrpSpPr>
        <p:grpSpPr>
          <a:xfrm>
            <a:off x="3452176" y="4444668"/>
            <a:ext cx="3332983" cy="2217661"/>
            <a:chOff x="3368185" y="4802284"/>
            <a:chExt cx="3332983" cy="2217661"/>
          </a:xfrm>
        </p:grpSpPr>
        <p:pic>
          <p:nvPicPr>
            <p:cNvPr id="5" name="Picture 4">
              <a:extLst>
                <a:ext uri="{FF2B5EF4-FFF2-40B4-BE49-F238E27FC236}">
                  <a16:creationId xmlns:a16="http://schemas.microsoft.com/office/drawing/2014/main" id="{6A0199F1-B60D-6712-7B9F-6DD93AB1DD85}"/>
                </a:ext>
              </a:extLst>
            </p:cNvPr>
            <p:cNvPicPr>
              <a:picLocks noChangeAspect="1"/>
            </p:cNvPicPr>
            <p:nvPr/>
          </p:nvPicPr>
          <p:blipFill>
            <a:blip r:embed="rId5" cstate="print"/>
            <a:srcRect/>
            <a:stretch>
              <a:fillRect/>
            </a:stretch>
          </p:blipFill>
          <p:spPr bwMode="auto">
            <a:xfrm>
              <a:off x="3409126" y="4802284"/>
              <a:ext cx="3268309" cy="2151019"/>
            </a:xfrm>
            <a:prstGeom prst="rect">
              <a:avLst/>
            </a:prstGeom>
            <a:noFill/>
            <a:ln>
              <a:noFill/>
            </a:ln>
          </p:spPr>
        </p:pic>
        <p:sp>
          <p:nvSpPr>
            <p:cNvPr id="10" name="TextBox 9">
              <a:extLst>
                <a:ext uri="{FF2B5EF4-FFF2-40B4-BE49-F238E27FC236}">
                  <a16:creationId xmlns:a16="http://schemas.microsoft.com/office/drawing/2014/main" id="{114CF8EE-1468-650F-E9AD-8B3A2B35841D}"/>
                </a:ext>
              </a:extLst>
            </p:cNvPr>
            <p:cNvSpPr txBox="1"/>
            <p:nvPr/>
          </p:nvSpPr>
          <p:spPr>
            <a:xfrm>
              <a:off x="3368185" y="6808742"/>
              <a:ext cx="3332983" cy="211203"/>
            </a:xfrm>
            <a:prstGeom prst="rect">
              <a:avLst/>
            </a:prstGeom>
            <a:solidFill>
              <a:schemeClr val="bg1"/>
            </a:solidFill>
          </p:spPr>
          <p:txBody>
            <a:bodyPr wrap="square" lIns="36000" tIns="36000" rIns="36000" bIns="36000" rtlCol="0">
              <a:spAutoFit/>
            </a:bodyPr>
            <a:lstStyle/>
            <a:p>
              <a:r>
                <a:rPr lang="da-DK" sz="900" i="1" dirty="0">
                  <a:solidFill>
                    <a:prstClr val="black"/>
                  </a:solidFill>
                  <a:latin typeface="Calibri" panose="020F0502020204030204" pitchFamily="34" charset="0"/>
                  <a:cs typeface="Calibri" panose="020F0502020204030204" pitchFamily="34" charset="0"/>
                </a:rPr>
                <a:t>Anita fortæller om deres arbejde i Sundarban til global health afd KU</a:t>
              </a:r>
            </a:p>
          </p:txBody>
        </p:sp>
      </p:grpSp>
      <p:grpSp>
        <p:nvGrpSpPr>
          <p:cNvPr id="17" name="Group 16">
            <a:extLst>
              <a:ext uri="{FF2B5EF4-FFF2-40B4-BE49-F238E27FC236}">
                <a16:creationId xmlns:a16="http://schemas.microsoft.com/office/drawing/2014/main" id="{7EAE894B-9E70-F1BC-3AC2-08F9FB66C763}"/>
              </a:ext>
            </a:extLst>
          </p:cNvPr>
          <p:cNvGrpSpPr/>
          <p:nvPr/>
        </p:nvGrpSpPr>
        <p:grpSpPr>
          <a:xfrm>
            <a:off x="3329620" y="7160517"/>
            <a:ext cx="3335193" cy="2516947"/>
            <a:chOff x="3368185" y="7136372"/>
            <a:chExt cx="3335193" cy="2516947"/>
          </a:xfrm>
        </p:grpSpPr>
        <p:pic>
          <p:nvPicPr>
            <p:cNvPr id="13" name="Picture 12">
              <a:extLst>
                <a:ext uri="{FF2B5EF4-FFF2-40B4-BE49-F238E27FC236}">
                  <a16:creationId xmlns:a16="http://schemas.microsoft.com/office/drawing/2014/main" id="{A64A7C89-F071-13A5-5C95-4D32D677CEE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26231" y="7136372"/>
              <a:ext cx="3277147" cy="2319539"/>
            </a:xfrm>
            <a:prstGeom prst="rect">
              <a:avLst/>
            </a:prstGeom>
            <a:noFill/>
            <a:ln>
              <a:noFill/>
            </a:ln>
          </p:spPr>
        </p:pic>
        <p:sp>
          <p:nvSpPr>
            <p:cNvPr id="11" name="TextBox 10">
              <a:extLst>
                <a:ext uri="{FF2B5EF4-FFF2-40B4-BE49-F238E27FC236}">
                  <a16:creationId xmlns:a16="http://schemas.microsoft.com/office/drawing/2014/main" id="{1638A2DE-4807-B273-DBD3-75B929F788C3}"/>
                </a:ext>
              </a:extLst>
            </p:cNvPr>
            <p:cNvSpPr txBox="1"/>
            <p:nvPr/>
          </p:nvSpPr>
          <p:spPr>
            <a:xfrm>
              <a:off x="3368185" y="9442116"/>
              <a:ext cx="3332983" cy="211203"/>
            </a:xfrm>
            <a:prstGeom prst="rect">
              <a:avLst/>
            </a:prstGeom>
            <a:solidFill>
              <a:schemeClr val="bg1"/>
            </a:solidFill>
          </p:spPr>
          <p:txBody>
            <a:bodyPr wrap="square" lIns="36000" tIns="36000" rIns="36000" bIns="36000" rtlCol="0">
              <a:spAutoFit/>
            </a:bodyPr>
            <a:lstStyle/>
            <a:p>
              <a:r>
                <a:rPr lang="da-DK" sz="900" i="1" dirty="0">
                  <a:solidFill>
                    <a:prstClr val="black"/>
                  </a:solidFill>
                  <a:latin typeface="Calibri" panose="020F0502020204030204" pitchFamily="34" charset="0"/>
                  <a:cs typeface="Calibri" panose="020F0502020204030204" pitchFamily="34" charset="0"/>
                </a:rPr>
                <a:t>JGVK medlemmer besøger HTAS ved Lyngby i Danmark</a:t>
              </a:r>
            </a:p>
          </p:txBody>
        </p:sp>
      </p:grpSp>
    </p:spTree>
    <p:extLst>
      <p:ext uri="{BB962C8B-B14F-4D97-AF65-F5344CB8AC3E}">
        <p14:creationId xmlns:p14="http://schemas.microsoft.com/office/powerpoint/2010/main" val="4078353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ladsholder til indhold 18"/>
          <p:cNvSpPr>
            <a:spLocks noGrp="1"/>
          </p:cNvSpPr>
          <p:nvPr>
            <p:ph sz="half" idx="2"/>
          </p:nvPr>
        </p:nvSpPr>
        <p:spPr>
          <a:xfrm>
            <a:off x="172591" y="200473"/>
            <a:ext cx="3112393" cy="9486516"/>
          </a:xfrm>
        </p:spPr>
        <p:txBody>
          <a:bodyPr lIns="0" tIns="0" rIns="0" bIns="0">
            <a:noAutofit/>
          </a:bodyPr>
          <a:lstStyle/>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r>
              <a:rPr lang="da-DK" sz="1200" kern="0" dirty="0">
                <a:effectLst/>
                <a:latin typeface="Calibri" panose="020F0502020204030204" pitchFamily="34" charset="0"/>
                <a:ea typeface="Times New Roman" panose="02020603050405020304" pitchFamily="18" charset="0"/>
              </a:rPr>
              <a:t>ter kom til Danmark i begyndelsen af september </a:t>
            </a:r>
            <a:r>
              <a:rPr lang="da-DK" sz="1200" kern="0" dirty="0">
                <a:latin typeface="Calibri" panose="020F0502020204030204" pitchFamily="34" charset="0"/>
                <a:ea typeface="Times New Roman" panose="02020603050405020304" pitchFamily="18" charset="0"/>
              </a:rPr>
              <a:t>2022</a:t>
            </a:r>
            <a:r>
              <a:rPr lang="da-DK" sz="1150" kern="0" dirty="0">
                <a:effectLst/>
                <a:latin typeface="Calibri" panose="020F0502020204030204" pitchFamily="34" charset="0"/>
                <a:ea typeface="Times New Roman" panose="02020603050405020304" pitchFamily="18" charset="0"/>
              </a:rPr>
              <a:t>. De op</a:t>
            </a:r>
            <a:r>
              <a:rPr lang="da-DK" sz="1200" kern="0" dirty="0">
                <a:latin typeface="Calibri" panose="020F0502020204030204" pitchFamily="34" charset="0"/>
                <a:ea typeface="Times New Roman" panose="02020603050405020304" pitchFamily="18" charset="0"/>
              </a:rPr>
              <a:t>holdt sig </a:t>
            </a:r>
            <a:r>
              <a:rPr lang="da-DK" sz="1150" kern="0" dirty="0">
                <a:latin typeface="Calibri" panose="020F0502020204030204" pitchFamily="34" charset="0"/>
                <a:ea typeface="Times New Roman" panose="02020603050405020304" pitchFamily="18" charset="0"/>
              </a:rPr>
              <a:t>7 dage </a:t>
            </a:r>
            <a:r>
              <a:rPr lang="da-DK" sz="1200" kern="0" dirty="0">
                <a:latin typeface="Calibri" panose="020F0502020204030204" pitchFamily="34" charset="0"/>
                <a:ea typeface="Times New Roman" panose="02020603050405020304" pitchFamily="18" charset="0"/>
              </a:rPr>
              <a:t>på et </a:t>
            </a:r>
            <a:r>
              <a:rPr lang="da-DK" sz="1150" kern="0" dirty="0">
                <a:latin typeface="Calibri" panose="020F0502020204030204" pitchFamily="34" charset="0"/>
                <a:ea typeface="Times New Roman" panose="02020603050405020304" pitchFamily="18" charset="0"/>
              </a:rPr>
              <a:t>hotel i Næ-</a:t>
            </a:r>
            <a:r>
              <a:rPr lang="da-DK" sz="1200" kern="0" dirty="0">
                <a:latin typeface="Calibri" panose="020F0502020204030204" pitchFamily="34" charset="0"/>
                <a:ea typeface="Times New Roman" panose="02020603050405020304" pitchFamily="18" charset="0"/>
              </a:rPr>
              <a:t>rum som Birgitte havde arrangeret og 7 dage </a:t>
            </a:r>
            <a:r>
              <a:rPr lang="da-DK" sz="1150" kern="0" dirty="0">
                <a:latin typeface="Calibri" panose="020F0502020204030204" pitchFamily="34" charset="0"/>
                <a:ea typeface="Times New Roman" panose="02020603050405020304" pitchFamily="18" charset="0"/>
              </a:rPr>
              <a:t>i Svendborg. Før</a:t>
            </a:r>
            <a:r>
              <a:rPr lang="da-DK" sz="1200" kern="0" dirty="0">
                <a:latin typeface="Calibri" panose="020F0502020204030204" pitchFamily="34" charset="0"/>
                <a:ea typeface="Times New Roman" panose="02020603050405020304" pitchFamily="18" charset="0"/>
              </a:rPr>
              <a:t>ste dag kom Glenn og holdt møde med de indiske gæster sammen med Birgitte og </a:t>
            </a:r>
            <a:r>
              <a:rPr lang="da-DK" sz="1150" kern="0" dirty="0">
                <a:latin typeface="Calibri" panose="020F0502020204030204" pitchFamily="34" charset="0"/>
                <a:ea typeface="Times New Roman" panose="02020603050405020304" pitchFamily="18" charset="0"/>
              </a:rPr>
              <a:t>Ganesh vedr sam</a:t>
            </a:r>
            <a:r>
              <a:rPr lang="da-DK" sz="1200" kern="0" dirty="0">
                <a:latin typeface="Calibri" panose="020F0502020204030204" pitchFamily="34" charset="0"/>
                <a:ea typeface="Times New Roman" panose="02020603050405020304" pitchFamily="18" charset="0"/>
              </a:rPr>
              <a:t>arbejdet med firmaer i Europa vedr carbon credit. </a:t>
            </a: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5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4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400" kern="0" dirty="0">
              <a:latin typeface="Calibri" panose="020F0502020204030204" pitchFamily="34" charset="0"/>
              <a:ea typeface="Times New Roman" panose="02020603050405020304" pitchFamily="18" charset="0"/>
            </a:endParaRPr>
          </a:p>
          <a:p>
            <a:pPr marL="0" indent="0" eaLnBrk="0" hangingPunct="0">
              <a:spcBef>
                <a:spcPts val="205"/>
              </a:spcBef>
              <a:buNone/>
            </a:pPr>
            <a:r>
              <a:rPr lang="da-DK" sz="1200" kern="0" dirty="0">
                <a:latin typeface="Calibri" panose="020F0502020204030204" pitchFamily="34" charset="0"/>
                <a:ea typeface="Times New Roman" panose="02020603050405020304" pitchFamily="18" charset="0"/>
              </a:rPr>
              <a:t>I Kbh mødte gæsterne UBU og deres </a:t>
            </a:r>
            <a:r>
              <a:rPr lang="da-DK" sz="1150" kern="0" dirty="0">
                <a:latin typeface="Calibri" panose="020F0502020204030204" pitchFamily="34" charset="0"/>
                <a:ea typeface="Times New Roman" panose="02020603050405020304" pitchFamily="18" charset="0"/>
              </a:rPr>
              <a:t>medlemmer, </a:t>
            </a:r>
            <a:r>
              <a:rPr lang="da-DK" sz="1200" kern="0" dirty="0">
                <a:latin typeface="Calibri" panose="020F0502020204030204" pitchFamily="34" charset="0"/>
                <a:ea typeface="Times New Roman" panose="02020603050405020304" pitchFamily="18" charset="0"/>
              </a:rPr>
              <a:t>holdt oplæg på Københavns universitet om JGVKs arbejde med sundhed og </a:t>
            </a:r>
            <a:r>
              <a:rPr lang="da-DK" sz="1150" kern="0" dirty="0">
                <a:latin typeface="Calibri" panose="020F0502020204030204" pitchFamily="34" charset="0"/>
                <a:ea typeface="Times New Roman" panose="02020603050405020304" pitchFamily="18" charset="0"/>
              </a:rPr>
              <a:t>vand forhold i</a:t>
            </a:r>
            <a:r>
              <a:rPr lang="da-DK" sz="1200" kern="0" dirty="0">
                <a:latin typeface="Calibri" panose="020F0502020204030204" pitchFamily="34" charset="0"/>
                <a:ea typeface="Times New Roman" panose="02020603050405020304" pitchFamily="18" charset="0"/>
              </a:rPr>
              <a:t> </a:t>
            </a:r>
            <a:r>
              <a:rPr lang="da-DK" sz="1150" kern="0" dirty="0">
                <a:latin typeface="Calibri" panose="020F0502020204030204" pitchFamily="34" charset="0"/>
                <a:ea typeface="Times New Roman" panose="02020603050405020304" pitchFamily="18" charset="0"/>
              </a:rPr>
              <a:t>Sundarban. </a:t>
            </a:r>
            <a:r>
              <a:rPr lang="da-DK" sz="1200" kern="0" dirty="0">
                <a:latin typeface="Calibri" panose="020F0502020204030204" pitchFamily="34" charset="0"/>
                <a:ea typeface="Times New Roman" panose="02020603050405020304" pitchFamily="18" charset="0"/>
              </a:rPr>
              <a:t>De deltog i det sociale liv med arrangement af en fælles gå- og løbetur på 5 km i fælledparken, hvor </a:t>
            </a: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200" kern="0" dirty="0">
              <a:latin typeface="Calibri" panose="020F0502020204030204" pitchFamily="34" charset="0"/>
              <a:ea typeface="Times New Roman" panose="02020603050405020304" pitchFamily="18" charset="0"/>
            </a:endParaRPr>
          </a:p>
          <a:p>
            <a:pPr marL="0" indent="0" eaLnBrk="0" hangingPunct="0">
              <a:spcBef>
                <a:spcPts val="205"/>
              </a:spcBef>
              <a:buNone/>
            </a:pPr>
            <a:r>
              <a:rPr lang="da-DK" sz="1200" kern="0" dirty="0">
                <a:latin typeface="Calibri" panose="020F0502020204030204" pitchFamily="34" charset="0"/>
                <a:ea typeface="Times New Roman" panose="02020603050405020304" pitchFamily="18" charset="0"/>
              </a:rPr>
              <a:t>gæsterne selv deltog. Så var de en dag på </a:t>
            </a:r>
            <a:r>
              <a:rPr lang="da-DK" sz="1150" kern="0" dirty="0">
                <a:latin typeface="Calibri" panose="020F0502020204030204" pitchFamily="34" charset="0"/>
                <a:ea typeface="Times New Roman" panose="02020603050405020304" pitchFamily="18" charset="0"/>
              </a:rPr>
              <a:t>Bakken, </a:t>
            </a:r>
            <a:r>
              <a:rPr lang="da-DK" sz="1200" kern="0" dirty="0">
                <a:latin typeface="Calibri" panose="020F0502020204030204" pitchFamily="34" charset="0"/>
                <a:ea typeface="Times New Roman" panose="02020603050405020304" pitchFamily="18" charset="0"/>
              </a:rPr>
              <a:t>hvor Henriks tidligere </a:t>
            </a:r>
            <a:r>
              <a:rPr lang="da-DK" sz="1150" kern="0" dirty="0">
                <a:latin typeface="Calibri" panose="020F0502020204030204" pitchFamily="34" charset="0"/>
                <a:ea typeface="Times New Roman" panose="02020603050405020304" pitchFamily="18" charset="0"/>
              </a:rPr>
              <a:t>elever deltog plus Henriks fa-</a:t>
            </a:r>
            <a:r>
              <a:rPr lang="da-DK" sz="1200" kern="0" dirty="0">
                <a:latin typeface="Calibri" panose="020F0502020204030204" pitchFamily="34" charset="0"/>
                <a:ea typeface="Times New Roman" panose="02020603050405020304" pitchFamily="18" charset="0"/>
              </a:rPr>
              <a:t>milie. De indiske gæster </a:t>
            </a:r>
            <a:r>
              <a:rPr lang="da-DK" sz="1150" kern="0" dirty="0">
                <a:latin typeface="Calibri" panose="020F0502020204030204" pitchFamily="34" charset="0"/>
                <a:ea typeface="Times New Roman" panose="02020603050405020304" pitchFamily="18" charset="0"/>
              </a:rPr>
              <a:t>besøgte også en dansk for-</a:t>
            </a:r>
            <a:r>
              <a:rPr lang="da-DK" sz="1200" kern="0" dirty="0">
                <a:latin typeface="Calibri" panose="020F0502020204030204" pitchFamily="34" charset="0"/>
                <a:ea typeface="Times New Roman" panose="02020603050405020304" pitchFamily="18" charset="0"/>
              </a:rPr>
              <a:t>sker Mette Haubjerg </a:t>
            </a:r>
            <a:r>
              <a:rPr lang="da-DK" sz="1150" kern="0" dirty="0">
                <a:latin typeface="Calibri" panose="020F0502020204030204" pitchFamily="34" charset="0"/>
                <a:ea typeface="Times New Roman" panose="02020603050405020304" pitchFamily="18" charset="0"/>
              </a:rPr>
              <a:t>Nicolaisen ved Københan Uni-</a:t>
            </a:r>
            <a:r>
              <a:rPr lang="da-DK" sz="1200" kern="0" dirty="0">
                <a:latin typeface="Calibri" panose="020F0502020204030204" pitchFamily="34" charset="0"/>
                <a:ea typeface="Times New Roman" panose="02020603050405020304" pitchFamily="18" charset="0"/>
              </a:rPr>
              <a:t>versists </a:t>
            </a:r>
            <a:r>
              <a:rPr lang="da-DK" sz="1150" kern="0" dirty="0">
                <a:latin typeface="Calibri" panose="020F0502020204030204" pitchFamily="34" charset="0"/>
                <a:ea typeface="Times New Roman" panose="02020603050405020304" pitchFamily="18" charset="0"/>
              </a:rPr>
              <a:t>landbrugsafdeling KVL. De mødtes med Ga-</a:t>
            </a:r>
            <a:r>
              <a:rPr lang="da-DK" sz="1200" kern="0" dirty="0">
                <a:latin typeface="Calibri" panose="020F0502020204030204" pitchFamily="34" charset="0"/>
                <a:ea typeface="Times New Roman" panose="02020603050405020304" pitchFamily="18" charset="0"/>
              </a:rPr>
              <a:t>nesh’s datter Mita, som er kommet i Sundarban si-</a:t>
            </a: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6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200" dirty="0">
              <a:effectLst/>
              <a:latin typeface="Calibri" panose="020F0502020204030204" pitchFamily="34" charset="0"/>
              <a:ea typeface="Calibri" panose="020F0502020204030204" pitchFamily="34" charset="0"/>
              <a:cs typeface="Vrinda" panose="020B0502040204020203" pitchFamily="34" charset="0"/>
            </a:endParaRPr>
          </a:p>
          <a:p>
            <a:pPr marL="0" indent="0">
              <a:buNone/>
            </a:pPr>
            <a:endParaRPr lang="da-DK" sz="500" dirty="0">
              <a:effectLst/>
              <a:latin typeface="Calibri" panose="020F0502020204030204" pitchFamily="34" charset="0"/>
              <a:ea typeface="Calibri" panose="020F0502020204030204" pitchFamily="34" charset="0"/>
              <a:cs typeface="Vrinda" panose="020B0502040204020203"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5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6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en-GB" sz="1200" dirty="0">
              <a:latin typeface="Calibri" panose="020F0502020204030204" pitchFamily="34" charset="0"/>
              <a:cs typeface="Calibri" panose="020F0502020204030204" pitchFamily="34" charset="0"/>
            </a:endParaRPr>
          </a:p>
          <a:p>
            <a:pPr marL="0" indent="0">
              <a:buNone/>
            </a:pPr>
            <a:endParaRPr lang="en-GB" sz="1200" dirty="0">
              <a:latin typeface="Calibri" panose="020F0502020204030204" pitchFamily="34" charset="0"/>
              <a:cs typeface="Calibri" panose="020F0502020204030204" pitchFamily="34" charset="0"/>
            </a:endParaRPr>
          </a:p>
          <a:p>
            <a:pPr marL="0" indent="0">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r>
              <a:rPr lang="en-GB" sz="1200" dirty="0">
                <a:latin typeface="Calibri" panose="020F0502020204030204" pitchFamily="34" charset="0"/>
                <a:cs typeface="Calibri" panose="020F0502020204030204" pitchFamily="34" charset="0"/>
              </a:rPr>
              <a:t> </a:t>
            </a: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ndParaRPr>
          </a:p>
        </p:txBody>
      </p:sp>
      <p:sp>
        <p:nvSpPr>
          <p:cNvPr id="20" name="Pladsholder til indhold 19"/>
          <p:cNvSpPr>
            <a:spLocks noGrp="1"/>
          </p:cNvSpPr>
          <p:nvPr>
            <p:ph sz="quarter" idx="4"/>
          </p:nvPr>
        </p:nvSpPr>
        <p:spPr>
          <a:xfrm>
            <a:off x="3428443" y="186453"/>
            <a:ext cx="3272725" cy="9303051"/>
          </a:xfrm>
        </p:spPr>
        <p:txBody>
          <a:bodyPr lIns="0" tIns="0" rIns="0" bIns="0">
            <a:noAutofit/>
          </a:bodyPr>
          <a:lstStyle/>
          <a:p>
            <a:pPr marL="0" indent="0" eaLnBrk="0" hangingPunct="0">
              <a:spcBef>
                <a:spcPts val="205"/>
              </a:spcBef>
              <a:buNone/>
            </a:pPr>
            <a:r>
              <a:rPr lang="da-DK" sz="1200" kern="0" dirty="0">
                <a:latin typeface="Calibri" panose="020F0502020204030204" pitchFamily="34" charset="0"/>
                <a:ea typeface="Times New Roman" panose="02020603050405020304" pitchFamily="18" charset="0"/>
              </a:rPr>
              <a:t>den hun var en lille pige, de besøgte hendes afde</a:t>
            </a:r>
            <a:r>
              <a:rPr lang="da-DK" sz="1200" kern="0" dirty="0">
                <a:effectLst/>
                <a:latin typeface="Calibri" panose="020F0502020204030204" pitchFamily="34" charset="0"/>
                <a:ea typeface="Times New Roman" panose="02020603050405020304" pitchFamily="18" charset="0"/>
              </a:rPr>
              <a:t>ling ved Kbh univ og besøgte hendes familie i Hus</a:t>
            </a:r>
            <a:r>
              <a:rPr lang="da-DK" sz="1200" kern="0" dirty="0">
                <a:latin typeface="Calibri" panose="020F0502020204030204" pitchFamily="34" charset="0"/>
                <a:ea typeface="Times New Roman" panose="02020603050405020304" pitchFamily="18" charset="0"/>
              </a:rPr>
              <a:t>um. Så gik turen til Birgitte og </a:t>
            </a:r>
            <a:r>
              <a:rPr lang="da-DK" sz="1150" kern="0" dirty="0">
                <a:latin typeface="Calibri" panose="020F0502020204030204" pitchFamily="34" charset="0"/>
                <a:ea typeface="Times New Roman" panose="02020603050405020304" pitchFamily="18" charset="0"/>
              </a:rPr>
              <a:t>Adam på Frydenlund i Vedbæk</a:t>
            </a:r>
            <a:r>
              <a:rPr lang="da-DK" sz="1200" kern="0" dirty="0">
                <a:latin typeface="Calibri" panose="020F0502020204030204" pitchFamily="34" charset="0"/>
                <a:ea typeface="Times New Roman" panose="02020603050405020304" pitchFamily="18" charset="0"/>
              </a:rPr>
              <a:t> hvor de også traf Birgittes bror, Flemming Topsøe, som har undervist </a:t>
            </a:r>
            <a:r>
              <a:rPr lang="da-DK" sz="1150" kern="0" dirty="0">
                <a:latin typeface="Calibri" panose="020F0502020204030204" pitchFamily="34" charset="0"/>
                <a:ea typeface="Times New Roman" panose="02020603050405020304" pitchFamily="18" charset="0"/>
              </a:rPr>
              <a:t>Ganesh matematik. I Svendborg </a:t>
            </a:r>
            <a:r>
              <a:rPr lang="da-DK" sz="1100" kern="0" dirty="0">
                <a:latin typeface="Calibri" panose="020F0502020204030204" pitchFamily="34" charset="0"/>
                <a:ea typeface="Times New Roman" panose="02020603050405020304" pitchFamily="18" charset="0"/>
              </a:rPr>
              <a:t>bo-</a:t>
            </a:r>
            <a:r>
              <a:rPr lang="da-DK" sz="1200" kern="0" dirty="0">
                <a:latin typeface="Calibri" panose="020F0502020204030204" pitchFamily="34" charset="0"/>
                <a:ea typeface="Times New Roman" panose="02020603050405020304" pitchFamily="18" charset="0"/>
              </a:rPr>
              <a:t>ede gæsterne hos Lene og Ganesh på Herluf Trolles-</a:t>
            </a: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7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r>
              <a:rPr lang="da-DK" sz="1150" kern="0" dirty="0">
                <a:latin typeface="Calibri" panose="020F0502020204030204" pitchFamily="34" charset="0"/>
                <a:ea typeface="Times New Roman" panose="02020603050405020304" pitchFamily="18" charset="0"/>
              </a:rPr>
              <a:t>vej.</a:t>
            </a:r>
            <a:r>
              <a:rPr lang="da-DK" sz="1200" kern="0" dirty="0">
                <a:latin typeface="Calibri" panose="020F0502020204030204" pitchFamily="34" charset="0"/>
                <a:ea typeface="Times New Roman" panose="02020603050405020304" pitchFamily="18" charset="0"/>
              </a:rPr>
              <a:t> </a:t>
            </a:r>
            <a:r>
              <a:rPr lang="da-DK" sz="1150" kern="0" dirty="0">
                <a:latin typeface="Calibri" panose="020F0502020204030204" pitchFamily="34" charset="0"/>
                <a:ea typeface="Times New Roman" panose="02020603050405020304" pitchFamily="18" charset="0"/>
              </a:rPr>
              <a:t>Lars havde arrangeret deres program i </a:t>
            </a:r>
            <a:r>
              <a:rPr lang="da-DK" sz="1100" kern="0" dirty="0">
                <a:latin typeface="Calibri" panose="020F0502020204030204" pitchFamily="34" charset="0"/>
                <a:ea typeface="Times New Roman" panose="02020603050405020304" pitchFamily="18" charset="0"/>
              </a:rPr>
              <a:t>Svend</a:t>
            </a:r>
            <a:r>
              <a:rPr lang="da-DK" sz="1200" kern="0" dirty="0">
                <a:latin typeface="Calibri" panose="020F0502020204030204" pitchFamily="34" charset="0"/>
                <a:ea typeface="Times New Roman" panose="02020603050405020304" pitchFamily="18" charset="0"/>
              </a:rPr>
              <a:t>borg. De så kommunens håndtering af </a:t>
            </a:r>
            <a:r>
              <a:rPr lang="da-DK" sz="1150" kern="0" dirty="0">
                <a:latin typeface="Calibri" panose="020F0502020204030204" pitchFamily="34" charset="0"/>
                <a:ea typeface="Times New Roman" panose="02020603050405020304" pitchFamily="18" charset="0"/>
              </a:rPr>
              <a:t>affald og spildevand,</a:t>
            </a:r>
            <a:r>
              <a:rPr lang="da-DK" sz="1200" kern="0" dirty="0">
                <a:latin typeface="Calibri" panose="020F0502020204030204" pitchFamily="34" charset="0"/>
                <a:ea typeface="Times New Roman" panose="02020603050405020304" pitchFamily="18" charset="0"/>
              </a:rPr>
              <a:t> økologisk landbrug, var på bådtur blandt øerne med </a:t>
            </a:r>
            <a:r>
              <a:rPr lang="da-DK" sz="1150" kern="0" dirty="0">
                <a:latin typeface="Calibri" panose="020F0502020204030204" pitchFamily="34" charset="0"/>
                <a:ea typeface="Times New Roman" panose="02020603050405020304" pitchFamily="18" charset="0"/>
              </a:rPr>
              <a:t>”Hel</a:t>
            </a:r>
            <a:r>
              <a:rPr lang="da-DK" sz="1200" kern="0" dirty="0">
                <a:latin typeface="Calibri" panose="020F0502020204030204" pitchFamily="34" charset="0"/>
                <a:ea typeface="Times New Roman" panose="02020603050405020304" pitchFamily="18" charset="0"/>
              </a:rPr>
              <a:t>ge” i </a:t>
            </a:r>
            <a:r>
              <a:rPr lang="da-DK" sz="1150" kern="0" dirty="0">
                <a:latin typeface="Calibri" panose="020F0502020204030204" pitchFamily="34" charset="0"/>
                <a:ea typeface="Times New Roman" panose="02020603050405020304" pitchFamily="18" charset="0"/>
              </a:rPr>
              <a:t>Svendborgsund. Vi gik fra borde</a:t>
            </a:r>
            <a:r>
              <a:rPr lang="da-DK" sz="1200" kern="0" dirty="0">
                <a:latin typeface="Calibri" panose="020F0502020204030204" pitchFamily="34" charset="0"/>
                <a:ea typeface="Times New Roman" panose="02020603050405020304" pitchFamily="18" charset="0"/>
              </a:rPr>
              <a:t> i Troense og vi besøgte Susanne Sckerl, som havde ledsaget </a:t>
            </a:r>
            <a:r>
              <a:rPr lang="da-DK" sz="1150" kern="0" dirty="0">
                <a:latin typeface="Calibri" panose="020F0502020204030204" pitchFamily="34" charset="0"/>
                <a:ea typeface="Times New Roman" panose="02020603050405020304" pitchFamily="18" charset="0"/>
              </a:rPr>
              <a:t>gym-nasieeleverne på deres Indiens tur. Flere</a:t>
            </a:r>
            <a:r>
              <a:rPr lang="da-DK" sz="1200" kern="0" dirty="0">
                <a:latin typeface="Calibri" panose="020F0502020204030204" pitchFamily="34" charset="0"/>
                <a:ea typeface="Times New Roman" panose="02020603050405020304" pitchFamily="18" charset="0"/>
              </a:rPr>
              <a:t> af de elever, der havde været med kom også. Inden afrejsen var vi på restaurant Aisa, inviteret af Lise og Lars. </a:t>
            </a:r>
            <a:r>
              <a:rPr lang="da-DK" sz="1100" kern="0" dirty="0">
                <a:latin typeface="Calibri" panose="020F0502020204030204" pitchFamily="34" charset="0"/>
                <a:ea typeface="Times New Roman" panose="02020603050405020304" pitchFamily="18" charset="0"/>
              </a:rPr>
              <a:t>Bortset</a:t>
            </a:r>
            <a:r>
              <a:rPr lang="da-DK" sz="1200" kern="0" dirty="0">
                <a:latin typeface="Calibri" panose="020F0502020204030204" pitchFamily="34" charset="0"/>
                <a:ea typeface="Times New Roman" panose="02020603050405020304" pitchFamily="18" charset="0"/>
              </a:rPr>
              <a:t> fra Biswajit var alle i Danmark første gang, og de var meget imponerede over at se forholdene her i landet. </a:t>
            </a: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buNone/>
            </a:pPr>
            <a:endParaRPr lang="da-DK" sz="1200" kern="0" dirty="0">
              <a:effectLst/>
              <a:latin typeface="Calibri" panose="020F0502020204030204" pitchFamily="34" charset="0"/>
              <a:ea typeface="Times New Roman" panose="02020603050405020304" pitchFamily="18" charset="0"/>
            </a:endParaRPr>
          </a:p>
          <a:p>
            <a:pPr marL="0" indent="0">
              <a:buNone/>
            </a:pPr>
            <a:endParaRPr lang="da-DK" sz="1200" dirty="0">
              <a:latin typeface="Calibri" pitchFamily="34" charset="0"/>
              <a:cs typeface="Calibri" pitchFamily="34" charset="0"/>
            </a:endParaRPr>
          </a:p>
          <a:p>
            <a:pPr marL="0" indent="0">
              <a:buNone/>
            </a:pPr>
            <a:r>
              <a:rPr lang="da-DK" sz="1200" dirty="0">
                <a:latin typeface="Calibri" pitchFamily="34" charset="0"/>
                <a:cs typeface="Calibri" pitchFamily="34" charset="0"/>
              </a:rPr>
              <a:t> </a:t>
            </a: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500" dirty="0">
              <a:latin typeface="Calibri" pitchFamily="34" charset="0"/>
              <a:cs typeface="Calibri" pitchFamily="34" charset="0"/>
            </a:endParaRPr>
          </a:p>
          <a:p>
            <a:pPr marL="0" indent="0">
              <a:buNone/>
            </a:pPr>
            <a:r>
              <a:rPr lang="da-DK" sz="1200" dirty="0">
                <a:latin typeface="Calibri" pitchFamily="34" charset="0"/>
                <a:cs typeface="Calibri" pitchFamily="34" charset="0"/>
              </a:rPr>
              <a:t> </a:t>
            </a:r>
          </a:p>
          <a:p>
            <a:pPr marL="0" indent="0" algn="just">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5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5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r>
              <a:rPr lang="en-GB" sz="1200" dirty="0">
                <a:latin typeface="Calibri" panose="020F0502020204030204" pitchFamily="34" charset="0"/>
                <a:cs typeface="Calibri" panose="020F0502020204030204" pitchFamily="34" charset="0"/>
              </a:rPr>
              <a:t>  </a:t>
            </a: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a:xfrm>
            <a:off x="6309320" y="9378596"/>
            <a:ext cx="476672" cy="527404"/>
          </a:xfrm>
        </p:spPr>
        <p:txBody>
          <a:bodyPr/>
          <a:lstStyle/>
          <a:p>
            <a:fld id="{962F89E5-FDC6-4879-9052-8FFED4F5367E}" type="slidenum">
              <a:rPr lang="da-DK" smtClean="0"/>
              <a:pPr/>
              <a:t>21</a:t>
            </a:fld>
            <a:endParaRPr lang="da-DK" dirty="0"/>
          </a:p>
        </p:txBody>
      </p:sp>
      <p:pic>
        <p:nvPicPr>
          <p:cNvPr id="12" name="Picture 11">
            <a:extLst>
              <a:ext uri="{FF2B5EF4-FFF2-40B4-BE49-F238E27FC236}">
                <a16:creationId xmlns:a16="http://schemas.microsoft.com/office/drawing/2014/main" id="{FB70D35F-C8AE-6097-AFA0-0ADF2F1B27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218" y="186453"/>
            <a:ext cx="3205896" cy="1959284"/>
          </a:xfrm>
          <a:prstGeom prst="rect">
            <a:avLst/>
          </a:prstGeom>
          <a:noFill/>
          <a:ln>
            <a:noFill/>
          </a:ln>
        </p:spPr>
      </p:pic>
      <p:grpSp>
        <p:nvGrpSpPr>
          <p:cNvPr id="13" name="Group 12">
            <a:extLst>
              <a:ext uri="{FF2B5EF4-FFF2-40B4-BE49-F238E27FC236}">
                <a16:creationId xmlns:a16="http://schemas.microsoft.com/office/drawing/2014/main" id="{DCD78AFA-4401-E05F-A90A-BA4A89BDA8FC}"/>
              </a:ext>
            </a:extLst>
          </p:cNvPr>
          <p:cNvGrpSpPr/>
          <p:nvPr/>
        </p:nvGrpSpPr>
        <p:grpSpPr>
          <a:xfrm>
            <a:off x="43965" y="3599712"/>
            <a:ext cx="3196999" cy="2154370"/>
            <a:chOff x="104891" y="3081841"/>
            <a:chExt cx="3196999" cy="2154370"/>
          </a:xfrm>
        </p:grpSpPr>
        <p:pic>
          <p:nvPicPr>
            <p:cNvPr id="7" name="Picture 6">
              <a:extLst>
                <a:ext uri="{FF2B5EF4-FFF2-40B4-BE49-F238E27FC236}">
                  <a16:creationId xmlns:a16="http://schemas.microsoft.com/office/drawing/2014/main" id="{21AC2C65-FFEF-4CA9-70BD-C5DCB7C0185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8740" y="3081841"/>
              <a:ext cx="3083150" cy="2042025"/>
            </a:xfrm>
            <a:prstGeom prst="rect">
              <a:avLst/>
            </a:prstGeom>
            <a:noFill/>
            <a:ln>
              <a:noFill/>
            </a:ln>
          </p:spPr>
        </p:pic>
        <p:sp>
          <p:nvSpPr>
            <p:cNvPr id="4" name="TextBox 3">
              <a:extLst>
                <a:ext uri="{FF2B5EF4-FFF2-40B4-BE49-F238E27FC236}">
                  <a16:creationId xmlns:a16="http://schemas.microsoft.com/office/drawing/2014/main" id="{30DBEB5E-3ACC-718C-E67F-AD8E0F76AD43}"/>
                </a:ext>
              </a:extLst>
            </p:cNvPr>
            <p:cNvSpPr txBox="1"/>
            <p:nvPr/>
          </p:nvSpPr>
          <p:spPr>
            <a:xfrm>
              <a:off x="104891" y="5025008"/>
              <a:ext cx="3194926" cy="211203"/>
            </a:xfrm>
            <a:prstGeom prst="rect">
              <a:avLst/>
            </a:prstGeom>
            <a:solidFill>
              <a:schemeClr val="bg1"/>
            </a:solidFill>
          </p:spPr>
          <p:txBody>
            <a:bodyPr wrap="square" lIns="36000" tIns="36000" rIns="36000" bIns="36000" rtlCol="0">
              <a:spAutoFit/>
            </a:bodyPr>
            <a:lstStyle/>
            <a:p>
              <a:r>
                <a:rPr lang="da-DK" sz="900" i="1" dirty="0">
                  <a:solidFill>
                    <a:prstClr val="black"/>
                  </a:solidFill>
                  <a:latin typeface="Calibri" panose="020F0502020204030204" pitchFamily="34" charset="0"/>
                  <a:cs typeface="Calibri" panose="020F0502020204030204" pitchFamily="34" charset="0"/>
                </a:rPr>
                <a:t>  JGVK medlemmer besøger Rikke ved genbrugscentret i Svendborg</a:t>
              </a:r>
            </a:p>
          </p:txBody>
        </p:sp>
      </p:grpSp>
      <p:grpSp>
        <p:nvGrpSpPr>
          <p:cNvPr id="22" name="Group 21">
            <a:extLst>
              <a:ext uri="{FF2B5EF4-FFF2-40B4-BE49-F238E27FC236}">
                <a16:creationId xmlns:a16="http://schemas.microsoft.com/office/drawing/2014/main" id="{120CE9CB-ECD6-0A54-E2D7-F455461FC1CC}"/>
              </a:ext>
            </a:extLst>
          </p:cNvPr>
          <p:cNvGrpSpPr/>
          <p:nvPr/>
        </p:nvGrpSpPr>
        <p:grpSpPr>
          <a:xfrm>
            <a:off x="3321701" y="3632535"/>
            <a:ext cx="3466140" cy="1872208"/>
            <a:chOff x="3346357" y="3296816"/>
            <a:chExt cx="3466140" cy="1872208"/>
          </a:xfrm>
        </p:grpSpPr>
        <p:pic>
          <p:nvPicPr>
            <p:cNvPr id="15" name="Picture 14">
              <a:extLst>
                <a:ext uri="{FF2B5EF4-FFF2-40B4-BE49-F238E27FC236}">
                  <a16:creationId xmlns:a16="http://schemas.microsoft.com/office/drawing/2014/main" id="{24730269-D4D7-2841-DC82-A18C90CDA8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3539" y="3296816"/>
              <a:ext cx="3207629" cy="1831333"/>
            </a:xfrm>
            <a:prstGeom prst="rect">
              <a:avLst/>
            </a:prstGeom>
          </p:spPr>
        </p:pic>
        <p:sp>
          <p:nvSpPr>
            <p:cNvPr id="5" name="TextBox 4">
              <a:extLst>
                <a:ext uri="{FF2B5EF4-FFF2-40B4-BE49-F238E27FC236}">
                  <a16:creationId xmlns:a16="http://schemas.microsoft.com/office/drawing/2014/main" id="{5628BD6C-DF2E-2162-B663-8C905BEF77CB}"/>
                </a:ext>
              </a:extLst>
            </p:cNvPr>
            <p:cNvSpPr txBox="1"/>
            <p:nvPr/>
          </p:nvSpPr>
          <p:spPr>
            <a:xfrm>
              <a:off x="3346357" y="4957821"/>
              <a:ext cx="3466140" cy="211203"/>
            </a:xfrm>
            <a:prstGeom prst="rect">
              <a:avLst/>
            </a:prstGeom>
            <a:solidFill>
              <a:schemeClr val="bg1"/>
            </a:solidFill>
          </p:spPr>
          <p:txBody>
            <a:bodyPr wrap="square" lIns="36000" tIns="36000" rIns="36000" bIns="36000" rtlCol="0">
              <a:spAutoFit/>
            </a:bodyPr>
            <a:lstStyle/>
            <a:p>
              <a:r>
                <a:rPr lang="da-DK" sz="900" i="1" dirty="0">
                  <a:solidFill>
                    <a:prstClr val="black"/>
                  </a:solidFill>
                  <a:latin typeface="Calibri" panose="020F0502020204030204" pitchFamily="34" charset="0"/>
                  <a:cs typeface="Calibri" panose="020F0502020204030204" pitchFamily="34" charset="0"/>
                </a:rPr>
                <a:t>Jelmar Bloting forklarer driften af hans biodynamiske stald med 100 køer</a:t>
              </a:r>
            </a:p>
          </p:txBody>
        </p:sp>
      </p:grpSp>
      <p:grpSp>
        <p:nvGrpSpPr>
          <p:cNvPr id="18" name="Group 17">
            <a:extLst>
              <a:ext uri="{FF2B5EF4-FFF2-40B4-BE49-F238E27FC236}">
                <a16:creationId xmlns:a16="http://schemas.microsoft.com/office/drawing/2014/main" id="{30110318-14C3-F443-0417-DCF12312EA12}"/>
              </a:ext>
            </a:extLst>
          </p:cNvPr>
          <p:cNvGrpSpPr/>
          <p:nvPr/>
        </p:nvGrpSpPr>
        <p:grpSpPr>
          <a:xfrm>
            <a:off x="20395" y="6683717"/>
            <a:ext cx="3272725" cy="1859315"/>
            <a:chOff x="85913" y="6249144"/>
            <a:chExt cx="3272725" cy="1859315"/>
          </a:xfrm>
        </p:grpSpPr>
        <p:pic>
          <p:nvPicPr>
            <p:cNvPr id="9" name="Picture 8">
              <a:extLst>
                <a:ext uri="{FF2B5EF4-FFF2-40B4-BE49-F238E27FC236}">
                  <a16:creationId xmlns:a16="http://schemas.microsoft.com/office/drawing/2014/main" id="{188F854F-6634-5506-E232-114F7B90A45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9146" y="6249144"/>
              <a:ext cx="3083150" cy="1839626"/>
            </a:xfrm>
            <a:prstGeom prst="rect">
              <a:avLst/>
            </a:prstGeom>
            <a:noFill/>
            <a:ln>
              <a:noFill/>
            </a:ln>
          </p:spPr>
        </p:pic>
        <p:sp>
          <p:nvSpPr>
            <p:cNvPr id="6" name="TextBox 5">
              <a:extLst>
                <a:ext uri="{FF2B5EF4-FFF2-40B4-BE49-F238E27FC236}">
                  <a16:creationId xmlns:a16="http://schemas.microsoft.com/office/drawing/2014/main" id="{01E6FE90-76D9-DBAC-2152-C2EE9463A4E8}"/>
                </a:ext>
              </a:extLst>
            </p:cNvPr>
            <p:cNvSpPr txBox="1"/>
            <p:nvPr/>
          </p:nvSpPr>
          <p:spPr>
            <a:xfrm>
              <a:off x="85913" y="7897256"/>
              <a:ext cx="3272725" cy="211203"/>
            </a:xfrm>
            <a:prstGeom prst="rect">
              <a:avLst/>
            </a:prstGeom>
            <a:solidFill>
              <a:schemeClr val="bg1"/>
            </a:solidFill>
          </p:spPr>
          <p:txBody>
            <a:bodyPr wrap="square" lIns="36000" tIns="36000" rIns="36000" bIns="36000" rtlCol="0">
              <a:spAutoFit/>
            </a:bodyPr>
            <a:lstStyle/>
            <a:p>
              <a:r>
                <a:rPr lang="da-DK" sz="900" i="1" dirty="0">
                  <a:solidFill>
                    <a:prstClr val="black"/>
                  </a:solidFill>
                  <a:latin typeface="Calibri" panose="020F0502020204030204" pitchFamily="34" charset="0"/>
                  <a:cs typeface="Calibri" panose="020F0502020204030204" pitchFamily="34" charset="0"/>
                </a:rPr>
                <a:t>     </a:t>
              </a:r>
              <a:r>
                <a:rPr lang="da-DK" sz="900" i="1" dirty="0" err="1">
                  <a:solidFill>
                    <a:prstClr val="black"/>
                  </a:solidFill>
                  <a:latin typeface="Calibri" panose="020F0502020204030204" pitchFamily="34" charset="0"/>
                  <a:cs typeface="Calibri" panose="020F0502020204030204" pitchFamily="34" charset="0"/>
                </a:rPr>
                <a:t>Biswajit</a:t>
              </a:r>
              <a:r>
                <a:rPr lang="da-DK" sz="900" i="1" dirty="0">
                  <a:solidFill>
                    <a:prstClr val="black"/>
                  </a:solidFill>
                  <a:latin typeface="Calibri" panose="020F0502020204030204" pitchFamily="34" charset="0"/>
                  <a:cs typeface="Calibri" panose="020F0502020204030204" pitchFamily="34" charset="0"/>
                </a:rPr>
                <a:t> fortæller om JGVK aktiviteter i </a:t>
              </a:r>
              <a:r>
                <a:rPr lang="da-DK" sz="900" i="1" dirty="0" err="1">
                  <a:solidFill>
                    <a:prstClr val="black"/>
                  </a:solidFill>
                  <a:latin typeface="Calibri" panose="020F0502020204030204" pitchFamily="34" charset="0"/>
                  <a:cs typeface="Calibri" panose="020F0502020204030204" pitchFamily="34" charset="0"/>
                </a:rPr>
                <a:t>Sundarban</a:t>
              </a:r>
              <a:r>
                <a:rPr lang="da-DK" sz="900" i="1" dirty="0">
                  <a:solidFill>
                    <a:prstClr val="black"/>
                  </a:solidFill>
                  <a:latin typeface="Calibri" panose="020F0502020204030204" pitchFamily="34" charset="0"/>
                  <a:cs typeface="Calibri" panose="020F0502020204030204" pitchFamily="34" charset="0"/>
                </a:rPr>
                <a:t> på gymnasiet  </a:t>
              </a:r>
            </a:p>
          </p:txBody>
        </p:sp>
      </p:grpSp>
      <p:grpSp>
        <p:nvGrpSpPr>
          <p:cNvPr id="23" name="Group 22">
            <a:extLst>
              <a:ext uri="{FF2B5EF4-FFF2-40B4-BE49-F238E27FC236}">
                <a16:creationId xmlns:a16="http://schemas.microsoft.com/office/drawing/2014/main" id="{968CBAE9-F9C2-8E79-8FE6-8C553C75DC09}"/>
              </a:ext>
            </a:extLst>
          </p:cNvPr>
          <p:cNvGrpSpPr/>
          <p:nvPr/>
        </p:nvGrpSpPr>
        <p:grpSpPr>
          <a:xfrm>
            <a:off x="3424623" y="7256663"/>
            <a:ext cx="3332983" cy="2270695"/>
            <a:chOff x="3430861" y="7269477"/>
            <a:chExt cx="3332983" cy="2270695"/>
          </a:xfrm>
        </p:grpSpPr>
        <p:pic>
          <p:nvPicPr>
            <p:cNvPr id="3" name="Picture 2">
              <a:extLst>
                <a:ext uri="{FF2B5EF4-FFF2-40B4-BE49-F238E27FC236}">
                  <a16:creationId xmlns:a16="http://schemas.microsoft.com/office/drawing/2014/main" id="{77430295-F9B1-DC51-17E8-87A3DFE7ECE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2" b="61"/>
            <a:stretch/>
          </p:blipFill>
          <p:spPr bwMode="auto">
            <a:xfrm>
              <a:off x="3433625" y="7269477"/>
              <a:ext cx="3269333" cy="2220027"/>
            </a:xfrm>
            <a:prstGeom prst="rect">
              <a:avLst/>
            </a:prstGeom>
            <a:noFill/>
            <a:ln>
              <a:noFill/>
            </a:ln>
          </p:spPr>
        </p:pic>
        <p:sp>
          <p:nvSpPr>
            <p:cNvPr id="10" name="TextBox 9">
              <a:extLst>
                <a:ext uri="{FF2B5EF4-FFF2-40B4-BE49-F238E27FC236}">
                  <a16:creationId xmlns:a16="http://schemas.microsoft.com/office/drawing/2014/main" id="{FF15BCE6-3D62-705F-8C59-C4605DE79643}"/>
                </a:ext>
              </a:extLst>
            </p:cNvPr>
            <p:cNvSpPr txBox="1"/>
            <p:nvPr/>
          </p:nvSpPr>
          <p:spPr>
            <a:xfrm>
              <a:off x="3430861" y="9328969"/>
              <a:ext cx="3332983" cy="211203"/>
            </a:xfrm>
            <a:prstGeom prst="rect">
              <a:avLst/>
            </a:prstGeom>
            <a:solidFill>
              <a:schemeClr val="bg1"/>
            </a:solidFill>
          </p:spPr>
          <p:txBody>
            <a:bodyPr wrap="square" lIns="36000" tIns="36000" rIns="36000" bIns="36000" rtlCol="0">
              <a:spAutoFit/>
            </a:bodyPr>
            <a:lstStyle/>
            <a:p>
              <a:r>
                <a:rPr lang="da-DK" sz="900" i="1" dirty="0">
                  <a:solidFill>
                    <a:prstClr val="black"/>
                  </a:solidFill>
                  <a:latin typeface="Calibri" panose="020F0502020204030204" pitchFamily="34" charset="0"/>
                  <a:cs typeface="Calibri" panose="020F0502020204030204" pitchFamily="34" charset="0"/>
                </a:rPr>
                <a:t>JGVK medlemmer møder IGF-DK medlemmer i Svendborg</a:t>
              </a:r>
            </a:p>
          </p:txBody>
        </p:sp>
      </p:grpSp>
      <p:grpSp>
        <p:nvGrpSpPr>
          <p:cNvPr id="21" name="Group 20">
            <a:extLst>
              <a:ext uri="{FF2B5EF4-FFF2-40B4-BE49-F238E27FC236}">
                <a16:creationId xmlns:a16="http://schemas.microsoft.com/office/drawing/2014/main" id="{66E503FF-AFBD-6DED-8BE6-4D8454076688}"/>
              </a:ext>
            </a:extLst>
          </p:cNvPr>
          <p:cNvGrpSpPr/>
          <p:nvPr/>
        </p:nvGrpSpPr>
        <p:grpSpPr>
          <a:xfrm>
            <a:off x="3365360" y="1350253"/>
            <a:ext cx="3302389" cy="2231306"/>
            <a:chOff x="3413610" y="916673"/>
            <a:chExt cx="3302389" cy="2231306"/>
          </a:xfrm>
        </p:grpSpPr>
        <p:pic>
          <p:nvPicPr>
            <p:cNvPr id="8" name="Picture 7">
              <a:extLst>
                <a:ext uri="{FF2B5EF4-FFF2-40B4-BE49-F238E27FC236}">
                  <a16:creationId xmlns:a16="http://schemas.microsoft.com/office/drawing/2014/main" id="{CB05972B-C4BA-DEDE-3DD6-450E9A95D29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55359" y="916673"/>
              <a:ext cx="3233950" cy="2154840"/>
            </a:xfrm>
            <a:prstGeom prst="rect">
              <a:avLst/>
            </a:prstGeom>
            <a:noFill/>
            <a:ln>
              <a:noFill/>
            </a:ln>
          </p:spPr>
        </p:pic>
        <p:sp>
          <p:nvSpPr>
            <p:cNvPr id="11" name="TextBox 10">
              <a:extLst>
                <a:ext uri="{FF2B5EF4-FFF2-40B4-BE49-F238E27FC236}">
                  <a16:creationId xmlns:a16="http://schemas.microsoft.com/office/drawing/2014/main" id="{515418D1-9A52-133B-7E06-84D64A342659}"/>
                </a:ext>
              </a:extLst>
            </p:cNvPr>
            <p:cNvSpPr txBox="1"/>
            <p:nvPr/>
          </p:nvSpPr>
          <p:spPr>
            <a:xfrm>
              <a:off x="3413610" y="2936776"/>
              <a:ext cx="3302389" cy="211203"/>
            </a:xfrm>
            <a:prstGeom prst="rect">
              <a:avLst/>
            </a:prstGeom>
            <a:solidFill>
              <a:schemeClr val="bg1"/>
            </a:solidFill>
          </p:spPr>
          <p:txBody>
            <a:bodyPr wrap="square" lIns="36000" tIns="36000" rIns="36000" bIns="36000" rtlCol="0">
              <a:spAutoFit/>
            </a:bodyPr>
            <a:lstStyle/>
            <a:p>
              <a:r>
                <a:rPr lang="da-DK" sz="900" i="1" dirty="0">
                  <a:solidFill>
                    <a:prstClr val="black"/>
                  </a:solidFill>
                  <a:latin typeface="Calibri" panose="020F0502020204030204" pitchFamily="34" charset="0"/>
                  <a:cs typeface="Calibri" panose="020F0502020204030204" pitchFamily="34" charset="0"/>
                </a:rPr>
                <a:t>Besøg hos Marie Ejlersen på økologisk landbrug i Troense</a:t>
              </a:r>
            </a:p>
          </p:txBody>
        </p:sp>
      </p:grpSp>
      <p:sp>
        <p:nvSpPr>
          <p:cNvPr id="14" name="TextBox 13">
            <a:extLst>
              <a:ext uri="{FF2B5EF4-FFF2-40B4-BE49-F238E27FC236}">
                <a16:creationId xmlns:a16="http://schemas.microsoft.com/office/drawing/2014/main" id="{3D675FFA-A542-8022-208E-8951BDDE6933}"/>
              </a:ext>
            </a:extLst>
          </p:cNvPr>
          <p:cNvSpPr txBox="1"/>
          <p:nvPr/>
        </p:nvSpPr>
        <p:spPr>
          <a:xfrm>
            <a:off x="62971" y="1994093"/>
            <a:ext cx="3302389" cy="211203"/>
          </a:xfrm>
          <a:prstGeom prst="rect">
            <a:avLst/>
          </a:prstGeom>
          <a:solidFill>
            <a:schemeClr val="bg1"/>
          </a:solidFill>
        </p:spPr>
        <p:txBody>
          <a:bodyPr wrap="square" lIns="36000" tIns="36000" rIns="36000" bIns="36000" rtlCol="0">
            <a:spAutoFit/>
          </a:bodyPr>
          <a:lstStyle/>
          <a:p>
            <a:r>
              <a:rPr lang="da-DK" sz="900" i="1" dirty="0">
                <a:solidFill>
                  <a:prstClr val="black"/>
                </a:solidFill>
                <a:latin typeface="Calibri" panose="020F0502020204030204" pitchFamily="34" charset="0"/>
                <a:cs typeface="Calibri" panose="020F0502020204030204" pitchFamily="34" charset="0"/>
              </a:rPr>
              <a:t>JGVK medlemmer blev modtaget i Troense havn i Sundarban stil</a:t>
            </a:r>
          </a:p>
        </p:txBody>
      </p:sp>
    </p:spTree>
    <p:extLst>
      <p:ext uri="{BB962C8B-B14F-4D97-AF65-F5344CB8AC3E}">
        <p14:creationId xmlns:p14="http://schemas.microsoft.com/office/powerpoint/2010/main" val="2913315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ladsholder til indhold 18"/>
          <p:cNvSpPr>
            <a:spLocks noGrp="1"/>
          </p:cNvSpPr>
          <p:nvPr>
            <p:ph sz="half" idx="2"/>
          </p:nvPr>
        </p:nvSpPr>
        <p:spPr>
          <a:xfrm>
            <a:off x="172591" y="272480"/>
            <a:ext cx="3112393" cy="9289031"/>
          </a:xfrm>
        </p:spPr>
        <p:txBody>
          <a:bodyPr lIns="0" tIns="0" rIns="0" bIns="0">
            <a:noAutofit/>
          </a:bodyPr>
          <a:lstStyle/>
          <a:p>
            <a:pPr marL="0" indent="0">
              <a:buNone/>
              <a:defRPr/>
            </a:pPr>
            <a:r>
              <a:rPr lang="da-DK" sz="1200" kern="0" dirty="0">
                <a:latin typeface="Calibri" panose="020F0502020204030204" pitchFamily="34" charset="0"/>
                <a:ea typeface="Times New Roman" panose="02020603050405020304" pitchFamily="18" charset="0"/>
              </a:rPr>
              <a:t>meget imponerede over at se forholdene her i landet.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500" b="1"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da-DK" sz="1200" b="1" kern="0" dirty="0">
                <a:effectLst/>
                <a:latin typeface="Calibri" panose="020F0502020204030204" pitchFamily="34" charset="0"/>
                <a:ea typeface="Times New Roman" panose="02020603050405020304" pitchFamily="18" charset="0"/>
              </a:rPr>
              <a:t>IGF-DKs Indsats for at promovere nye indsatsom-råder i Sundarban</a:t>
            </a:r>
            <a:r>
              <a:rPr lang="da-DK" sz="1200" kern="0" dirty="0">
                <a:effectLst/>
                <a:latin typeface="Calibri" panose="020F0502020204030204" pitchFamily="34" charset="0"/>
                <a:ea typeface="Times New Roman" panose="02020603050405020304" pitchFamily="18" charset="0"/>
              </a:rPr>
              <a:t>:</a:t>
            </a:r>
          </a:p>
          <a:p>
            <a:pPr marL="0" lvl="0" indent="0">
              <a:buNone/>
              <a:defRPr/>
            </a:pPr>
            <a:r>
              <a:rPr lang="da-DK" sz="1200" kern="0" dirty="0">
                <a:effectLst/>
                <a:latin typeface="Calibri" panose="020F0502020204030204" pitchFamily="34" charset="0"/>
                <a:ea typeface="Times New Roman" panose="02020603050405020304" pitchFamily="18" charset="0"/>
              </a:rPr>
              <a:t>Da landbruget og dets udvikling er så vigtig for den lokale udvikling i </a:t>
            </a:r>
            <a:r>
              <a:rPr lang="da-DK" sz="1150" kern="0" dirty="0">
                <a:effectLst/>
                <a:latin typeface="Calibri" panose="020F0502020204030204" pitchFamily="34" charset="0"/>
                <a:ea typeface="Times New Roman" panose="02020603050405020304" pitchFamily="18" charset="0"/>
              </a:rPr>
              <a:t>Sundarban, har IGF-</a:t>
            </a:r>
            <a:r>
              <a:rPr lang="da-DK" sz="1200" kern="0" dirty="0">
                <a:effectLst/>
                <a:latin typeface="Calibri" panose="020F0502020204030204" pitchFamily="34" charset="0"/>
                <a:ea typeface="Times New Roman" panose="02020603050405020304" pitchFamily="18" charset="0"/>
              </a:rPr>
              <a:t>Danmark taget kontakt med </a:t>
            </a:r>
            <a:r>
              <a:rPr lang="da-DK" sz="1150" kern="0" dirty="0">
                <a:effectLst/>
                <a:latin typeface="Calibri" panose="020F0502020204030204" pitchFamily="34" charset="0"/>
                <a:ea typeface="Times New Roman" panose="02020603050405020304" pitchFamily="18" charset="0"/>
              </a:rPr>
              <a:t>Dalum Landbrugssko-</a:t>
            </a:r>
            <a:r>
              <a:rPr lang="da-DK" sz="1200" kern="0" dirty="0">
                <a:effectLst/>
                <a:latin typeface="Calibri" panose="020F0502020204030204" pitchFamily="34" charset="0"/>
                <a:ea typeface="Times New Roman" panose="02020603050405020304" pitchFamily="18" charset="0"/>
              </a:rPr>
              <a:t>le (DLS) i Odense for om muligt at </a:t>
            </a:r>
            <a:r>
              <a:rPr lang="da-DK" sz="1150" kern="0" dirty="0">
                <a:effectLst/>
                <a:latin typeface="Calibri" panose="020F0502020204030204" pitchFamily="34" charset="0"/>
                <a:ea typeface="Times New Roman" panose="02020603050405020304" pitchFamily="18" charset="0"/>
              </a:rPr>
              <a:t>få et samarbej-de med dem,</a:t>
            </a:r>
            <a:r>
              <a:rPr lang="da-DK" sz="1200" kern="0" dirty="0">
                <a:effectLst/>
                <a:latin typeface="Calibri" panose="020F0502020204030204" pitchFamily="34" charset="0"/>
                <a:ea typeface="Times New Roman" panose="02020603050405020304" pitchFamily="18" charset="0"/>
              </a:rPr>
              <a:t> </a:t>
            </a:r>
            <a:r>
              <a:rPr lang="da-DK" sz="1200" kern="0" dirty="0">
                <a:latin typeface="Calibri" panose="020F0502020204030204" pitchFamily="34" charset="0"/>
                <a:ea typeface="Times New Roman" panose="02020603050405020304" pitchFamily="18" charset="0"/>
              </a:rPr>
              <a:t>bla i relation til det bevilgede CISU </a:t>
            </a: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5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da-DK" sz="1150" kern="0" dirty="0">
                <a:effectLst/>
                <a:latin typeface="Calibri" panose="020F0502020204030204" pitchFamily="34" charset="0"/>
                <a:ea typeface="Times New Roman" panose="02020603050405020304" pitchFamily="18" charset="0"/>
              </a:rPr>
              <a:t>projekt. Proble</a:t>
            </a:r>
            <a:r>
              <a:rPr lang="da-DK" sz="1200" kern="0" dirty="0">
                <a:effectLst/>
                <a:latin typeface="Calibri" panose="020F0502020204030204" pitchFamily="34" charset="0"/>
                <a:ea typeface="Times New Roman" panose="02020603050405020304" pitchFamily="18" charset="0"/>
              </a:rPr>
              <a:t>met er, at for at kunne deltage </a:t>
            </a:r>
            <a:r>
              <a:rPr lang="da-DK" sz="1150" kern="0" dirty="0">
                <a:effectLst/>
                <a:latin typeface="Calibri" panose="020F0502020204030204" pitchFamily="34" charset="0"/>
                <a:ea typeface="Times New Roman" panose="02020603050405020304" pitchFamily="18" charset="0"/>
              </a:rPr>
              <a:t>skal DLS have beta</a:t>
            </a:r>
            <a:r>
              <a:rPr lang="da-DK" sz="1200" kern="0" dirty="0">
                <a:effectLst/>
                <a:latin typeface="Calibri" panose="020F0502020204030204" pitchFamily="34" charset="0"/>
                <a:ea typeface="Times New Roman" panose="02020603050405020304" pitchFamily="18" charset="0"/>
              </a:rPr>
              <a:t>ling</a:t>
            </a:r>
            <a:r>
              <a:rPr lang="da-DK" sz="1200" kern="0" dirty="0">
                <a:latin typeface="Calibri" panose="020F0502020204030204" pitchFamily="34" charset="0"/>
                <a:ea typeface="Times New Roman" panose="02020603050405020304" pitchFamily="18" charset="0"/>
              </a:rPr>
              <a:t> </a:t>
            </a:r>
            <a:r>
              <a:rPr lang="da-DK" sz="1200" kern="0" dirty="0">
                <a:effectLst/>
                <a:latin typeface="Calibri" panose="020F0502020204030204" pitchFamily="34" charset="0"/>
                <a:ea typeface="Times New Roman" panose="02020603050405020304" pitchFamily="18" charset="0"/>
              </a:rPr>
              <a:t>og IGF-DK har ikke pengene. Der er dog  lavet den aftale, at når DLS kommer til In-dien for et andet projekt, vil de komme forbi </a:t>
            </a:r>
            <a:r>
              <a:rPr lang="da-DK" sz="1150" kern="0" dirty="0">
                <a:effectLst/>
                <a:latin typeface="Calibri" panose="020F0502020204030204" pitchFamily="34" charset="0"/>
                <a:ea typeface="Times New Roman" panose="02020603050405020304" pitchFamily="18" charset="0"/>
              </a:rPr>
              <a:t>JGVK </a:t>
            </a:r>
            <a:r>
              <a:rPr lang="da-DK" sz="1200" kern="0" dirty="0">
                <a:effectLst/>
                <a:latin typeface="Calibri" panose="020F0502020204030204" pitchFamily="34" charset="0"/>
                <a:ea typeface="Times New Roman" panose="02020603050405020304" pitchFamily="18" charset="0"/>
              </a:rPr>
              <a:t>i Sundarban </a:t>
            </a:r>
            <a:r>
              <a:rPr lang="da-DK" sz="1150" kern="0" dirty="0">
                <a:effectLst/>
                <a:latin typeface="Calibri" panose="020F0502020204030204" pitchFamily="34" charset="0"/>
                <a:ea typeface="Times New Roman" panose="02020603050405020304" pitchFamily="18" charset="0"/>
              </a:rPr>
              <a:t>og opholde sig der et par dage, hvor de</a:t>
            </a:r>
            <a:r>
              <a:rPr lang="da-DK" sz="1200" kern="0" dirty="0">
                <a:effectLst/>
                <a:latin typeface="Calibri" panose="020F0502020204030204" pitchFamily="34" charset="0"/>
                <a:ea typeface="Times New Roman" panose="02020603050405020304" pitchFamily="18" charset="0"/>
              </a:rPr>
              <a:t> vil kunne give </a:t>
            </a:r>
            <a:r>
              <a:rPr lang="da-DK" sz="1100" kern="0" dirty="0">
                <a:effectLst/>
                <a:latin typeface="Calibri" panose="020F0502020204030204" pitchFamily="34" charset="0"/>
                <a:ea typeface="Times New Roman" panose="02020603050405020304" pitchFamily="18" charset="0"/>
              </a:rPr>
              <a:t>rådgivning ifm løsning af problemerne.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500" kern="0" dirty="0">
              <a:effectLst/>
              <a:latin typeface="Calibri" panose="020F0502020204030204" pitchFamily="34" charset="0"/>
              <a:ea typeface="Times New Roman" panose="02020603050405020304" pitchFamily="18"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200" dirty="0">
              <a:effectLst/>
              <a:latin typeface="Calibri" panose="020F0502020204030204" pitchFamily="34" charset="0"/>
              <a:ea typeface="Calibri" panose="020F0502020204030204" pitchFamily="34" charset="0"/>
              <a:cs typeface="Vrinda" panose="020B0502040204020203" pitchFamily="34" charset="0"/>
            </a:endParaRPr>
          </a:p>
          <a:p>
            <a:pPr marL="0" indent="0">
              <a:buNone/>
            </a:pPr>
            <a:endParaRPr lang="da-DK" sz="500" dirty="0">
              <a:effectLst/>
              <a:latin typeface="Calibri" panose="020F0502020204030204" pitchFamily="34" charset="0"/>
              <a:ea typeface="Calibri" panose="020F0502020204030204" pitchFamily="34" charset="0"/>
              <a:cs typeface="Vrinda" panose="020B0502040204020203"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5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6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en-GB" sz="1200" dirty="0">
              <a:latin typeface="Calibri" panose="020F0502020204030204" pitchFamily="34" charset="0"/>
              <a:cs typeface="Calibri" panose="020F0502020204030204" pitchFamily="34" charset="0"/>
            </a:endParaRPr>
          </a:p>
          <a:p>
            <a:pPr marL="0" indent="0">
              <a:buNone/>
            </a:pPr>
            <a:endParaRPr lang="en-GB" sz="1200" dirty="0">
              <a:latin typeface="Calibri" panose="020F0502020204030204" pitchFamily="34" charset="0"/>
              <a:cs typeface="Calibri" panose="020F0502020204030204" pitchFamily="34" charset="0"/>
            </a:endParaRPr>
          </a:p>
          <a:p>
            <a:pPr marL="0" indent="0">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r>
              <a:rPr lang="en-GB" sz="1200" dirty="0">
                <a:latin typeface="Calibri" panose="020F0502020204030204" pitchFamily="34" charset="0"/>
                <a:cs typeface="Calibri" panose="020F0502020204030204" pitchFamily="34" charset="0"/>
              </a:rPr>
              <a:t> </a:t>
            </a: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ndParaRPr>
          </a:p>
        </p:txBody>
      </p:sp>
      <p:sp>
        <p:nvSpPr>
          <p:cNvPr id="20" name="Pladsholder til indhold 19"/>
          <p:cNvSpPr>
            <a:spLocks noGrp="1"/>
          </p:cNvSpPr>
          <p:nvPr>
            <p:ph sz="quarter" idx="4"/>
          </p:nvPr>
        </p:nvSpPr>
        <p:spPr>
          <a:xfrm>
            <a:off x="3428443" y="256476"/>
            <a:ext cx="3272725" cy="9161020"/>
          </a:xfrm>
        </p:spPr>
        <p:txBody>
          <a:bodyPr lIns="0" tIns="0" rIns="0" bIns="0">
            <a:noAutofit/>
          </a:bodyPr>
          <a:lstStyle/>
          <a:p>
            <a:pPr marL="0" indent="0" eaLnBrk="0" hangingPunct="0">
              <a:spcBef>
                <a:spcPts val="205"/>
              </a:spcBef>
              <a:buNone/>
            </a:pPr>
            <a:r>
              <a:rPr lang="da-DK" sz="1400" kern="0" dirty="0">
                <a:effectLst/>
                <a:latin typeface="Calibri" panose="020F0502020204030204" pitchFamily="34" charset="0"/>
                <a:ea typeface="Times New Roman" panose="02020603050405020304" pitchFamily="18" charset="0"/>
              </a:rPr>
              <a:t>Vi </a:t>
            </a:r>
            <a:r>
              <a:rPr lang="da-DK" sz="1200" kern="0" dirty="0">
                <a:effectLst/>
                <a:latin typeface="Calibri" panose="020F0502020204030204" pitchFamily="34" charset="0"/>
                <a:ea typeface="Times New Roman" panose="02020603050405020304" pitchFamily="18" charset="0"/>
              </a:rPr>
              <a:t>fortsætter samarbejdet med Glenn Frommer som</a:t>
            </a:r>
            <a:r>
              <a:rPr lang="da-DK" sz="1200" kern="0" dirty="0">
                <a:solidFill>
                  <a:prstClr val="black"/>
                </a:solidFill>
                <a:effectLst/>
                <a:latin typeface="Calibri" panose="020F0502020204030204" pitchFamily="34" charset="0"/>
                <a:ea typeface="Times New Roman" panose="02020603050405020304" pitchFamily="18" charset="0"/>
              </a:rPr>
              <a:t> </a:t>
            </a:r>
            <a:r>
              <a:rPr lang="da-DK" sz="1200" kern="0" dirty="0">
                <a:effectLst/>
                <a:latin typeface="Calibri" panose="020F0502020204030204" pitchFamily="34" charset="0"/>
                <a:ea typeface="Times New Roman" panose="02020603050405020304" pitchFamily="18" charset="0"/>
              </a:rPr>
              <a:t>har mange kontakter og gerne vil s</a:t>
            </a:r>
            <a:r>
              <a:rPr lang="da-DK" sz="1150" kern="0" dirty="0">
                <a:effectLst/>
                <a:latin typeface="Calibri" panose="020F0502020204030204" pitchFamily="34" charset="0"/>
                <a:ea typeface="Times New Roman" panose="02020603050405020304" pitchFamily="18" charset="0"/>
              </a:rPr>
              <a:t>tøtte vores indsats</a:t>
            </a:r>
            <a:r>
              <a:rPr lang="da-DK" sz="1200" kern="0" dirty="0">
                <a:effectLst/>
                <a:latin typeface="Calibri" panose="020F0502020204030204" pitchFamily="34" charset="0"/>
                <a:ea typeface="Times New Roman" panose="02020603050405020304" pitchFamily="18" charset="0"/>
              </a:rPr>
              <a:t> i Sundarban. </a:t>
            </a:r>
            <a:r>
              <a:rPr lang="da-DK" sz="1200" kern="0" dirty="0">
                <a:latin typeface="Calibri" panose="020F0502020204030204" pitchFamily="34" charset="0"/>
                <a:ea typeface="Times New Roman" panose="02020603050405020304" pitchFamily="18" charset="0"/>
              </a:rPr>
              <a:t>Glenn </a:t>
            </a:r>
            <a:r>
              <a:rPr lang="da-DK" sz="1200" kern="0" dirty="0">
                <a:effectLst/>
                <a:latin typeface="Calibri" panose="020F0502020204030204" pitchFamily="34" charset="0"/>
                <a:ea typeface="Times New Roman" panose="02020603050405020304" pitchFamily="18" charset="0"/>
              </a:rPr>
              <a:t>har brug </a:t>
            </a:r>
            <a:r>
              <a:rPr lang="da-DK" sz="1150" kern="0" dirty="0">
                <a:effectLst/>
                <a:latin typeface="Calibri" panose="020F0502020204030204" pitchFamily="34" charset="0"/>
                <a:ea typeface="Times New Roman" panose="02020603050405020304" pitchFamily="18" charset="0"/>
              </a:rPr>
              <a:t>for et </a:t>
            </a:r>
            <a:r>
              <a:rPr lang="da-DK" sz="1100" kern="0" dirty="0">
                <a:effectLst/>
                <a:latin typeface="Calibri" panose="020F0502020204030204" pitchFamily="34" charset="0"/>
                <a:ea typeface="Times New Roman" panose="02020603050405020304" pitchFamily="18" charset="0"/>
              </a:rPr>
              <a:t>inspirerende</a:t>
            </a:r>
            <a:r>
              <a:rPr lang="da-DK" sz="1100" kern="0" dirty="0">
                <a:solidFill>
                  <a:prstClr val="black"/>
                </a:solidFill>
                <a:latin typeface="Calibri" panose="020F0502020204030204" pitchFamily="34" charset="0"/>
                <a:ea typeface="Times New Roman" panose="02020603050405020304" pitchFamily="18" charset="0"/>
              </a:rPr>
              <a:t> </a:t>
            </a:r>
            <a:r>
              <a:rPr lang="da-DK" sz="1100" kern="0" dirty="0">
                <a:effectLst/>
                <a:latin typeface="Calibri" panose="020F0502020204030204" pitchFamily="34" charset="0"/>
                <a:ea typeface="Times New Roman" panose="02020603050405020304" pitchFamily="18" charset="0"/>
              </a:rPr>
              <a:t>oplæg</a:t>
            </a:r>
            <a:r>
              <a:rPr lang="da-DK" sz="1200" kern="0" dirty="0">
                <a:effectLst/>
                <a:latin typeface="Calibri" panose="020F0502020204030204" pitchFamily="34" charset="0"/>
                <a:ea typeface="Times New Roman" panose="02020603050405020304" pitchFamily="18" charset="0"/>
              </a:rPr>
              <a:t> for </a:t>
            </a:r>
            <a:r>
              <a:rPr lang="da-DK" sz="1200" dirty="0">
                <a:effectLst/>
                <a:latin typeface="Calibri" panose="020F0502020204030204" pitchFamily="34" charset="0"/>
                <a:ea typeface="Times New Roman" panose="02020603050405020304" pitchFamily="18" charset="0"/>
                <a:cs typeface="Calibri" panose="020F0502020204030204" pitchFamily="34" charset="0"/>
              </a:rPr>
              <a:t>at kunne skabe interesse </a:t>
            </a:r>
            <a:r>
              <a:rPr lang="da-DK" sz="1150" dirty="0">
                <a:effectLst/>
                <a:latin typeface="Calibri" panose="020F0502020204030204" pitchFamily="34" charset="0"/>
                <a:ea typeface="Times New Roman" panose="02020603050405020304" pitchFamily="18" charset="0"/>
                <a:cs typeface="Calibri" panose="020F0502020204030204" pitchFamily="34" charset="0"/>
              </a:rPr>
              <a:t>hos dem, han ger</a:t>
            </a:r>
            <a:r>
              <a:rPr lang="da-DK" sz="1200" dirty="0">
                <a:effectLst/>
                <a:latin typeface="Calibri" panose="020F0502020204030204" pitchFamily="34" charset="0"/>
                <a:ea typeface="Times New Roman" panose="02020603050405020304" pitchFamily="18" charset="0"/>
                <a:cs typeface="Calibri" panose="020F0502020204030204" pitchFamily="34" charset="0"/>
              </a:rPr>
              <a:t>ne vil hente støtte fra. Vi har arbejdet sammen med Birgit-te, som har mange kontakter. Vi har bla holdt møde med hendes nieces datter, Andrea Topsøe Sloth, som </a:t>
            </a:r>
            <a:r>
              <a:rPr lang="da-DK" sz="1150" dirty="0">
                <a:effectLst/>
                <a:latin typeface="Calibri" panose="020F0502020204030204" pitchFamily="34" charset="0"/>
                <a:ea typeface="Times New Roman" panose="02020603050405020304" pitchFamily="18" charset="0"/>
                <a:cs typeface="Calibri" panose="020F0502020204030204" pitchFamily="34" charset="0"/>
              </a:rPr>
              <a:t>læser landbrug ved Kbh universitet. Vi </a:t>
            </a:r>
            <a:r>
              <a:rPr lang="da-DK" sz="1100" dirty="0">
                <a:effectLst/>
                <a:latin typeface="Calibri" panose="020F0502020204030204" pitchFamily="34" charset="0"/>
                <a:ea typeface="Times New Roman" panose="02020603050405020304" pitchFamily="18" charset="0"/>
                <a:cs typeface="Calibri" panose="020F0502020204030204" pitchFamily="34" charset="0"/>
              </a:rPr>
              <a:t>diskuterede vort</a:t>
            </a:r>
            <a:r>
              <a:rPr lang="da-DK" sz="1200" dirty="0">
                <a:effectLst/>
                <a:latin typeface="Calibri" panose="020F0502020204030204" pitchFamily="34" charset="0"/>
                <a:ea typeface="Times New Roman" panose="02020603050405020304" pitchFamily="18" charset="0"/>
                <a:cs typeface="Calibri" panose="020F0502020204030204" pitchFamily="34" charset="0"/>
              </a:rPr>
              <a:t> arbejde i </a:t>
            </a:r>
            <a:r>
              <a:rPr lang="da-DK" sz="1150" dirty="0">
                <a:effectLst/>
                <a:latin typeface="Calibri" panose="020F0502020204030204" pitchFamily="34" charset="0"/>
                <a:ea typeface="Times New Roman" panose="02020603050405020304" pitchFamily="18" charset="0"/>
                <a:cs typeface="Calibri" panose="020F0502020204030204" pitchFamily="34" charset="0"/>
              </a:rPr>
              <a:t>Sundarban med håb om nogle løsningsmulig-</a:t>
            </a:r>
            <a:r>
              <a:rPr lang="da-DK" sz="1200" dirty="0">
                <a:effectLst/>
                <a:latin typeface="Calibri" panose="020F0502020204030204" pitchFamily="34" charset="0"/>
                <a:ea typeface="Times New Roman" panose="02020603050405020304" pitchFamily="18" charset="0"/>
                <a:cs typeface="Calibri" panose="020F0502020204030204" pitchFamily="34" charset="0"/>
              </a:rPr>
              <a:t>heder. Andrea foreslog at følge nogle kurser som ar-bejder med at genopbygge </a:t>
            </a:r>
            <a:r>
              <a:rPr lang="da-DK" sz="1150" dirty="0">
                <a:effectLst/>
                <a:latin typeface="Calibri" panose="020F0502020204030204" pitchFamily="34" charset="0"/>
                <a:ea typeface="Times New Roman" panose="02020603050405020304" pitchFamily="18" charset="0"/>
                <a:cs typeface="Calibri" panose="020F0502020204030204" pitchFamily="34" charset="0"/>
              </a:rPr>
              <a:t>miljøet, Soil Fo</a:t>
            </a:r>
            <a:r>
              <a:rPr lang="da-DK" sz="1200" dirty="0">
                <a:effectLst/>
                <a:latin typeface="Calibri" panose="020F0502020204030204" pitchFamily="34" charset="0"/>
                <a:ea typeface="Times New Roman" panose="02020603050405020304" pitchFamily="18" charset="0"/>
                <a:cs typeface="Calibri" panose="020F0502020204030204" pitchFamily="34" charset="0"/>
              </a:rPr>
              <a:t>od Web School, under ledelse af  Dr. </a:t>
            </a:r>
            <a:r>
              <a:rPr lang="da-DK" sz="1150" dirty="0">
                <a:effectLst/>
                <a:latin typeface="Calibri" panose="020F0502020204030204" pitchFamily="34" charset="0"/>
                <a:ea typeface="Times New Roman" panose="02020603050405020304" pitchFamily="18" charset="0"/>
                <a:cs typeface="Calibri" panose="020F0502020204030204" pitchFamily="34" charset="0"/>
              </a:rPr>
              <a:t>Elaine Ingham,</a:t>
            </a:r>
            <a:r>
              <a:rPr lang="da-DK" sz="1200" dirty="0">
                <a:effectLst/>
                <a:latin typeface="Calibri" panose="020F0502020204030204" pitchFamily="34" charset="0"/>
                <a:ea typeface="Times New Roman" panose="02020603050405020304" pitchFamily="18" charset="0"/>
                <a:cs typeface="Calibri" panose="020F0502020204030204" pitchFamily="34" charset="0"/>
              </a:rPr>
              <a:t> </a:t>
            </a:r>
            <a:r>
              <a:rPr lang="da-DK" sz="1150" dirty="0">
                <a:effectLst/>
                <a:latin typeface="Calibri" panose="020F0502020204030204" pitchFamily="34" charset="0"/>
                <a:ea typeface="Times New Roman" panose="02020603050405020304" pitchFamily="18" charset="0"/>
                <a:cs typeface="Calibri" panose="020F0502020204030204" pitchFamily="34" charset="0"/>
              </a:rPr>
              <a:t>der blandt</a:t>
            </a:r>
            <a:r>
              <a:rPr lang="da-DK" sz="1200" dirty="0">
                <a:effectLst/>
                <a:latin typeface="Calibri" panose="020F0502020204030204" pitchFamily="34" charset="0"/>
                <a:ea typeface="Times New Roman" panose="02020603050405020304" pitchFamily="18" charset="0"/>
                <a:cs typeface="Calibri" panose="020F0502020204030204" pitchFamily="34" charset="0"/>
              </a:rPr>
              <a:t> andet arbejder med regenerativ agriculture. </a:t>
            </a:r>
          </a:p>
          <a:p>
            <a:pPr marL="0" indent="0" eaLnBrk="0" hangingPunct="0">
              <a:spcBef>
                <a:spcPts val="205"/>
              </a:spcBef>
              <a:spcAft>
                <a:spcPts val="0"/>
              </a:spcAft>
              <a:buNone/>
            </a:pPr>
            <a:endParaRPr lang="da-DK" sz="1200" dirty="0">
              <a:latin typeface="Calibri" panose="020F0502020204030204" pitchFamily="34" charset="0"/>
              <a:ea typeface="Times New Roman" panose="02020603050405020304" pitchFamily="18" charset="0"/>
              <a:cs typeface="Calibri" panose="020F0502020204030204" pitchFamily="34" charset="0"/>
            </a:endParaRPr>
          </a:p>
          <a:p>
            <a:pPr marL="0" indent="0" eaLnBrk="0" hangingPunct="0">
              <a:spcBef>
                <a:spcPts val="205"/>
              </a:spcBef>
              <a:spcAft>
                <a:spcPts val="0"/>
              </a:spcAft>
              <a:buNone/>
            </a:pPr>
            <a:endParaRPr lang="da-DK" sz="1200" dirty="0">
              <a:effectLst/>
              <a:latin typeface="Calibri" panose="020F0502020204030204" pitchFamily="34" charset="0"/>
              <a:ea typeface="Times New Roman" panose="02020603050405020304" pitchFamily="18" charset="0"/>
              <a:cs typeface="Calibri" panose="020F0502020204030204" pitchFamily="34" charset="0"/>
            </a:endParaRPr>
          </a:p>
          <a:p>
            <a:pPr marL="0" indent="0" eaLnBrk="0" hangingPunct="0">
              <a:spcBef>
                <a:spcPts val="205"/>
              </a:spcBef>
              <a:spcAft>
                <a:spcPts val="0"/>
              </a:spcAft>
              <a:buNone/>
            </a:pPr>
            <a:endParaRPr lang="da-DK" sz="1200" dirty="0">
              <a:latin typeface="Calibri" panose="020F0502020204030204" pitchFamily="34" charset="0"/>
              <a:ea typeface="Times New Roman" panose="02020603050405020304" pitchFamily="18" charset="0"/>
              <a:cs typeface="Calibri" panose="020F0502020204030204" pitchFamily="34" charset="0"/>
            </a:endParaRPr>
          </a:p>
          <a:p>
            <a:pPr marL="0" indent="0" eaLnBrk="0" hangingPunct="0">
              <a:spcBef>
                <a:spcPts val="205"/>
              </a:spcBef>
              <a:spcAft>
                <a:spcPts val="0"/>
              </a:spcAft>
              <a:buNone/>
            </a:pPr>
            <a:endParaRPr lang="da-DK" sz="1200" dirty="0">
              <a:effectLst/>
              <a:latin typeface="Calibri" panose="020F0502020204030204" pitchFamily="34" charset="0"/>
              <a:ea typeface="Times New Roman" panose="02020603050405020304" pitchFamily="18" charset="0"/>
              <a:cs typeface="Calibri" panose="020F0502020204030204" pitchFamily="34" charset="0"/>
            </a:endParaRPr>
          </a:p>
          <a:p>
            <a:pPr marL="0" indent="0" eaLnBrk="0" hangingPunct="0">
              <a:spcBef>
                <a:spcPts val="205"/>
              </a:spcBef>
              <a:spcAft>
                <a:spcPts val="0"/>
              </a:spcAft>
              <a:buNone/>
            </a:pPr>
            <a:endParaRPr lang="da-DK" sz="1200" dirty="0">
              <a:latin typeface="Calibri" panose="020F0502020204030204" pitchFamily="34" charset="0"/>
              <a:ea typeface="Times New Roman" panose="02020603050405020304" pitchFamily="18" charset="0"/>
              <a:cs typeface="Calibri" panose="020F0502020204030204" pitchFamily="34" charset="0"/>
            </a:endParaRPr>
          </a:p>
          <a:p>
            <a:pPr marL="0" indent="0" eaLnBrk="0" hangingPunct="0">
              <a:spcBef>
                <a:spcPts val="205"/>
              </a:spcBef>
              <a:spcAft>
                <a:spcPts val="0"/>
              </a:spcAft>
              <a:buNone/>
            </a:pPr>
            <a:endParaRPr lang="da-DK" sz="1200" dirty="0">
              <a:effectLst/>
              <a:latin typeface="Calibri" panose="020F0502020204030204" pitchFamily="34" charset="0"/>
              <a:ea typeface="Times New Roman" panose="02020603050405020304" pitchFamily="18" charset="0"/>
              <a:cs typeface="Calibri" panose="020F0502020204030204" pitchFamily="34" charset="0"/>
            </a:endParaRPr>
          </a:p>
          <a:p>
            <a:pPr marL="0" indent="0" eaLnBrk="0" hangingPunct="0">
              <a:spcBef>
                <a:spcPts val="205"/>
              </a:spcBef>
              <a:spcAft>
                <a:spcPts val="0"/>
              </a:spcAft>
              <a:buNone/>
            </a:pPr>
            <a:endParaRPr lang="da-DK" sz="1200" dirty="0">
              <a:latin typeface="Calibri" panose="020F0502020204030204" pitchFamily="34" charset="0"/>
              <a:ea typeface="Times New Roman" panose="02020603050405020304" pitchFamily="18" charset="0"/>
              <a:cs typeface="Calibri" panose="020F0502020204030204" pitchFamily="34" charset="0"/>
            </a:endParaRPr>
          </a:p>
          <a:p>
            <a:pPr marL="0" indent="0" eaLnBrk="0" hangingPunct="0">
              <a:spcBef>
                <a:spcPts val="205"/>
              </a:spcBef>
              <a:spcAft>
                <a:spcPts val="0"/>
              </a:spcAft>
              <a:buNone/>
            </a:pPr>
            <a:endParaRPr lang="da-DK" sz="1200" dirty="0">
              <a:effectLst/>
              <a:latin typeface="Calibri" panose="020F0502020204030204" pitchFamily="34" charset="0"/>
              <a:ea typeface="Times New Roman" panose="02020603050405020304" pitchFamily="18" charset="0"/>
              <a:cs typeface="Calibri" panose="020F0502020204030204" pitchFamily="34" charset="0"/>
            </a:endParaRPr>
          </a:p>
          <a:p>
            <a:pPr marL="0" indent="0" eaLnBrk="0" hangingPunct="0">
              <a:spcBef>
                <a:spcPts val="205"/>
              </a:spcBef>
              <a:spcAft>
                <a:spcPts val="0"/>
              </a:spcAft>
              <a:buNone/>
            </a:pPr>
            <a:endParaRPr lang="da-DK" sz="1200" dirty="0">
              <a:latin typeface="Calibri" panose="020F0502020204030204" pitchFamily="34" charset="0"/>
              <a:ea typeface="Times New Roman" panose="02020603050405020304" pitchFamily="18" charset="0"/>
              <a:cs typeface="Calibri" panose="020F0502020204030204" pitchFamily="34" charset="0"/>
            </a:endParaRPr>
          </a:p>
          <a:p>
            <a:pPr marL="0" indent="0" eaLnBrk="0" hangingPunct="0">
              <a:spcBef>
                <a:spcPts val="205"/>
              </a:spcBef>
              <a:spcAft>
                <a:spcPts val="0"/>
              </a:spcAft>
              <a:buNone/>
            </a:pPr>
            <a:endParaRPr lang="da-DK" sz="1200" dirty="0">
              <a:latin typeface="Calibri" panose="020F0502020204030204" pitchFamily="34" charset="0"/>
              <a:ea typeface="Times New Roman" panose="02020603050405020304" pitchFamily="18" charset="0"/>
              <a:cs typeface="Calibri" panose="020F0502020204030204" pitchFamily="34" charset="0"/>
            </a:endParaRPr>
          </a:p>
          <a:p>
            <a:pPr marL="0" indent="0" eaLnBrk="0" hangingPunct="0">
              <a:spcBef>
                <a:spcPts val="205"/>
              </a:spcBef>
              <a:spcAft>
                <a:spcPts val="0"/>
              </a:spcAft>
              <a:buNone/>
            </a:pPr>
            <a:r>
              <a:rPr lang="da-DK" sz="1200" dirty="0">
                <a:effectLst/>
                <a:latin typeface="Calibri" panose="020F0502020204030204" pitchFamily="34" charset="0"/>
                <a:ea typeface="Times New Roman" panose="02020603050405020304" pitchFamily="18" charset="0"/>
                <a:cs typeface="Calibri" panose="020F0502020204030204" pitchFamily="34" charset="0"/>
              </a:rPr>
              <a:t>Vi har holdt møder med de tre unge tidligere elever fra Svendborg gymnasium, som skal til Indien i 2023. På IGF-Danmarks niveau har vi holdte 4 bestyrelses møder, 2 aktive møder og 1 general forsamling. </a:t>
            </a:r>
          </a:p>
          <a:p>
            <a:pPr marL="0" indent="0" eaLnBrk="0" hangingPunct="0">
              <a:spcBef>
                <a:spcPts val="205"/>
              </a:spcBef>
              <a:spcAft>
                <a:spcPts val="0"/>
              </a:spcAft>
              <a:buNone/>
            </a:pPr>
            <a:r>
              <a:rPr lang="da-DK" sz="1200" dirty="0">
                <a:effectLst/>
                <a:latin typeface="Calibri" panose="020F0502020204030204" pitchFamily="34" charset="0"/>
                <a:ea typeface="Times New Roman" panose="02020603050405020304" pitchFamily="18" charset="0"/>
                <a:cs typeface="Calibri" panose="020F0502020204030204" pitchFamily="34" charset="0"/>
              </a:rPr>
              <a:t> </a:t>
            </a:r>
          </a:p>
          <a:p>
            <a:pPr marL="0" indent="0" eaLnBrk="0" hangingPunct="0">
              <a:spcBef>
                <a:spcPts val="205"/>
              </a:spcBef>
              <a:spcAft>
                <a:spcPts val="0"/>
              </a:spcAft>
              <a:buNone/>
            </a:pPr>
            <a:endParaRPr lang="da-DK" sz="1200"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a:p>
            <a:pPr marL="0" indent="0" eaLnBrk="0" hangingPunct="0">
              <a:spcBef>
                <a:spcPts val="205"/>
              </a:spcBef>
              <a:spcAft>
                <a:spcPts val="0"/>
              </a:spcAft>
              <a:buNone/>
            </a:pPr>
            <a:endParaRPr lang="da-DK" sz="1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marL="0" indent="0" eaLnBrk="0" hangingPunct="0">
              <a:spcBef>
                <a:spcPts val="205"/>
              </a:spcBef>
              <a:spcAft>
                <a:spcPts val="0"/>
              </a:spcAft>
              <a:buNone/>
            </a:pPr>
            <a:endParaRPr lang="da-DK" sz="1200"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a:p>
            <a:pPr marL="0" indent="0" eaLnBrk="0" hangingPunct="0">
              <a:spcBef>
                <a:spcPts val="205"/>
              </a:spcBef>
              <a:spcAft>
                <a:spcPts val="0"/>
              </a:spcAft>
              <a:buNone/>
            </a:pPr>
            <a:endParaRPr lang="da-DK" sz="1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marL="0" indent="0" eaLnBrk="0" hangingPunct="0">
              <a:spcBef>
                <a:spcPts val="205"/>
              </a:spcBef>
              <a:spcAft>
                <a:spcPts val="0"/>
              </a:spcAft>
              <a:buNone/>
            </a:pPr>
            <a:endParaRPr lang="da-DK" sz="1200"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a:p>
            <a:pPr marL="0" indent="0" eaLnBrk="0" hangingPunct="0">
              <a:spcBef>
                <a:spcPts val="205"/>
              </a:spcBef>
              <a:spcAft>
                <a:spcPts val="0"/>
              </a:spcAft>
              <a:buNone/>
            </a:pPr>
            <a:endParaRPr lang="da-DK" sz="1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marL="0" indent="0" eaLnBrk="0" hangingPunct="0">
              <a:spcBef>
                <a:spcPts val="205"/>
              </a:spcBef>
              <a:spcAft>
                <a:spcPts val="0"/>
              </a:spcAft>
              <a:buNone/>
            </a:pPr>
            <a:endParaRPr lang="da-DK" sz="1200"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a:p>
            <a:pPr marL="0" indent="0" eaLnBrk="0" hangingPunct="0">
              <a:spcBef>
                <a:spcPts val="205"/>
              </a:spcBef>
              <a:spcAft>
                <a:spcPts val="0"/>
              </a:spcAft>
              <a:buNone/>
            </a:pPr>
            <a:endParaRPr lang="da-DK" sz="1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marL="0" indent="0" eaLnBrk="0" hangingPunct="0">
              <a:spcBef>
                <a:spcPts val="205"/>
              </a:spcBef>
              <a:spcAft>
                <a:spcPts val="0"/>
              </a:spcAft>
              <a:buNone/>
            </a:pPr>
            <a:endParaRPr lang="da-DK" sz="1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marL="0" indent="0" eaLnBrk="0" hangingPunct="0">
              <a:spcBef>
                <a:spcPts val="205"/>
              </a:spcBef>
              <a:spcAft>
                <a:spcPts val="0"/>
              </a:spcAft>
              <a:buNone/>
            </a:pPr>
            <a:endParaRPr lang="da-DK" sz="600" b="1" dirty="0">
              <a:effectLst/>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r>
              <a:rPr lang="da-DK" sz="1200" b="1" dirty="0">
                <a:effectLst/>
                <a:latin typeface="Calibri" panose="020F0502020204030204" pitchFamily="34" charset="0"/>
                <a:ea typeface="Times New Roman" panose="02020603050405020304" pitchFamily="18" charset="0"/>
              </a:rPr>
              <a:t>Konklusion:</a:t>
            </a:r>
            <a:endParaRPr lang="da-DK" sz="1100" dirty="0">
              <a:effectLst/>
              <a:latin typeface="Times New Roman" panose="02020603050405020304" pitchFamily="18" charset="0"/>
              <a:ea typeface="Times New Roman" panose="02020603050405020304" pitchFamily="18" charset="0"/>
            </a:endParaRPr>
          </a:p>
          <a:p>
            <a:pPr marL="0" indent="0" eaLnBrk="0" hangingPunct="0">
              <a:spcBef>
                <a:spcPts val="205"/>
              </a:spcBef>
              <a:spcAft>
                <a:spcPts val="0"/>
              </a:spcAft>
              <a:buNone/>
            </a:pPr>
            <a:r>
              <a:rPr lang="da-DK" sz="1200" dirty="0">
                <a:effectLst/>
                <a:latin typeface="Calibri" panose="020F0502020204030204" pitchFamily="34" charset="0"/>
                <a:ea typeface="Times New Roman" panose="02020603050405020304" pitchFamily="18" charset="0"/>
              </a:rPr>
              <a:t>Vores arbejde med </a:t>
            </a:r>
            <a:r>
              <a:rPr lang="da-DK" sz="1150" dirty="0">
                <a:effectLst/>
                <a:latin typeface="Calibri" panose="020F0502020204030204" pitchFamily="34" charset="0"/>
                <a:ea typeface="Times New Roman" panose="02020603050405020304" pitchFamily="18" charset="0"/>
              </a:rPr>
              <a:t>fattigdomsbekæmpelse,</a:t>
            </a:r>
            <a:r>
              <a:rPr lang="da-DK" sz="1200" dirty="0">
                <a:effectLst/>
                <a:latin typeface="Calibri" panose="020F0502020204030204" pitchFamily="34" charset="0"/>
                <a:ea typeface="Times New Roman" panose="02020603050405020304" pitchFamily="18" charset="0"/>
              </a:rPr>
              <a:t> der </a:t>
            </a:r>
            <a:r>
              <a:rPr lang="da-DK" sz="1150" dirty="0">
                <a:effectLst/>
                <a:latin typeface="Calibri" panose="020F0502020204030204" pitchFamily="34" charset="0"/>
                <a:ea typeface="Times New Roman" panose="02020603050405020304" pitchFamily="18" charset="0"/>
              </a:rPr>
              <a:t>mere</a:t>
            </a:r>
            <a:r>
              <a:rPr lang="da-DK" sz="1200" dirty="0">
                <a:effectLst/>
                <a:latin typeface="Calibri" panose="020F0502020204030204" pitchFamily="34" charset="0"/>
                <a:ea typeface="Times New Roman" panose="02020603050405020304" pitchFamily="18" charset="0"/>
              </a:rPr>
              <a:t> og mere tager udgangspunkt i bæredygtighed og mil-jøbeskyttelse, er om muligt mere aktuel end nogen-sinde. </a:t>
            </a:r>
            <a:r>
              <a:rPr lang="da-DK" sz="1150" dirty="0">
                <a:effectLst/>
                <a:latin typeface="Calibri" panose="020F0502020204030204" pitchFamily="34" charset="0"/>
                <a:ea typeface="Times New Roman" panose="02020603050405020304" pitchFamily="18" charset="0"/>
              </a:rPr>
              <a:t>Miljøet og dermed klimaet </a:t>
            </a:r>
            <a:r>
              <a:rPr lang="da-DK" sz="1200" dirty="0">
                <a:effectLst/>
                <a:latin typeface="Calibri" panose="020F0502020204030204" pitchFamily="34" charset="0"/>
                <a:ea typeface="Times New Roman" panose="02020603050405020304" pitchFamily="18" charset="0"/>
              </a:rPr>
              <a:t>er under </a:t>
            </a:r>
            <a:r>
              <a:rPr lang="da-DK" sz="1150" dirty="0">
                <a:effectLst/>
                <a:latin typeface="Calibri" panose="020F0502020204030204" pitchFamily="34" charset="0"/>
                <a:ea typeface="Times New Roman" panose="02020603050405020304" pitchFamily="18" charset="0"/>
              </a:rPr>
              <a:t>pres og an-</a:t>
            </a:r>
            <a:r>
              <a:rPr lang="da-DK" sz="1200" dirty="0">
                <a:effectLst/>
                <a:latin typeface="Calibri" panose="020F0502020204030204" pitchFamily="34" charset="0"/>
                <a:ea typeface="Times New Roman" panose="02020603050405020304" pitchFamily="18" charset="0"/>
              </a:rPr>
              <a:t>tallet af mennesker, der påvirkes af det stiger. Dette forhold påvirker stabiliteten i verden </a:t>
            </a:r>
            <a:r>
              <a:rPr lang="da-DK" sz="1150" dirty="0">
                <a:effectLst/>
                <a:latin typeface="Calibri" panose="020F0502020204030204" pitchFamily="34" charset="0"/>
                <a:ea typeface="Times New Roman" panose="02020603050405020304" pitchFamily="18" charset="0"/>
              </a:rPr>
              <a:t>på en uhensigts-</a:t>
            </a:r>
            <a:r>
              <a:rPr lang="da-DK" sz="1200" dirty="0">
                <a:effectLst/>
                <a:latin typeface="Calibri" panose="020F0502020204030204" pitchFamily="34" charset="0"/>
                <a:ea typeface="Times New Roman" panose="02020603050405020304" pitchFamily="18" charset="0"/>
              </a:rPr>
              <a:t>mæssig måde.</a:t>
            </a:r>
            <a:endParaRPr lang="da-DK" sz="1100" dirty="0">
              <a:effectLst/>
              <a:latin typeface="Times New Roman" panose="02020603050405020304" pitchFamily="18" charset="0"/>
              <a:ea typeface="Times New Roman" panose="02020603050405020304" pitchFamily="18" charset="0"/>
            </a:endParaRPr>
          </a:p>
          <a:p>
            <a:pPr marL="0" indent="0" eaLnBrk="0" hangingPunct="0">
              <a:spcBef>
                <a:spcPts val="205"/>
              </a:spcBef>
              <a:spcAft>
                <a:spcPts val="0"/>
              </a:spcAft>
              <a:buNone/>
            </a:pPr>
            <a:endParaRPr lang="da-DK" sz="200" dirty="0">
              <a:effectLst/>
              <a:latin typeface="Calibri" panose="020F0502020204030204" pitchFamily="34" charset="0"/>
              <a:ea typeface="Times New Roman" panose="02020603050405020304" pitchFamily="18" charset="0"/>
            </a:endParaRPr>
          </a:p>
          <a:p>
            <a:pPr marL="0" indent="0">
              <a:buNone/>
            </a:pPr>
            <a:endParaRPr lang="da-DK" sz="1200" dirty="0">
              <a:latin typeface="Calibri" pitchFamily="34" charset="0"/>
              <a:cs typeface="Calibri" pitchFamily="34" charset="0"/>
            </a:endParaRPr>
          </a:p>
          <a:p>
            <a:pPr marL="0" indent="0" eaLnBrk="0" hangingPunct="0">
              <a:spcBef>
                <a:spcPts val="205"/>
              </a:spcBef>
              <a:spcAft>
                <a:spcPts val="0"/>
              </a:spcAft>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500" dirty="0">
              <a:latin typeface="Calibri" pitchFamily="34" charset="0"/>
              <a:cs typeface="Calibri" pitchFamily="34" charset="0"/>
            </a:endParaRPr>
          </a:p>
          <a:p>
            <a:pPr marL="0" indent="0">
              <a:buNone/>
            </a:pPr>
            <a:r>
              <a:rPr lang="da-DK" sz="1200" dirty="0">
                <a:latin typeface="Calibri" pitchFamily="34" charset="0"/>
                <a:cs typeface="Calibri" pitchFamily="34" charset="0"/>
              </a:rPr>
              <a:t> </a:t>
            </a:r>
          </a:p>
          <a:p>
            <a:pPr marL="0" indent="0" algn="just">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5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5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r>
              <a:rPr lang="en-GB" sz="1200" dirty="0">
                <a:latin typeface="Calibri" panose="020F0502020204030204" pitchFamily="34" charset="0"/>
                <a:cs typeface="Calibri" panose="020F0502020204030204" pitchFamily="34" charset="0"/>
              </a:rPr>
              <a:t>  </a:t>
            </a: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a:xfrm>
            <a:off x="6309320" y="9378596"/>
            <a:ext cx="476672" cy="527404"/>
          </a:xfrm>
        </p:spPr>
        <p:txBody>
          <a:bodyPr/>
          <a:lstStyle/>
          <a:p>
            <a:fld id="{962F89E5-FDC6-4879-9052-8FFED4F5367E}" type="slidenum">
              <a:rPr lang="da-DK" smtClean="0"/>
              <a:pPr/>
              <a:t>22</a:t>
            </a:fld>
            <a:endParaRPr lang="da-DK" dirty="0"/>
          </a:p>
        </p:txBody>
      </p:sp>
      <p:grpSp>
        <p:nvGrpSpPr>
          <p:cNvPr id="17" name="Group 16">
            <a:extLst>
              <a:ext uri="{FF2B5EF4-FFF2-40B4-BE49-F238E27FC236}">
                <a16:creationId xmlns:a16="http://schemas.microsoft.com/office/drawing/2014/main" id="{A47E819E-6380-0199-88F9-76BD132DBBD4}"/>
              </a:ext>
            </a:extLst>
          </p:cNvPr>
          <p:cNvGrpSpPr/>
          <p:nvPr/>
        </p:nvGrpSpPr>
        <p:grpSpPr>
          <a:xfrm>
            <a:off x="72008" y="7575666"/>
            <a:ext cx="3259298" cy="2196353"/>
            <a:chOff x="97694" y="7719682"/>
            <a:chExt cx="3259298" cy="2196353"/>
          </a:xfrm>
        </p:grpSpPr>
        <p:pic>
          <p:nvPicPr>
            <p:cNvPr id="10" name="Picture 9">
              <a:extLst>
                <a:ext uri="{FF2B5EF4-FFF2-40B4-BE49-F238E27FC236}">
                  <a16:creationId xmlns:a16="http://schemas.microsoft.com/office/drawing/2014/main" id="{6E2FEE3C-3F76-B712-9BDC-2D45CF79BD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767" y="7719682"/>
              <a:ext cx="3141131" cy="1944329"/>
            </a:xfrm>
            <a:prstGeom prst="rect">
              <a:avLst/>
            </a:prstGeom>
          </p:spPr>
        </p:pic>
        <p:sp>
          <p:nvSpPr>
            <p:cNvPr id="3" name="TextBox 2">
              <a:extLst>
                <a:ext uri="{FF2B5EF4-FFF2-40B4-BE49-F238E27FC236}">
                  <a16:creationId xmlns:a16="http://schemas.microsoft.com/office/drawing/2014/main" id="{A105CBC7-2115-7BE1-1E42-C5202E1901C6}"/>
                </a:ext>
              </a:extLst>
            </p:cNvPr>
            <p:cNvSpPr txBox="1"/>
            <p:nvPr/>
          </p:nvSpPr>
          <p:spPr>
            <a:xfrm>
              <a:off x="97694" y="9566333"/>
              <a:ext cx="3259298" cy="349702"/>
            </a:xfrm>
            <a:prstGeom prst="rect">
              <a:avLst/>
            </a:prstGeom>
            <a:solidFill>
              <a:schemeClr val="bg1"/>
            </a:solidFill>
          </p:spPr>
          <p:txBody>
            <a:bodyPr wrap="square" lIns="36000" tIns="36000" rIns="36000" bIns="36000" rtlCol="0">
              <a:spAutoFit/>
            </a:bodyPr>
            <a:lstStyle/>
            <a:p>
              <a:r>
                <a:rPr lang="da-DK" sz="900" i="1" dirty="0">
                  <a:solidFill>
                    <a:prstClr val="black"/>
                  </a:solidFill>
                  <a:latin typeface="Calibri" panose="020F0502020204030204" pitchFamily="34" charset="0"/>
                  <a:cs typeface="Calibri" panose="020F0502020204030204" pitchFamily="34" charset="0"/>
                </a:rPr>
                <a:t>Andrea fortæller om forholdene bland økologisk landbrug til Birgitte og Ganesh ifm mulighederne i Sundarban</a:t>
              </a:r>
            </a:p>
          </p:txBody>
        </p:sp>
      </p:grpSp>
      <p:grpSp>
        <p:nvGrpSpPr>
          <p:cNvPr id="13" name="Group 12">
            <a:extLst>
              <a:ext uri="{FF2B5EF4-FFF2-40B4-BE49-F238E27FC236}">
                <a16:creationId xmlns:a16="http://schemas.microsoft.com/office/drawing/2014/main" id="{9ACF6A80-CEA9-E92D-8EC8-5277E19C9C3F}"/>
              </a:ext>
            </a:extLst>
          </p:cNvPr>
          <p:cNvGrpSpPr/>
          <p:nvPr/>
        </p:nvGrpSpPr>
        <p:grpSpPr>
          <a:xfrm>
            <a:off x="3403083" y="2730517"/>
            <a:ext cx="3332983" cy="2053818"/>
            <a:chOff x="3306564" y="2340154"/>
            <a:chExt cx="3332983" cy="2053818"/>
          </a:xfrm>
        </p:grpSpPr>
        <p:pic>
          <p:nvPicPr>
            <p:cNvPr id="14" name="Picture 13">
              <a:extLst>
                <a:ext uri="{FF2B5EF4-FFF2-40B4-BE49-F238E27FC236}">
                  <a16:creationId xmlns:a16="http://schemas.microsoft.com/office/drawing/2014/main" id="{A0411FE1-5F5D-3FC4-E622-17DD70046E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0094" y="2340154"/>
              <a:ext cx="3255941" cy="2048899"/>
            </a:xfrm>
            <a:prstGeom prst="rect">
              <a:avLst/>
            </a:prstGeom>
          </p:spPr>
        </p:pic>
        <p:sp>
          <p:nvSpPr>
            <p:cNvPr id="4" name="TextBox 3">
              <a:extLst>
                <a:ext uri="{FF2B5EF4-FFF2-40B4-BE49-F238E27FC236}">
                  <a16:creationId xmlns:a16="http://schemas.microsoft.com/office/drawing/2014/main" id="{BB65A4E5-5558-8CA1-D280-0D5347037A17}"/>
                </a:ext>
              </a:extLst>
            </p:cNvPr>
            <p:cNvSpPr txBox="1"/>
            <p:nvPr/>
          </p:nvSpPr>
          <p:spPr>
            <a:xfrm>
              <a:off x="3306564" y="4182769"/>
              <a:ext cx="3332983" cy="211203"/>
            </a:xfrm>
            <a:prstGeom prst="rect">
              <a:avLst/>
            </a:prstGeom>
            <a:solidFill>
              <a:schemeClr val="bg1"/>
            </a:solidFill>
          </p:spPr>
          <p:txBody>
            <a:bodyPr wrap="square" lIns="36000" tIns="36000" rIns="36000" bIns="36000" rtlCol="0">
              <a:spAutoFit/>
            </a:bodyPr>
            <a:lstStyle/>
            <a:p>
              <a:r>
                <a:rPr lang="da-DK" sz="900" i="1" dirty="0">
                  <a:solidFill>
                    <a:prstClr val="black"/>
                  </a:solidFill>
                  <a:latin typeface="Calibri" panose="020F0502020204030204" pitchFamily="34" charset="0"/>
                  <a:cs typeface="Calibri" panose="020F0502020204030204" pitchFamily="34" charset="0"/>
                </a:rPr>
                <a:t>IGF-DK bestyrels holder møde i Odense vedr opgaverne i DK og Indien</a:t>
              </a:r>
            </a:p>
          </p:txBody>
        </p:sp>
      </p:grpSp>
      <p:grpSp>
        <p:nvGrpSpPr>
          <p:cNvPr id="11" name="Group 10">
            <a:extLst>
              <a:ext uri="{FF2B5EF4-FFF2-40B4-BE49-F238E27FC236}">
                <a16:creationId xmlns:a16="http://schemas.microsoft.com/office/drawing/2014/main" id="{CCD6D0F1-1B87-22D2-AB1C-A8D08A6A5938}"/>
              </a:ext>
            </a:extLst>
          </p:cNvPr>
          <p:cNvGrpSpPr/>
          <p:nvPr/>
        </p:nvGrpSpPr>
        <p:grpSpPr>
          <a:xfrm>
            <a:off x="119993" y="5385048"/>
            <a:ext cx="3141129" cy="2076054"/>
            <a:chOff x="156833" y="5060949"/>
            <a:chExt cx="3141129" cy="2076054"/>
          </a:xfrm>
        </p:grpSpPr>
        <p:pic>
          <p:nvPicPr>
            <p:cNvPr id="16" name="Picture 15">
              <a:extLst>
                <a:ext uri="{FF2B5EF4-FFF2-40B4-BE49-F238E27FC236}">
                  <a16:creationId xmlns:a16="http://schemas.microsoft.com/office/drawing/2014/main" id="{B1992421-E136-43DF-042D-3A0DF4A50E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505" y="5060949"/>
              <a:ext cx="3112393" cy="2014529"/>
            </a:xfrm>
            <a:prstGeom prst="rect">
              <a:avLst/>
            </a:prstGeom>
          </p:spPr>
        </p:pic>
        <p:sp>
          <p:nvSpPr>
            <p:cNvPr id="6" name="TextBox 5">
              <a:extLst>
                <a:ext uri="{FF2B5EF4-FFF2-40B4-BE49-F238E27FC236}">
                  <a16:creationId xmlns:a16="http://schemas.microsoft.com/office/drawing/2014/main" id="{7FC14937-6D40-B515-C332-7B1D1B4CD803}"/>
                </a:ext>
              </a:extLst>
            </p:cNvPr>
            <p:cNvSpPr txBox="1"/>
            <p:nvPr/>
          </p:nvSpPr>
          <p:spPr>
            <a:xfrm>
              <a:off x="156833" y="6925800"/>
              <a:ext cx="3141129" cy="211203"/>
            </a:xfrm>
            <a:prstGeom prst="rect">
              <a:avLst/>
            </a:prstGeom>
            <a:solidFill>
              <a:schemeClr val="bg1"/>
            </a:solidFill>
          </p:spPr>
          <p:txBody>
            <a:bodyPr wrap="square" lIns="36000" tIns="36000" rIns="36000" bIns="36000" rtlCol="0">
              <a:spAutoFit/>
            </a:bodyPr>
            <a:lstStyle/>
            <a:p>
              <a:r>
                <a:rPr lang="da-DK" sz="900" i="1" dirty="0">
                  <a:solidFill>
                    <a:prstClr val="black"/>
                  </a:solidFill>
                  <a:latin typeface="Calibri" panose="020F0502020204030204" pitchFamily="34" charset="0"/>
                  <a:cs typeface="Calibri" panose="020F0502020204030204" pitchFamily="34" charset="0"/>
                </a:rPr>
                <a:t>Møde med Glenn Frommer vedr støtte muligheder for IGF-DK</a:t>
              </a:r>
            </a:p>
          </p:txBody>
        </p:sp>
      </p:grpSp>
      <p:grpSp>
        <p:nvGrpSpPr>
          <p:cNvPr id="15" name="Group 14">
            <a:extLst>
              <a:ext uri="{FF2B5EF4-FFF2-40B4-BE49-F238E27FC236}">
                <a16:creationId xmlns:a16="http://schemas.microsoft.com/office/drawing/2014/main" id="{693E8FD5-8F3C-9E9C-8510-A2FD3EBB9A81}"/>
              </a:ext>
            </a:extLst>
          </p:cNvPr>
          <p:cNvGrpSpPr/>
          <p:nvPr/>
        </p:nvGrpSpPr>
        <p:grpSpPr>
          <a:xfrm>
            <a:off x="3389578" y="5529064"/>
            <a:ext cx="3359341" cy="2365926"/>
            <a:chOff x="3390946" y="5241032"/>
            <a:chExt cx="3359341" cy="2365926"/>
          </a:xfrm>
        </p:grpSpPr>
        <p:pic>
          <p:nvPicPr>
            <p:cNvPr id="12" name="Picture 11">
              <a:extLst>
                <a:ext uri="{FF2B5EF4-FFF2-40B4-BE49-F238E27FC236}">
                  <a16:creationId xmlns:a16="http://schemas.microsoft.com/office/drawing/2014/main" id="{6DBF33E2-0E7C-5B3D-DBB0-A37BDB2E1E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41421" y="5241032"/>
              <a:ext cx="3267753" cy="2048899"/>
            </a:xfrm>
            <a:prstGeom prst="rect">
              <a:avLst/>
            </a:prstGeom>
          </p:spPr>
        </p:pic>
        <p:sp>
          <p:nvSpPr>
            <p:cNvPr id="7" name="TextBox 6">
              <a:extLst>
                <a:ext uri="{FF2B5EF4-FFF2-40B4-BE49-F238E27FC236}">
                  <a16:creationId xmlns:a16="http://schemas.microsoft.com/office/drawing/2014/main" id="{A072F915-3CDD-5A58-0D4C-7E63FE549981}"/>
                </a:ext>
              </a:extLst>
            </p:cNvPr>
            <p:cNvSpPr txBox="1"/>
            <p:nvPr/>
          </p:nvSpPr>
          <p:spPr>
            <a:xfrm>
              <a:off x="3390946" y="7257256"/>
              <a:ext cx="3359341" cy="349702"/>
            </a:xfrm>
            <a:prstGeom prst="rect">
              <a:avLst/>
            </a:prstGeom>
            <a:solidFill>
              <a:schemeClr val="bg1"/>
            </a:solidFill>
          </p:spPr>
          <p:txBody>
            <a:bodyPr wrap="square" lIns="36000" tIns="36000" rIns="36000" bIns="36000" rtlCol="0">
              <a:spAutoFit/>
            </a:bodyPr>
            <a:lstStyle/>
            <a:p>
              <a:r>
                <a:rPr lang="da-DK" sz="900" i="1" dirty="0">
                  <a:solidFill>
                    <a:prstClr val="black"/>
                  </a:solidFill>
                  <a:latin typeface="Calibri" panose="020F0502020204030204" pitchFamily="34" charset="0"/>
                  <a:cs typeface="Calibri" panose="020F0502020204030204" pitchFamily="34" charset="0"/>
                </a:rPr>
                <a:t>Ida fra SGG mødtes med Lars og Ganesh vedr deres engagement med IGF-Danmark og rejse til Indien</a:t>
              </a:r>
            </a:p>
          </p:txBody>
        </p:sp>
      </p:grpSp>
      <p:grpSp>
        <p:nvGrpSpPr>
          <p:cNvPr id="9" name="Group 8">
            <a:extLst>
              <a:ext uri="{FF2B5EF4-FFF2-40B4-BE49-F238E27FC236}">
                <a16:creationId xmlns:a16="http://schemas.microsoft.com/office/drawing/2014/main" id="{B8C8817D-924E-1444-BCA2-E7602B12702D}"/>
              </a:ext>
            </a:extLst>
          </p:cNvPr>
          <p:cNvGrpSpPr/>
          <p:nvPr/>
        </p:nvGrpSpPr>
        <p:grpSpPr>
          <a:xfrm>
            <a:off x="81115" y="2144688"/>
            <a:ext cx="3170481" cy="1996329"/>
            <a:chOff x="127481" y="1732535"/>
            <a:chExt cx="3170481" cy="1996329"/>
          </a:xfrm>
        </p:grpSpPr>
        <p:pic>
          <p:nvPicPr>
            <p:cNvPr id="5" name="Picture 4">
              <a:extLst>
                <a:ext uri="{FF2B5EF4-FFF2-40B4-BE49-F238E27FC236}">
                  <a16:creationId xmlns:a16="http://schemas.microsoft.com/office/drawing/2014/main" id="{6415416C-05A1-4D9A-CD8B-30C77C2947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073" y="1732535"/>
              <a:ext cx="3108647" cy="1935344"/>
            </a:xfrm>
            <a:prstGeom prst="rect">
              <a:avLst/>
            </a:prstGeom>
          </p:spPr>
        </p:pic>
        <p:sp>
          <p:nvSpPr>
            <p:cNvPr id="8" name="TextBox 7">
              <a:extLst>
                <a:ext uri="{FF2B5EF4-FFF2-40B4-BE49-F238E27FC236}">
                  <a16:creationId xmlns:a16="http://schemas.microsoft.com/office/drawing/2014/main" id="{9E8EC2AD-A357-20BB-C835-77EA7710BCFB}"/>
                </a:ext>
              </a:extLst>
            </p:cNvPr>
            <p:cNvSpPr txBox="1"/>
            <p:nvPr/>
          </p:nvSpPr>
          <p:spPr>
            <a:xfrm>
              <a:off x="127481" y="3517661"/>
              <a:ext cx="3170481" cy="211203"/>
            </a:xfrm>
            <a:prstGeom prst="rect">
              <a:avLst/>
            </a:prstGeom>
            <a:solidFill>
              <a:schemeClr val="bg1"/>
            </a:solidFill>
          </p:spPr>
          <p:txBody>
            <a:bodyPr wrap="square" lIns="36000" tIns="36000" rIns="36000" bIns="36000" rtlCol="0">
              <a:spAutoFit/>
            </a:bodyPr>
            <a:lstStyle/>
            <a:p>
              <a:r>
                <a:rPr lang="da-DK" sz="900" i="1" dirty="0">
                  <a:solidFill>
                    <a:prstClr val="black"/>
                  </a:solidFill>
                  <a:latin typeface="Calibri" panose="020F0502020204030204" pitchFamily="34" charset="0"/>
                  <a:cs typeface="Calibri" panose="020F0502020204030204" pitchFamily="34" charset="0"/>
                </a:rPr>
                <a:t>  IGF-DK holder møde med DLS om samarbejdsmuligheder i Indien</a:t>
              </a:r>
            </a:p>
          </p:txBody>
        </p:sp>
      </p:grpSp>
    </p:spTree>
    <p:extLst>
      <p:ext uri="{BB962C8B-B14F-4D97-AF65-F5344CB8AC3E}">
        <p14:creationId xmlns:p14="http://schemas.microsoft.com/office/powerpoint/2010/main" val="34963048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ladsholder til indhold 18"/>
          <p:cNvSpPr>
            <a:spLocks noGrp="1"/>
          </p:cNvSpPr>
          <p:nvPr>
            <p:ph sz="half" idx="2"/>
          </p:nvPr>
        </p:nvSpPr>
        <p:spPr>
          <a:xfrm>
            <a:off x="167210" y="353267"/>
            <a:ext cx="3112393" cy="9289031"/>
          </a:xfrm>
        </p:spPr>
        <p:txBody>
          <a:bodyPr lIns="0" tIns="0" rIns="0" bIns="0">
            <a:noAutofit/>
          </a:bodyPr>
          <a:lstStyle/>
          <a:p>
            <a:pPr marL="0" indent="0" eaLnBrk="0" hangingPunct="0">
              <a:spcBef>
                <a:spcPts val="205"/>
              </a:spcBef>
              <a:buNone/>
            </a:pPr>
            <a:r>
              <a:rPr lang="da-DK" sz="1200" dirty="0">
                <a:effectLst/>
                <a:latin typeface="Calibri" panose="020F0502020204030204" pitchFamily="34" charset="0"/>
                <a:ea typeface="Times New Roman" panose="02020603050405020304" pitchFamily="18" charset="0"/>
              </a:rPr>
              <a:t>Vi fortsætter derfor </a:t>
            </a:r>
            <a:r>
              <a:rPr lang="da-DK" sz="1150" dirty="0">
                <a:effectLst/>
                <a:latin typeface="Calibri" panose="020F0502020204030204" pitchFamily="34" charset="0"/>
                <a:ea typeface="Times New Roman" panose="02020603050405020304" pitchFamily="18" charset="0"/>
              </a:rPr>
              <a:t>ufortrødent og håber vores ar-bej</a:t>
            </a:r>
            <a:r>
              <a:rPr lang="da-DK" sz="1200" dirty="0">
                <a:effectLst/>
                <a:latin typeface="Calibri" panose="020F0502020204030204" pitchFamily="34" charset="0"/>
                <a:ea typeface="Times New Roman" panose="02020603050405020304" pitchFamily="18" charset="0"/>
              </a:rPr>
              <a:t>de og dets resultater kan inspirere andre. </a:t>
            </a:r>
            <a:r>
              <a:rPr lang="da-DK" sz="1150" dirty="0">
                <a:effectLst/>
                <a:latin typeface="Calibri" panose="020F0502020204030204" pitchFamily="34" charset="0"/>
                <a:ea typeface="Times New Roman" panose="02020603050405020304" pitchFamily="18" charset="0"/>
              </a:rPr>
              <a:t>Det kan vir</a:t>
            </a:r>
            <a:r>
              <a:rPr lang="da-DK" sz="1200" dirty="0">
                <a:effectLst/>
                <a:latin typeface="Calibri" panose="020F0502020204030204" pitchFamily="34" charset="0"/>
                <a:ea typeface="Times New Roman" panose="02020603050405020304" pitchFamily="18" charset="0"/>
              </a:rPr>
              <a:t>ke som en dråbe i havet, men pessimisme er i hvert fald ikke vejen frem.</a:t>
            </a:r>
            <a:endParaRPr lang="da-DK" sz="1100" dirty="0">
              <a:effectLst/>
              <a:latin typeface="Times New Roman" panose="02020603050405020304" pitchFamily="18" charset="0"/>
              <a:ea typeface="Times New Roman" panose="02020603050405020304" pitchFamily="18" charset="0"/>
            </a:endParaRPr>
          </a:p>
          <a:p>
            <a:pPr marL="0" indent="0" eaLnBrk="0" hangingPunct="0">
              <a:spcBef>
                <a:spcPts val="205"/>
              </a:spcBef>
              <a:buNone/>
            </a:pPr>
            <a:r>
              <a:rPr lang="da-DK" sz="1200" dirty="0">
                <a:latin typeface="Calibri" panose="020F0502020204030204" pitchFamily="34" charset="0"/>
                <a:ea typeface="Times New Roman" panose="02020603050405020304" pitchFamily="18" charset="0"/>
              </a:rPr>
              <a:t>Vi håber, at der stadig vil være mennesker, der finder vort arbejde nyttigt og har lyst til at deltage i IGF-Danmarks arbejde både i Danmark og i Indien. Civilsamfundets indsats er stadig vigtig – også i vores del af verden</a:t>
            </a:r>
            <a:endParaRPr lang="da-DK" sz="1100" dirty="0">
              <a:latin typeface="Times New Roman" panose="02020603050405020304" pitchFamily="18" charset="0"/>
              <a:ea typeface="Times New Roman" panose="02020603050405020304" pitchFamily="18" charset="0"/>
            </a:endParaRPr>
          </a:p>
          <a:p>
            <a:pPr marL="0" indent="0" eaLnBrk="0" hangingPunct="0">
              <a:spcBef>
                <a:spcPts val="205"/>
              </a:spcBef>
              <a:spcAft>
                <a:spcPts val="0"/>
              </a:spcAft>
              <a:buNone/>
            </a:pPr>
            <a:endParaRPr lang="da-DK" sz="1200" dirty="0">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dirty="0">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dirty="0">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dirty="0">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dirty="0">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dirty="0">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dirty="0">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dirty="0">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dirty="0">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dirty="0">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dirty="0">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dirty="0">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kern="0" dirty="0">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kern="0" dirty="0">
              <a:effectLst/>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a-DK" sz="1100" b="0" i="0" u="none" strike="noStrike" kern="0" cap="none" spc="0" normalizeH="0" baseline="0" noProof="0" dirty="0">
              <a:ln>
                <a:noFill/>
              </a:ln>
              <a:solidFill>
                <a:prstClr val="black"/>
              </a:solidFill>
              <a:uLnTx/>
              <a:uFillTx/>
              <a:latin typeface="Calibri" panose="020F0502020204030204" pitchFamily="34" charset="0"/>
              <a:ea typeface="Times New Roman" panose="02020603050405020304" pitchFamily="18" charset="0"/>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200" dirty="0">
              <a:effectLst/>
              <a:latin typeface="Calibri" panose="020F0502020204030204" pitchFamily="34" charset="0"/>
              <a:ea typeface="Calibri" panose="020F0502020204030204" pitchFamily="34" charset="0"/>
              <a:cs typeface="Vrinda" panose="020B0502040204020203" pitchFamily="34" charset="0"/>
            </a:endParaRPr>
          </a:p>
          <a:p>
            <a:pPr marL="0" indent="0">
              <a:buNone/>
            </a:pPr>
            <a:endParaRPr lang="da-DK" sz="500" dirty="0">
              <a:effectLst/>
              <a:latin typeface="Calibri" panose="020F0502020204030204" pitchFamily="34" charset="0"/>
              <a:ea typeface="Calibri" panose="020F0502020204030204" pitchFamily="34" charset="0"/>
              <a:cs typeface="Vrinda" panose="020B0502040204020203"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5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6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en-GB" sz="1200" dirty="0">
              <a:latin typeface="Calibri" panose="020F0502020204030204" pitchFamily="34" charset="0"/>
              <a:cs typeface="Calibri" panose="020F0502020204030204" pitchFamily="34" charset="0"/>
            </a:endParaRPr>
          </a:p>
          <a:p>
            <a:pPr marL="0" indent="0">
              <a:buNone/>
            </a:pPr>
            <a:endParaRPr lang="en-GB" sz="1200" dirty="0">
              <a:latin typeface="Calibri" panose="020F0502020204030204" pitchFamily="34" charset="0"/>
              <a:cs typeface="Calibri" panose="020F0502020204030204" pitchFamily="34" charset="0"/>
            </a:endParaRPr>
          </a:p>
          <a:p>
            <a:pPr marL="0" indent="0">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r>
              <a:rPr lang="en-GB" sz="1200" dirty="0">
                <a:latin typeface="Calibri" panose="020F0502020204030204" pitchFamily="34" charset="0"/>
                <a:cs typeface="Calibri" panose="020F0502020204030204" pitchFamily="34" charset="0"/>
              </a:rPr>
              <a:t> </a:t>
            </a: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ndParaRPr>
          </a:p>
        </p:txBody>
      </p:sp>
      <p:sp>
        <p:nvSpPr>
          <p:cNvPr id="20" name="Pladsholder til indhold 19"/>
          <p:cNvSpPr>
            <a:spLocks noGrp="1"/>
          </p:cNvSpPr>
          <p:nvPr>
            <p:ph sz="quarter" idx="4"/>
          </p:nvPr>
        </p:nvSpPr>
        <p:spPr>
          <a:xfrm>
            <a:off x="3428443" y="328484"/>
            <a:ext cx="3272725" cy="9161020"/>
          </a:xfrm>
        </p:spPr>
        <p:txBody>
          <a:bodyPr lIns="0" tIns="0" rIns="0" bIns="0">
            <a:noAutofit/>
          </a:bodyPr>
          <a:lstStyle/>
          <a:p>
            <a:pPr marL="0" indent="0" eaLnBrk="0" hangingPunct="0">
              <a:spcBef>
                <a:spcPts val="205"/>
              </a:spcBef>
              <a:spcAft>
                <a:spcPts val="0"/>
              </a:spcAft>
              <a:buNone/>
            </a:pPr>
            <a:r>
              <a:rPr lang="da-DK" sz="1200" dirty="0">
                <a:effectLst/>
                <a:latin typeface="Calibri" panose="020F0502020204030204" pitchFamily="34" charset="0"/>
                <a:ea typeface="Times New Roman" panose="02020603050405020304" pitchFamily="18" charset="0"/>
                <a:cs typeface="Calibri" panose="020F0502020204030204" pitchFamily="34" charset="0"/>
              </a:rPr>
              <a:t> </a:t>
            </a:r>
            <a:endParaRPr lang="da-DK" sz="1200" dirty="0">
              <a:latin typeface="Calibri" pitchFamily="34" charset="0"/>
              <a:cs typeface="Calibri" pitchFamily="34" charset="0"/>
            </a:endParaRPr>
          </a:p>
          <a:p>
            <a:pPr marL="0" indent="0" eaLnBrk="0" hangingPunct="0">
              <a:spcBef>
                <a:spcPts val="205"/>
              </a:spcBef>
              <a:spcAft>
                <a:spcPts val="0"/>
              </a:spcAft>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500" dirty="0">
              <a:latin typeface="Calibri" pitchFamily="34" charset="0"/>
              <a:cs typeface="Calibri" pitchFamily="34" charset="0"/>
            </a:endParaRPr>
          </a:p>
          <a:p>
            <a:pPr marL="0" indent="0">
              <a:buNone/>
            </a:pPr>
            <a:r>
              <a:rPr lang="da-DK" sz="1200" dirty="0">
                <a:latin typeface="Calibri" pitchFamily="34" charset="0"/>
                <a:cs typeface="Calibri" pitchFamily="34" charset="0"/>
              </a:rPr>
              <a:t> </a:t>
            </a:r>
          </a:p>
          <a:p>
            <a:pPr marL="0" indent="0" algn="just">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5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5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r>
              <a:rPr lang="en-GB" sz="1200" dirty="0">
                <a:latin typeface="Calibri" panose="020F0502020204030204" pitchFamily="34" charset="0"/>
                <a:cs typeface="Calibri" panose="020F0502020204030204" pitchFamily="34" charset="0"/>
              </a:rPr>
              <a:t>  </a:t>
            </a: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a:xfrm>
            <a:off x="6309320" y="9378596"/>
            <a:ext cx="476672" cy="527404"/>
          </a:xfrm>
        </p:spPr>
        <p:txBody>
          <a:bodyPr/>
          <a:lstStyle/>
          <a:p>
            <a:fld id="{962F89E5-FDC6-4879-9052-8FFED4F5367E}" type="slidenum">
              <a:rPr lang="da-DK" smtClean="0"/>
              <a:pPr/>
              <a:t>23</a:t>
            </a:fld>
            <a:endParaRPr lang="da-DK" dirty="0"/>
          </a:p>
        </p:txBody>
      </p:sp>
    </p:spTree>
    <p:extLst>
      <p:ext uri="{BB962C8B-B14F-4D97-AF65-F5344CB8AC3E}">
        <p14:creationId xmlns:p14="http://schemas.microsoft.com/office/powerpoint/2010/main" val="1801857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ladsholder til indhold 18"/>
          <p:cNvSpPr>
            <a:spLocks noGrp="1"/>
          </p:cNvSpPr>
          <p:nvPr>
            <p:ph sz="half" idx="2"/>
          </p:nvPr>
        </p:nvSpPr>
        <p:spPr>
          <a:xfrm>
            <a:off x="172592" y="344488"/>
            <a:ext cx="3056184" cy="9289031"/>
          </a:xfrm>
        </p:spPr>
        <p:txBody>
          <a:bodyPr lIns="0" tIns="0" rIns="0" bIns="0">
            <a:noAutofit/>
          </a:bodyPr>
          <a:lstStyle/>
          <a:p>
            <a:pPr marL="0" indent="0">
              <a:buNone/>
            </a:pPr>
            <a:r>
              <a:rPr lang="da-DK" sz="1200" b="1" dirty="0">
                <a:latin typeface="Calibri" panose="020F0502020204030204" pitchFamily="34" charset="0"/>
              </a:rPr>
              <a:t>Til Medlemmerne </a:t>
            </a:r>
            <a:br>
              <a:rPr lang="da-DK" sz="1200" b="1" dirty="0">
                <a:latin typeface="Calibri" panose="020F0502020204030204" pitchFamily="34" charset="0"/>
              </a:rPr>
            </a:br>
            <a:r>
              <a:rPr lang="da-DK" sz="1200" dirty="0">
                <a:effectLst/>
                <a:latin typeface="Calibri" panose="020F0502020204030204" pitchFamily="34" charset="0"/>
                <a:ea typeface="Calibri" panose="020F0502020204030204" pitchFamily="34" charset="0"/>
                <a:cs typeface="Vrinda" panose="020B0502040204020203" pitchFamily="34" charset="0"/>
              </a:rPr>
              <a:t> </a:t>
            </a:r>
            <a:r>
              <a:rPr lang="da-DK" sz="1200" kern="0" dirty="0">
                <a:effectLst/>
                <a:latin typeface="Calibri" panose="020F0502020204030204" pitchFamily="34" charset="0"/>
                <a:ea typeface="Times New Roman" panose="02020603050405020304" pitchFamily="18" charset="0"/>
              </a:rPr>
              <a:t>Siden sin tilsynekomst på jorden for 4-5 million-er år siden har mennesket kun haft følgende for-mål: at spise, sove og formere sig. Pga sin over-legenhed har mennesket optrådt øverst i hirakiet blandt alle </a:t>
            </a:r>
            <a:r>
              <a:rPr lang="da-DK" sz="1150" kern="0" dirty="0">
                <a:effectLst/>
                <a:latin typeface="Calibri" panose="020F0502020204030204" pitchFamily="34" charset="0"/>
                <a:ea typeface="Times New Roman" panose="02020603050405020304" pitchFamily="18" charset="0"/>
              </a:rPr>
              <a:t>levende væsner og har udnyttet alt om-kring sig for at opfyl</a:t>
            </a:r>
            <a:r>
              <a:rPr lang="da-DK" sz="1200" kern="0" dirty="0">
                <a:effectLst/>
                <a:latin typeface="Calibri" panose="020F0502020204030204" pitchFamily="34" charset="0"/>
                <a:ea typeface="Times New Roman" panose="02020603050405020304" pitchFamily="18" charset="0"/>
              </a:rPr>
              <a:t>de sine 3 formål, som </a:t>
            </a:r>
            <a:r>
              <a:rPr lang="da-DK" sz="1150" kern="0" dirty="0">
                <a:effectLst/>
                <a:latin typeface="Calibri" panose="020F0502020204030204" pitchFamily="34" charset="0"/>
                <a:ea typeface="Times New Roman" panose="02020603050405020304" pitchFamily="18" charset="0"/>
              </a:rPr>
              <a:t>har ført </a:t>
            </a:r>
            <a:r>
              <a:rPr lang="da-DK" sz="1200" kern="0" dirty="0">
                <a:effectLst/>
                <a:latin typeface="Calibri" panose="020F0502020204030204" pitchFamily="34" charset="0"/>
                <a:ea typeface="Times New Roman" panose="02020603050405020304" pitchFamily="18" charset="0"/>
              </a:rPr>
              <a:t>til radikal forandring af jordkloden. Blandt andet </a:t>
            </a:r>
            <a:r>
              <a:rPr lang="da-DK" sz="1150" kern="0" dirty="0">
                <a:effectLst/>
                <a:latin typeface="Calibri" panose="020F0502020204030204" pitchFamily="34" charset="0"/>
                <a:ea typeface="Times New Roman" panose="02020603050405020304" pitchFamily="18" charset="0"/>
              </a:rPr>
              <a:t>med det resultat at i løbet af få tusinde år </a:t>
            </a:r>
            <a:r>
              <a:rPr lang="da-DK" sz="1100" kern="0" dirty="0">
                <a:effectLst/>
                <a:latin typeface="Calibri" panose="020F0502020204030204" pitchFamily="34" charset="0"/>
                <a:ea typeface="Times New Roman" panose="02020603050405020304" pitchFamily="18" charset="0"/>
              </a:rPr>
              <a:t>forsvandt</a:t>
            </a:r>
            <a:r>
              <a:rPr lang="da-DK" sz="1200" kern="0" dirty="0">
                <a:effectLst/>
                <a:latin typeface="Calibri" panose="020F0502020204030204" pitchFamily="34" charset="0"/>
                <a:ea typeface="Times New Roman" panose="02020603050405020304" pitchFamily="18" charset="0"/>
              </a:rPr>
              <a:t> de fleste </a:t>
            </a:r>
            <a:r>
              <a:rPr lang="da-DK" sz="1150" kern="0" dirty="0">
                <a:effectLst/>
                <a:latin typeface="Calibri" panose="020F0502020204030204" pitchFamily="34" charset="0"/>
                <a:ea typeface="Times New Roman" panose="02020603050405020304" pitchFamily="18" charset="0"/>
              </a:rPr>
              <a:t>af de dyr, der vejede</a:t>
            </a:r>
            <a:r>
              <a:rPr lang="da-DK" sz="1200" kern="0" dirty="0">
                <a:effectLst/>
                <a:latin typeface="Calibri" panose="020F0502020204030204" pitchFamily="34" charset="0"/>
                <a:ea typeface="Times New Roman" panose="02020603050405020304" pitchFamily="18" charset="0"/>
              </a:rPr>
              <a:t> over 100 kilo fra de amerikanske, </a:t>
            </a:r>
            <a:r>
              <a:rPr lang="da-DK" sz="1150" kern="0" dirty="0">
                <a:effectLst/>
                <a:latin typeface="Calibri" panose="020F0502020204030204" pitchFamily="34" charset="0"/>
                <a:ea typeface="Times New Roman" panose="02020603050405020304" pitchFamily="18" charset="0"/>
              </a:rPr>
              <a:t>australske og eu</a:t>
            </a:r>
            <a:r>
              <a:rPr lang="da-DK" sz="1200" kern="0" dirty="0">
                <a:effectLst/>
                <a:latin typeface="Calibri" panose="020F0502020204030204" pitchFamily="34" charset="0"/>
                <a:ea typeface="Times New Roman" panose="02020603050405020304" pitchFamily="18" charset="0"/>
              </a:rPr>
              <a:t>ropæiske kontinen-ter - der levede 1 sådant dyr pr. km</a:t>
            </a:r>
            <a:r>
              <a:rPr lang="da-DK" sz="1200" kern="0" baseline="30000" dirty="0">
                <a:effectLst/>
                <a:latin typeface="Calibri" panose="020F0502020204030204" pitchFamily="34" charset="0"/>
                <a:ea typeface="Times New Roman" panose="02020603050405020304" pitchFamily="18" charset="0"/>
              </a:rPr>
              <a:t>2</a:t>
            </a:r>
            <a:r>
              <a:rPr lang="da-DK" sz="1200" kern="0" dirty="0">
                <a:effectLst/>
                <a:latin typeface="Calibri" panose="020F0502020204030204" pitchFamily="34" charset="0"/>
                <a:ea typeface="Times New Roman" panose="02020603050405020304" pitchFamily="18" charset="0"/>
              </a:rPr>
              <a:t>. Man har </a:t>
            </a:r>
            <a:r>
              <a:rPr lang="da-DK" sz="1200" kern="0" dirty="0" err="1">
                <a:effectLst/>
                <a:latin typeface="Calibri" panose="020F0502020204030204" pitchFamily="34" charset="0"/>
                <a:ea typeface="Times New Roman" panose="02020603050405020304" pitchFamily="18" charset="0"/>
              </a:rPr>
              <a:t>gi-vet</a:t>
            </a:r>
            <a:r>
              <a:rPr lang="da-DK" sz="1200" kern="0" dirty="0">
                <a:effectLst/>
                <a:latin typeface="Calibri" panose="020F0502020204030204" pitchFamily="34" charset="0"/>
                <a:ea typeface="Times New Roman" panose="02020603050405020304" pitchFamily="18" charset="0"/>
              </a:rPr>
              <a:t> klimaændringer skylden, hvilket </a:t>
            </a:r>
            <a:r>
              <a:rPr lang="da-DK" sz="1150" kern="0" dirty="0">
                <a:effectLst/>
                <a:latin typeface="Calibri" panose="020F0502020204030204" pitchFamily="34" charset="0"/>
                <a:ea typeface="Times New Roman" panose="02020603050405020304" pitchFamily="18" charset="0"/>
              </a:rPr>
              <a:t>viser sig ikke</a:t>
            </a:r>
            <a:r>
              <a:rPr lang="da-DK" sz="1200" kern="0" dirty="0">
                <a:effectLst/>
                <a:latin typeface="Calibri" panose="020F0502020204030204" pitchFamily="34" charset="0"/>
                <a:ea typeface="Times New Roman" panose="02020603050405020304" pitchFamily="18" charset="0"/>
              </a:rPr>
              <a:t> at være tilfældet - de blev udryddet </a:t>
            </a:r>
            <a:r>
              <a:rPr lang="da-DK" sz="1150" kern="0" dirty="0">
                <a:effectLst/>
                <a:latin typeface="Calibri" panose="020F0502020204030204" pitchFamily="34" charset="0"/>
                <a:ea typeface="Times New Roman" panose="02020603050405020304" pitchFamily="18" charset="0"/>
              </a:rPr>
              <a:t>af menneske-</a:t>
            </a:r>
            <a:r>
              <a:rPr lang="da-DK" sz="1200" kern="0" dirty="0">
                <a:effectLst/>
                <a:latin typeface="Calibri" panose="020F0502020204030204" pitchFamily="34" charset="0"/>
                <a:ea typeface="Times New Roman" panose="02020603050405020304" pitchFamily="18" charset="0"/>
              </a:rPr>
              <a:t>ne </a:t>
            </a:r>
            <a:r>
              <a:rPr lang="da-DK" sz="1150" kern="0" dirty="0">
                <a:effectLst/>
                <a:latin typeface="Calibri" panose="020F0502020204030204" pitchFamily="34" charset="0"/>
                <a:ea typeface="Times New Roman" panose="02020603050405020304" pitchFamily="18" charset="0"/>
              </a:rPr>
              <a:t>selvom de var få. I den fortsatte udvikling </a:t>
            </a:r>
            <a:r>
              <a:rPr lang="da-DK" sz="1100" kern="0" dirty="0">
                <a:effectLst/>
                <a:latin typeface="Calibri" panose="020F0502020204030204" pitchFamily="34" charset="0"/>
                <a:ea typeface="Times New Roman" panose="02020603050405020304" pitchFamily="18" charset="0"/>
              </a:rPr>
              <a:t>udnyt-</a:t>
            </a:r>
            <a:r>
              <a:rPr lang="da-DK" sz="1200" kern="0" dirty="0">
                <a:effectLst/>
                <a:latin typeface="Calibri" panose="020F0502020204030204" pitchFamily="34" charset="0"/>
                <a:ea typeface="Times New Roman" panose="02020603050405020304" pitchFamily="18" charset="0"/>
              </a:rPr>
              <a:t>tede menneskene </a:t>
            </a:r>
            <a:r>
              <a:rPr lang="da-DK" sz="1050" kern="0" dirty="0">
                <a:effectLst/>
                <a:latin typeface="Calibri" panose="020F0502020204030204" pitchFamily="34" charset="0"/>
                <a:ea typeface="Times New Roman" panose="02020603050405020304" pitchFamily="18" charset="0"/>
              </a:rPr>
              <a:t>jordens ressour</a:t>
            </a:r>
            <a:r>
              <a:rPr lang="da-DK" sz="1100" kern="0" dirty="0">
                <a:effectLst/>
                <a:latin typeface="Calibri" panose="020F0502020204030204" pitchFamily="34" charset="0"/>
                <a:ea typeface="Times New Roman" panose="02020603050405020304" pitchFamily="18" charset="0"/>
              </a:rPr>
              <a:t>cer både fra havet, over og </a:t>
            </a:r>
            <a:r>
              <a:rPr lang="da-DK" sz="1100" kern="0" dirty="0">
                <a:latin typeface="Calibri" panose="020F0502020204030204" pitchFamily="34" charset="0"/>
                <a:ea typeface="Times New Roman" panose="02020603050405020304" pitchFamily="18" charset="0"/>
              </a:rPr>
              <a:t>under jorden meget effektivt. Meget senere </a:t>
            </a:r>
            <a:endParaRPr lang="da-DK" sz="1150" kern="0" dirty="0">
              <a:latin typeface="Calibri" panose="020F0502020204030204" pitchFamily="34" charset="0"/>
              <a:ea typeface="Times New Roman" panose="02020603050405020304" pitchFamily="18" charset="0"/>
            </a:endParaRPr>
          </a:p>
          <a:p>
            <a:pPr marL="0" indent="0">
              <a:buNone/>
            </a:pPr>
            <a:endParaRPr lang="da-DK" sz="1150" kern="0" dirty="0">
              <a:effectLst/>
              <a:latin typeface="Calibri" panose="020F0502020204030204" pitchFamily="34" charset="0"/>
              <a:ea typeface="Times New Roman" panose="02020603050405020304" pitchFamily="18" charset="0"/>
            </a:endParaRPr>
          </a:p>
          <a:p>
            <a:pPr marL="0" indent="0">
              <a:buNone/>
            </a:pPr>
            <a:endParaRPr lang="da-DK" sz="1150" kern="0" dirty="0">
              <a:latin typeface="Calibri" panose="020F0502020204030204" pitchFamily="34" charset="0"/>
              <a:ea typeface="Times New Roman" panose="02020603050405020304" pitchFamily="18" charset="0"/>
            </a:endParaRPr>
          </a:p>
          <a:p>
            <a:pPr marL="0" indent="0">
              <a:buNone/>
            </a:pPr>
            <a:endParaRPr lang="da-DK" sz="1150" kern="0" dirty="0">
              <a:effectLst/>
              <a:latin typeface="Calibri" panose="020F0502020204030204" pitchFamily="34" charset="0"/>
              <a:ea typeface="Times New Roman" panose="02020603050405020304" pitchFamily="18" charset="0"/>
            </a:endParaRPr>
          </a:p>
          <a:p>
            <a:pPr marL="0" indent="0">
              <a:buNone/>
            </a:pPr>
            <a:endParaRPr lang="da-DK" sz="1150" kern="0" dirty="0">
              <a:latin typeface="Calibri" panose="020F0502020204030204" pitchFamily="34" charset="0"/>
              <a:ea typeface="Times New Roman" panose="02020603050405020304" pitchFamily="18" charset="0"/>
            </a:endParaRPr>
          </a:p>
          <a:p>
            <a:pPr marL="0" indent="0">
              <a:buNone/>
            </a:pPr>
            <a:endParaRPr lang="da-DK" sz="1150" kern="0" dirty="0">
              <a:effectLst/>
              <a:latin typeface="Calibri" panose="020F0502020204030204" pitchFamily="34" charset="0"/>
              <a:ea typeface="Times New Roman" panose="02020603050405020304" pitchFamily="18" charset="0"/>
            </a:endParaRPr>
          </a:p>
          <a:p>
            <a:pPr marL="0" indent="0">
              <a:buNone/>
            </a:pPr>
            <a:endParaRPr lang="da-DK" sz="1150" kern="0" dirty="0">
              <a:latin typeface="Calibri" panose="020F0502020204030204" pitchFamily="34" charset="0"/>
              <a:ea typeface="Times New Roman" panose="02020603050405020304" pitchFamily="18" charset="0"/>
            </a:endParaRPr>
          </a:p>
          <a:p>
            <a:pPr marL="0" indent="0">
              <a:buNone/>
            </a:pPr>
            <a:endParaRPr lang="da-DK" sz="300" kern="0" dirty="0">
              <a:effectLst/>
              <a:latin typeface="Calibri" panose="020F0502020204030204" pitchFamily="34" charset="0"/>
              <a:ea typeface="Times New Roman" panose="02020603050405020304" pitchFamily="18" charset="0"/>
            </a:endParaRPr>
          </a:p>
          <a:p>
            <a:pPr marL="0" indent="0">
              <a:buNone/>
            </a:pPr>
            <a:endParaRPr lang="da-DK" sz="1200" kern="0" dirty="0">
              <a:effectLst/>
              <a:latin typeface="Calibri" panose="020F0502020204030204" pitchFamily="34" charset="0"/>
              <a:ea typeface="Times New Roman" panose="02020603050405020304" pitchFamily="18" charset="0"/>
            </a:endParaRPr>
          </a:p>
          <a:p>
            <a:pPr marL="0" indent="0">
              <a:buNone/>
            </a:pPr>
            <a:r>
              <a:rPr lang="da-DK" sz="1200" kern="0" dirty="0">
                <a:effectLst/>
                <a:latin typeface="Calibri" panose="020F0502020204030204" pitchFamily="34" charset="0"/>
                <a:ea typeface="Times New Roman" panose="02020603050405020304" pitchFamily="18" charset="0"/>
              </a:rPr>
              <a:t>fulgte</a:t>
            </a:r>
            <a:r>
              <a:rPr lang="da-DK" sz="1150" kern="0" dirty="0">
                <a:effectLst/>
                <a:latin typeface="Calibri" panose="020F0502020204030204" pitchFamily="34" charset="0"/>
                <a:ea typeface="Times New Roman" panose="02020603050405020304" pitchFamily="18" charset="0"/>
              </a:rPr>
              <a:t> </a:t>
            </a:r>
            <a:r>
              <a:rPr lang="da-DK" sz="1200" kern="0" dirty="0">
                <a:effectLst/>
                <a:latin typeface="Calibri" panose="020F0502020204030204" pitchFamily="34" charset="0"/>
                <a:ea typeface="Times New Roman" panose="02020603050405020304" pitchFamily="18" charset="0"/>
              </a:rPr>
              <a:t>århundreder </a:t>
            </a:r>
            <a:r>
              <a:rPr lang="da-DK" sz="1150" kern="0" dirty="0">
                <a:effectLst/>
                <a:latin typeface="Calibri" panose="020F0502020204030204" pitchFamily="34" charset="0"/>
                <a:ea typeface="Times New Roman" panose="02020603050405020304" pitchFamily="18" charset="0"/>
              </a:rPr>
              <a:t>hvor nogle befolkningsgrupper</a:t>
            </a:r>
            <a:r>
              <a:rPr lang="da-DK" sz="1200" kern="0" dirty="0">
                <a:effectLst/>
                <a:latin typeface="Calibri" panose="020F0502020204030204" pitchFamily="34" charset="0"/>
                <a:ea typeface="Times New Roman" panose="02020603050405020304" pitchFamily="18" charset="0"/>
              </a:rPr>
              <a:t> bestemte over andre gennem kolonisering, hvil-ket kulminerede i markant velstand og dominans i Nord og stort økonomisk skel mellem Nord og Syd. Så fulgte forurening i </a:t>
            </a:r>
          </a:p>
          <a:p>
            <a:pPr marL="0" indent="0">
              <a:buNone/>
            </a:pPr>
            <a:endParaRPr lang="da-DK" sz="1200" kern="0" dirty="0">
              <a:latin typeface="Calibri" panose="020F0502020204030204" pitchFamily="34" charset="0"/>
              <a:ea typeface="Times New Roman" panose="02020603050405020304" pitchFamily="18" charset="0"/>
            </a:endParaRPr>
          </a:p>
          <a:p>
            <a:pPr marL="0" indent="0">
              <a:buNone/>
            </a:pPr>
            <a:endParaRPr lang="da-DK" sz="1200" kern="0" dirty="0">
              <a:effectLst/>
              <a:latin typeface="Calibri" panose="020F0502020204030204" pitchFamily="34" charset="0"/>
              <a:ea typeface="Times New Roman" panose="02020603050405020304" pitchFamily="18" charset="0"/>
            </a:endParaRPr>
          </a:p>
          <a:p>
            <a:pPr marL="0" indent="0">
              <a:buNone/>
            </a:pPr>
            <a:endParaRPr lang="da-DK" sz="1200" kern="0" dirty="0">
              <a:latin typeface="Calibri" panose="020F0502020204030204" pitchFamily="34" charset="0"/>
              <a:ea typeface="Times New Roman" panose="02020603050405020304" pitchFamily="18" charset="0"/>
            </a:endParaRPr>
          </a:p>
          <a:p>
            <a:pPr marL="0" indent="0">
              <a:buNone/>
            </a:pPr>
            <a:endParaRPr lang="da-DK" sz="1200" kern="0" dirty="0">
              <a:effectLst/>
              <a:latin typeface="Calibri" panose="020F0502020204030204" pitchFamily="34" charset="0"/>
              <a:ea typeface="Times New Roman" panose="02020603050405020304" pitchFamily="18" charset="0"/>
            </a:endParaRPr>
          </a:p>
          <a:p>
            <a:pPr marL="0" indent="0">
              <a:buNone/>
            </a:pPr>
            <a:endParaRPr lang="da-DK" sz="1200" kern="0" dirty="0">
              <a:latin typeface="Calibri" panose="020F0502020204030204" pitchFamily="34" charset="0"/>
              <a:ea typeface="Times New Roman" panose="02020603050405020304" pitchFamily="18" charset="0"/>
            </a:endParaRPr>
          </a:p>
          <a:p>
            <a:pPr marL="0" indent="0">
              <a:buNone/>
            </a:pPr>
            <a:endParaRPr lang="da-DK" sz="1200" kern="0" dirty="0">
              <a:effectLst/>
              <a:latin typeface="Calibri" panose="020F0502020204030204" pitchFamily="34" charset="0"/>
              <a:ea typeface="Times New Roman" panose="02020603050405020304" pitchFamily="18" charset="0"/>
            </a:endParaRPr>
          </a:p>
          <a:p>
            <a:pPr marL="0" indent="0">
              <a:buNone/>
            </a:pPr>
            <a:endParaRPr lang="da-DK" sz="1200" kern="0" dirty="0">
              <a:latin typeface="Calibri" panose="020F0502020204030204" pitchFamily="34" charset="0"/>
              <a:ea typeface="Times New Roman" panose="02020603050405020304" pitchFamily="18" charset="0"/>
            </a:endParaRPr>
          </a:p>
          <a:p>
            <a:pPr marL="0" indent="0">
              <a:buNone/>
            </a:pPr>
            <a:endParaRPr lang="da-DK" sz="1200" kern="0" dirty="0">
              <a:effectLst/>
              <a:latin typeface="Calibri" panose="020F0502020204030204" pitchFamily="34" charset="0"/>
              <a:ea typeface="Times New Roman" panose="02020603050405020304" pitchFamily="18" charset="0"/>
            </a:endParaRPr>
          </a:p>
          <a:p>
            <a:pPr marL="0" indent="0">
              <a:buNone/>
            </a:pPr>
            <a:endParaRPr lang="da-DK" sz="1200" kern="0" dirty="0">
              <a:effectLst/>
              <a:latin typeface="Calibri" panose="020F0502020204030204" pitchFamily="34" charset="0"/>
              <a:ea typeface="Times New Roman" panose="02020603050405020304" pitchFamily="18" charset="0"/>
            </a:endParaRPr>
          </a:p>
          <a:p>
            <a:pPr marL="0" indent="0">
              <a:buNone/>
            </a:pPr>
            <a:endParaRPr lang="da-DK" sz="500" kern="0" dirty="0">
              <a:latin typeface="Calibri" panose="020F0502020204030204" pitchFamily="34" charset="0"/>
              <a:ea typeface="Times New Roman" panose="02020603050405020304" pitchFamily="18" charset="0"/>
            </a:endParaRPr>
          </a:p>
          <a:p>
            <a:pPr marL="0" indent="0">
              <a:buNone/>
            </a:pPr>
            <a:r>
              <a:rPr lang="da-DK" sz="1200" kern="0" dirty="0">
                <a:latin typeface="Calibri" panose="020F0502020204030204" pitchFamily="34" charset="0"/>
                <a:ea typeface="Times New Roman" panose="02020603050405020304" pitchFamily="18" charset="0"/>
              </a:rPr>
              <a:t>Syd og</a:t>
            </a:r>
            <a:r>
              <a:rPr lang="da-DK" sz="1200" kern="0" dirty="0">
                <a:effectLst/>
                <a:latin typeface="Calibri" panose="020F0502020204030204" pitchFamily="34" charset="0"/>
                <a:ea typeface="Times New Roman" panose="02020603050405020304" pitchFamily="18" charset="0"/>
              </a:rPr>
              <a:t> øget befolkningstal </a:t>
            </a:r>
            <a:r>
              <a:rPr lang="da-DK" sz="1150" kern="0" dirty="0">
                <a:effectLst/>
                <a:latin typeface="Calibri" panose="020F0502020204030204" pitchFamily="34" charset="0"/>
                <a:ea typeface="Times New Roman" panose="02020603050405020304" pitchFamily="18" charset="0"/>
              </a:rPr>
              <a:t>i Syd med fortsat fattig</a:t>
            </a:r>
            <a:r>
              <a:rPr lang="da-DK" sz="1200" kern="0" dirty="0">
                <a:effectLst/>
                <a:latin typeface="Calibri" panose="020F0502020204030204" pitchFamily="34" charset="0"/>
                <a:ea typeface="Times New Roman" panose="02020603050405020304" pitchFamily="18" charset="0"/>
              </a:rPr>
              <a:t>dom. En stor utilfredshed i Syd har bredt sig med ønske om at få en velstand som i Nord. Dette har medført uhæmmet udnyttelse </a:t>
            </a:r>
            <a:r>
              <a:rPr lang="da-DK" sz="1150" kern="0" dirty="0">
                <a:effectLst/>
                <a:latin typeface="Calibri" panose="020F0502020204030204" pitchFamily="34" charset="0"/>
                <a:ea typeface="Times New Roman" panose="02020603050405020304" pitchFamily="18" charset="0"/>
              </a:rPr>
              <a:t>af naturressourcer</a:t>
            </a:r>
            <a:r>
              <a:rPr lang="da-DK" sz="1200" kern="0" dirty="0">
                <a:effectLst/>
                <a:latin typeface="Calibri" panose="020F0502020204030204" pitchFamily="34" charset="0"/>
                <a:ea typeface="Times New Roman" panose="02020603050405020304" pitchFamily="18" charset="0"/>
              </a:rPr>
              <a:t> som regnskov, vilde dyr, </a:t>
            </a:r>
            <a:r>
              <a:rPr lang="da-DK" sz="1150" kern="0" dirty="0">
                <a:effectLst/>
                <a:latin typeface="Calibri" panose="020F0502020204030204" pitchFamily="34" charset="0"/>
                <a:ea typeface="Times New Roman" panose="02020603050405020304" pitchFamily="18" charset="0"/>
              </a:rPr>
              <a:t>mineraler,</a:t>
            </a:r>
            <a:r>
              <a:rPr lang="da-DK" sz="1200" kern="0" dirty="0">
                <a:effectLst/>
                <a:latin typeface="Calibri" panose="020F0502020204030204" pitchFamily="34" charset="0"/>
                <a:ea typeface="Times New Roman" panose="02020603050405020304" pitchFamily="18" charset="0"/>
              </a:rPr>
              <a:t> </a:t>
            </a:r>
            <a:r>
              <a:rPr lang="da-DK" sz="1150" kern="0" dirty="0">
                <a:effectLst/>
                <a:latin typeface="Calibri" panose="020F0502020204030204" pitchFamily="34" charset="0"/>
                <a:ea typeface="Times New Roman" panose="02020603050405020304" pitchFamily="18" charset="0"/>
              </a:rPr>
              <a:t>kemiske</a:t>
            </a:r>
            <a:r>
              <a:rPr lang="da-DK" sz="1100" kern="0" dirty="0">
                <a:effectLst/>
                <a:latin typeface="Calibri" panose="020F0502020204030204" pitchFamily="34" charset="0"/>
                <a:ea typeface="Times New Roman" panose="02020603050405020304" pitchFamily="18" charset="0"/>
              </a:rPr>
              <a:t> og</a:t>
            </a:r>
            <a:r>
              <a:rPr lang="da-DK" sz="1150" kern="0" dirty="0">
                <a:effectLst/>
                <a:latin typeface="Calibri" panose="020F0502020204030204" pitchFamily="34" charset="0"/>
                <a:ea typeface="Times New Roman" panose="02020603050405020304" pitchFamily="18" charset="0"/>
              </a:rPr>
              <a:t> </a:t>
            </a:r>
            <a:r>
              <a:rPr lang="da-DK" sz="1100" kern="0" dirty="0">
                <a:effectLst/>
                <a:latin typeface="Calibri" panose="020F0502020204030204" pitchFamily="34" charset="0"/>
                <a:ea typeface="Times New Roman" panose="02020603050405020304" pitchFamily="18" charset="0"/>
              </a:rPr>
              <a:t>an</a:t>
            </a:r>
            <a:r>
              <a:rPr lang="da-DK" sz="1200" kern="0" dirty="0">
                <a:effectLst/>
                <a:latin typeface="Calibri" panose="020F0502020204030204" pitchFamily="34" charset="0"/>
                <a:ea typeface="Times New Roman" panose="02020603050405020304" pitchFamily="18" charset="0"/>
              </a:rPr>
              <a:t>dre </a:t>
            </a:r>
            <a:r>
              <a:rPr lang="da-DK" sz="1150" kern="0" dirty="0">
                <a:effectLst/>
                <a:latin typeface="Calibri" panose="020F0502020204030204" pitchFamily="34" charset="0"/>
                <a:ea typeface="Times New Roman" panose="02020603050405020304" pitchFamily="18" charset="0"/>
              </a:rPr>
              <a:t>produkter på globalt niveau, men specielt i </a:t>
            </a:r>
            <a:r>
              <a:rPr lang="da-DK" sz="1100" kern="0" dirty="0">
                <a:effectLst/>
                <a:latin typeface="Calibri" panose="020F0502020204030204" pitchFamily="34" charset="0"/>
                <a:ea typeface="Times New Roman" panose="02020603050405020304" pitchFamily="18" charset="0"/>
              </a:rPr>
              <a:t>Syd.</a:t>
            </a: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200" dirty="0">
              <a:effectLst/>
              <a:latin typeface="Calibri" panose="020F0502020204030204" pitchFamily="34" charset="0"/>
              <a:ea typeface="Calibri" panose="020F0502020204030204" pitchFamily="34" charset="0"/>
              <a:cs typeface="Vrinda" panose="020B0502040204020203" pitchFamily="34" charset="0"/>
            </a:endParaRPr>
          </a:p>
          <a:p>
            <a:pPr marL="0" indent="0">
              <a:buNone/>
            </a:pPr>
            <a:endParaRPr lang="da-DK" sz="500" dirty="0">
              <a:effectLst/>
              <a:latin typeface="Calibri" panose="020F0502020204030204" pitchFamily="34" charset="0"/>
              <a:ea typeface="Calibri" panose="020F0502020204030204" pitchFamily="34" charset="0"/>
              <a:cs typeface="Vrinda" panose="020B0502040204020203"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5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6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en-GB" sz="1200" dirty="0">
              <a:latin typeface="Calibri" panose="020F0502020204030204" pitchFamily="34" charset="0"/>
              <a:cs typeface="Calibri" panose="020F0502020204030204" pitchFamily="34" charset="0"/>
            </a:endParaRPr>
          </a:p>
          <a:p>
            <a:pPr marL="0" indent="0">
              <a:buNone/>
            </a:pPr>
            <a:endParaRPr lang="en-GB" sz="1200" dirty="0">
              <a:latin typeface="Calibri" panose="020F0502020204030204" pitchFamily="34" charset="0"/>
              <a:cs typeface="Calibri" panose="020F0502020204030204" pitchFamily="34" charset="0"/>
            </a:endParaRPr>
          </a:p>
          <a:p>
            <a:pPr marL="0" indent="0">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r>
              <a:rPr lang="en-GB" sz="1200" dirty="0">
                <a:latin typeface="Calibri" panose="020F0502020204030204" pitchFamily="34" charset="0"/>
                <a:cs typeface="Calibri" panose="020F0502020204030204" pitchFamily="34" charset="0"/>
              </a:rPr>
              <a:t> </a:t>
            </a: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ndParaRPr>
          </a:p>
        </p:txBody>
      </p:sp>
      <p:sp>
        <p:nvSpPr>
          <p:cNvPr id="20" name="Pladsholder til indhold 19"/>
          <p:cNvSpPr>
            <a:spLocks noGrp="1"/>
          </p:cNvSpPr>
          <p:nvPr>
            <p:ph sz="quarter" idx="4"/>
          </p:nvPr>
        </p:nvSpPr>
        <p:spPr>
          <a:xfrm>
            <a:off x="3428443" y="328484"/>
            <a:ext cx="3272725" cy="9161020"/>
          </a:xfrm>
        </p:spPr>
        <p:txBody>
          <a:bodyPr lIns="0" tIns="0" rIns="0" bIns="0">
            <a:no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da-DK" sz="1200" kern="0" dirty="0">
                <a:effectLst/>
                <a:latin typeface="Calibri" panose="020F0502020204030204" pitchFamily="34" charset="0"/>
                <a:ea typeface="Times New Roman" panose="02020603050405020304" pitchFamily="18" charset="0"/>
              </a:rPr>
              <a:t>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6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da-DK" sz="1200" kern="0" dirty="0">
                <a:effectLst/>
                <a:latin typeface="Calibri" panose="020F0502020204030204" pitchFamily="34" charset="0"/>
                <a:ea typeface="Times New Roman" panose="02020603050405020304" pitchFamily="18" charset="0"/>
              </a:rPr>
              <a:t>Vestens øgede bevidsthed omkring miljøbeskyttel-se, har delt verden i to: den rige i nord med vel-stand og viden og den fattige i syd med øget forure-ning og manglende kapacitet/viden. Mens forholde-ne forværres i Syd med øget fattigdom, krigshandlin-ger, social uro, øget forurening er der stadig bedre orden i Nord. Det betyder så at flere og flere fra Syd søger mod Nord, som </a:t>
            </a:r>
            <a:r>
              <a:rPr lang="da-DK" sz="1150" kern="0" dirty="0">
                <a:effectLst/>
                <a:latin typeface="Calibri" panose="020F0502020204030204" pitchFamily="34" charset="0"/>
                <a:ea typeface="Times New Roman" panose="02020603050405020304" pitchFamily="18" charset="0"/>
              </a:rPr>
              <a:t>lukker sine grænser for at bes-</a:t>
            </a:r>
            <a:r>
              <a:rPr lang="da-DK" sz="1200" kern="0" dirty="0">
                <a:effectLst/>
                <a:latin typeface="Calibri" panose="020F0502020204030204" pitchFamily="34" charset="0"/>
                <a:ea typeface="Times New Roman" panose="02020603050405020304" pitchFamily="18" charset="0"/>
              </a:rPr>
              <a:t>kytte egen velstand. På den måde er verden blevet mere og mere splittet med øgede menneskelige tra-gedier og miljøødelæggelse, </a:t>
            </a:r>
            <a:r>
              <a:rPr lang="da-DK" sz="1150" kern="0" dirty="0">
                <a:effectLst/>
                <a:latin typeface="Calibri" panose="020F0502020204030204" pitchFamily="34" charset="0"/>
                <a:ea typeface="Times New Roman" panose="02020603050405020304" pitchFamily="18" charset="0"/>
              </a:rPr>
              <a:t>som igen gør menneske-</a:t>
            </a:r>
            <a:r>
              <a:rPr lang="da-DK" sz="1200" kern="0" dirty="0">
                <a:effectLst/>
                <a:latin typeface="Calibri" panose="020F0502020204030204" pitchFamily="34" charset="0"/>
                <a:ea typeface="Times New Roman" panose="02020603050405020304" pitchFamily="18" charset="0"/>
              </a:rPr>
              <a:t>nes fortsatte eksistensmuligheder mere usikre. Det giver global ustabilitet med fare for krig og ødelæg-</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da-DK" sz="1200" kern="0" dirty="0">
                <a:effectLst/>
                <a:latin typeface="Calibri" panose="020F0502020204030204" pitchFamily="34" charset="0"/>
                <a:ea typeface="Times New Roman" panose="02020603050405020304" pitchFamily="18" charset="0"/>
              </a:rPr>
              <a:t>gelse, som allerede foregår rundt omkring i verden. Dette er ikke i nogens interesse og vi skal arbejde for at finde en løsning. Hvis vi ikke finder </a:t>
            </a:r>
            <a:r>
              <a:rPr lang="da-DK" sz="1200" kern="0" dirty="0">
                <a:latin typeface="Calibri" panose="020F0502020204030204" pitchFamily="34" charset="0"/>
                <a:ea typeface="Times New Roman" panose="02020603050405020304" pitchFamily="18" charset="0"/>
              </a:rPr>
              <a:t>d</a:t>
            </a:r>
            <a:r>
              <a:rPr lang="da-DK" sz="1200" kern="0" dirty="0">
                <a:effectLst/>
                <a:latin typeface="Calibri" panose="020F0502020204030204" pitchFamily="34" charset="0"/>
                <a:ea typeface="Times New Roman" panose="02020603050405020304" pitchFamily="18" charset="0"/>
              </a:rPr>
              <a:t>en, så bliver verden ubeboelig for mennesker og så kan </a:t>
            </a:r>
            <a:r>
              <a:rPr lang="da-DK" sz="1200" kern="0" dirty="0">
                <a:latin typeface="Calibri" panose="020F0502020204030204" pitchFamily="34" charset="0"/>
                <a:ea typeface="Times New Roman" panose="02020603050405020304" pitchFamily="18" charset="0"/>
              </a:rPr>
              <a:t>det hele </a:t>
            </a:r>
            <a:r>
              <a:rPr lang="da-DK" sz="1200" kern="0" dirty="0">
                <a:effectLst/>
                <a:latin typeface="Calibri" panose="020F0502020204030204" pitchFamily="34" charset="0"/>
                <a:ea typeface="Times New Roman" panose="02020603050405020304" pitchFamily="18" charset="0"/>
              </a:rPr>
              <a:t>være ligegyldigt.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a-DK" sz="1200" kern="0" dirty="0">
              <a:effectLst/>
              <a:latin typeface="Calibri" panose="020F0502020204030204" pitchFamily="34" charset="0"/>
              <a:ea typeface="Times New Roman" panose="02020603050405020304" pitchFamily="18"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5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500" dirty="0">
              <a:latin typeface="Calibri" pitchFamily="34" charset="0"/>
              <a:cs typeface="Calibri" pitchFamily="34" charset="0"/>
            </a:endParaRPr>
          </a:p>
          <a:p>
            <a:pPr marL="0" indent="0">
              <a:buNone/>
            </a:pPr>
            <a:r>
              <a:rPr lang="da-DK" sz="1200" dirty="0">
                <a:latin typeface="Calibri" pitchFamily="34" charset="0"/>
                <a:cs typeface="Calibri" pitchFamily="34" charset="0"/>
              </a:rPr>
              <a:t> </a:t>
            </a:r>
          </a:p>
          <a:p>
            <a:pPr marL="0" indent="0" algn="just">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5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5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r>
              <a:rPr lang="en-GB" sz="1200" dirty="0">
                <a:latin typeface="Calibri" panose="020F0502020204030204" pitchFamily="34" charset="0"/>
                <a:cs typeface="Calibri" panose="020F0502020204030204" pitchFamily="34" charset="0"/>
              </a:rPr>
              <a:t>  </a:t>
            </a: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a:xfrm>
            <a:off x="6309320" y="9378596"/>
            <a:ext cx="476672" cy="527404"/>
          </a:xfrm>
        </p:spPr>
        <p:txBody>
          <a:bodyPr/>
          <a:lstStyle/>
          <a:p>
            <a:fld id="{962F89E5-FDC6-4879-9052-8FFED4F5367E}" type="slidenum">
              <a:rPr lang="da-DK" smtClean="0"/>
              <a:pPr/>
              <a:t>3</a:t>
            </a:fld>
            <a:endParaRPr lang="da-DK" dirty="0"/>
          </a:p>
        </p:txBody>
      </p:sp>
      <p:grpSp>
        <p:nvGrpSpPr>
          <p:cNvPr id="3" name="Group 2">
            <a:extLst>
              <a:ext uri="{FF2B5EF4-FFF2-40B4-BE49-F238E27FC236}">
                <a16:creationId xmlns:a16="http://schemas.microsoft.com/office/drawing/2014/main" id="{2B0E2314-7587-C0E8-677A-D5ABB9677667}"/>
              </a:ext>
            </a:extLst>
          </p:cNvPr>
          <p:cNvGrpSpPr/>
          <p:nvPr/>
        </p:nvGrpSpPr>
        <p:grpSpPr>
          <a:xfrm>
            <a:off x="91408" y="5745088"/>
            <a:ext cx="3177140" cy="2092459"/>
            <a:chOff x="67676" y="5850908"/>
            <a:chExt cx="3177140" cy="2092459"/>
          </a:xfrm>
        </p:grpSpPr>
        <p:pic>
          <p:nvPicPr>
            <p:cNvPr id="4" name="Picture 3">
              <a:extLst>
                <a:ext uri="{FF2B5EF4-FFF2-40B4-BE49-F238E27FC236}">
                  <a16:creationId xmlns:a16="http://schemas.microsoft.com/office/drawing/2014/main" id="{5C7049E9-623E-1174-923E-FCAD86559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76" y="5850908"/>
              <a:ext cx="3177140" cy="1960176"/>
            </a:xfrm>
            <a:prstGeom prst="rect">
              <a:avLst/>
            </a:prstGeom>
          </p:spPr>
        </p:pic>
        <p:sp>
          <p:nvSpPr>
            <p:cNvPr id="9" name="Text Box 2">
              <a:extLst>
                <a:ext uri="{FF2B5EF4-FFF2-40B4-BE49-F238E27FC236}">
                  <a16:creationId xmlns:a16="http://schemas.microsoft.com/office/drawing/2014/main" id="{38B3D212-275D-69E3-7285-219F1320E5B3}"/>
                </a:ext>
              </a:extLst>
            </p:cNvPr>
            <p:cNvSpPr txBox="1">
              <a:spLocks noChangeArrowheads="1"/>
            </p:cNvSpPr>
            <p:nvPr/>
          </p:nvSpPr>
          <p:spPr bwMode="auto">
            <a:xfrm>
              <a:off x="171379" y="7608765"/>
              <a:ext cx="3056184" cy="334602"/>
            </a:xfrm>
            <a:prstGeom prst="rect">
              <a:avLst/>
            </a:prstGeom>
            <a:solidFill>
              <a:sysClr val="window" lastClr="FFFFFF"/>
            </a:solidFill>
            <a:ln w="9525">
              <a:noFill/>
              <a:miter lim="800000"/>
              <a:headEnd/>
              <a:tailEnd/>
            </a:ln>
          </p:spPr>
          <p:txBody>
            <a:bodyPr rot="0" vert="horz" wrap="square" lIns="0" tIns="0" rIns="0" bIns="0" anchor="t" anchorCtr="0">
              <a:noAutofit/>
            </a:bodyPr>
            <a:lstStyle/>
            <a:p>
              <a:pPr>
                <a:spcAft>
                  <a:spcPts val="600"/>
                </a:spcAft>
              </a:pPr>
              <a:r>
                <a:rPr lang="da-DK" sz="900" b="0" i="0" dirty="0">
                  <a:solidFill>
                    <a:srgbClr val="293C1F"/>
                  </a:solidFill>
                  <a:effectLst/>
                  <a:latin typeface="Calibri" panose="020F0502020204030204" pitchFamily="34" charset="0"/>
                  <a:cs typeface="Calibri" panose="020F0502020204030204" pitchFamily="34" charset="0"/>
                </a:rPr>
                <a:t>Europæernes slavehanden fra Afrika til det amerikanske kontinent i 1700 tallet.</a:t>
              </a:r>
              <a:endParaRPr lang="da-DK" sz="900" dirty="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id="{4D1D925C-6C18-0E51-EF5E-343F28F8CE81}"/>
              </a:ext>
            </a:extLst>
          </p:cNvPr>
          <p:cNvGrpSpPr/>
          <p:nvPr/>
        </p:nvGrpSpPr>
        <p:grpSpPr>
          <a:xfrm>
            <a:off x="3421011" y="4830598"/>
            <a:ext cx="3256966" cy="1921774"/>
            <a:chOff x="3455220" y="4953000"/>
            <a:chExt cx="3256966" cy="1921774"/>
          </a:xfrm>
        </p:grpSpPr>
        <p:pic>
          <p:nvPicPr>
            <p:cNvPr id="6" name="Picture 2" descr="K:\Billeder\Internet pictures for Power Point\Bådflygninger middelhavet apr 2015\7846991-31indflygtningejpg[1].jpg">
              <a:extLst>
                <a:ext uri="{FF2B5EF4-FFF2-40B4-BE49-F238E27FC236}">
                  <a16:creationId xmlns:a16="http://schemas.microsoft.com/office/drawing/2014/main" id="{84B8D54D-CE80-BD40-606C-E0DC54FA4B3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59527" y="4953000"/>
              <a:ext cx="3240116" cy="182469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a:extLst>
                <a:ext uri="{FF2B5EF4-FFF2-40B4-BE49-F238E27FC236}">
                  <a16:creationId xmlns:a16="http://schemas.microsoft.com/office/drawing/2014/main" id="{5424B48A-754A-C3A5-67DC-94C657264438}"/>
                </a:ext>
              </a:extLst>
            </p:cNvPr>
            <p:cNvSpPr txBox="1">
              <a:spLocks noChangeArrowheads="1"/>
            </p:cNvSpPr>
            <p:nvPr/>
          </p:nvSpPr>
          <p:spPr bwMode="auto">
            <a:xfrm>
              <a:off x="3455220" y="6693529"/>
              <a:ext cx="3256966" cy="181245"/>
            </a:xfrm>
            <a:prstGeom prst="rect">
              <a:avLst/>
            </a:prstGeom>
            <a:solidFill>
              <a:sysClr val="window" lastClr="FFFFFF"/>
            </a:solidFill>
            <a:ln w="9525">
              <a:noFill/>
              <a:miter lim="800000"/>
              <a:headEnd/>
              <a:tailEnd/>
            </a:ln>
          </p:spPr>
          <p:txBody>
            <a:bodyPr rot="0" vert="horz" wrap="square" lIns="0" tIns="0" rIns="0" bIns="0" anchor="t" anchorCtr="0">
              <a:noAutofit/>
            </a:bodyPr>
            <a:lstStyle/>
            <a:p>
              <a:pPr>
                <a:spcAft>
                  <a:spcPts val="600"/>
                </a:spcAft>
              </a:pPr>
              <a:r>
                <a:rPr lang="da-DK" sz="900" b="0" i="1" dirty="0">
                  <a:solidFill>
                    <a:srgbClr val="293C1F"/>
                  </a:solidFill>
                  <a:effectLst/>
                  <a:latin typeface="Calibri" panose="020F0502020204030204" pitchFamily="34" charset="0"/>
                  <a:cs typeface="Calibri" panose="020F0502020204030204" pitchFamily="34" charset="0"/>
                </a:rPr>
                <a:t>Bådflygtninge til EU fra Afrika og Mellemøsten – mange dør undervejs </a:t>
              </a:r>
              <a:endParaRPr lang="da-DK" sz="900" i="1" dirty="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13" name="Group 12">
            <a:extLst>
              <a:ext uri="{FF2B5EF4-FFF2-40B4-BE49-F238E27FC236}">
                <a16:creationId xmlns:a16="http://schemas.microsoft.com/office/drawing/2014/main" id="{AEB8CD5E-DEE1-034D-5F0B-256E4BC28901}"/>
              </a:ext>
            </a:extLst>
          </p:cNvPr>
          <p:cNvGrpSpPr/>
          <p:nvPr/>
        </p:nvGrpSpPr>
        <p:grpSpPr>
          <a:xfrm>
            <a:off x="3453911" y="7732468"/>
            <a:ext cx="3148773" cy="1747451"/>
            <a:chOff x="3453911" y="7732468"/>
            <a:chExt cx="3148773" cy="1747451"/>
          </a:xfrm>
        </p:grpSpPr>
        <p:pic>
          <p:nvPicPr>
            <p:cNvPr id="7" name="Picture 6">
              <a:extLst>
                <a:ext uri="{FF2B5EF4-FFF2-40B4-BE49-F238E27FC236}">
                  <a16:creationId xmlns:a16="http://schemas.microsoft.com/office/drawing/2014/main" id="{8BEDB992-C9CE-78DC-A7DE-BAD3D0E40E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55663" y="7732468"/>
              <a:ext cx="3147021" cy="1568222"/>
            </a:xfrm>
            <a:prstGeom prst="rect">
              <a:avLst/>
            </a:prstGeom>
          </p:spPr>
        </p:pic>
        <p:sp>
          <p:nvSpPr>
            <p:cNvPr id="11" name="Text Box 2">
              <a:extLst>
                <a:ext uri="{FF2B5EF4-FFF2-40B4-BE49-F238E27FC236}">
                  <a16:creationId xmlns:a16="http://schemas.microsoft.com/office/drawing/2014/main" id="{86950265-05A3-5397-8FC9-31A219998A9C}"/>
                </a:ext>
              </a:extLst>
            </p:cNvPr>
            <p:cNvSpPr txBox="1">
              <a:spLocks noChangeArrowheads="1"/>
            </p:cNvSpPr>
            <p:nvPr/>
          </p:nvSpPr>
          <p:spPr bwMode="auto">
            <a:xfrm>
              <a:off x="3453911" y="9271934"/>
              <a:ext cx="3147021" cy="207985"/>
            </a:xfrm>
            <a:prstGeom prst="rect">
              <a:avLst/>
            </a:prstGeom>
            <a:solidFill>
              <a:sysClr val="window" lastClr="FFFFFF"/>
            </a:solidFill>
            <a:ln w="9525">
              <a:noFill/>
              <a:miter lim="800000"/>
              <a:headEnd/>
              <a:tailEnd/>
            </a:ln>
          </p:spPr>
          <p:txBody>
            <a:bodyPr rot="0" vert="horz" wrap="square" lIns="0" tIns="0" rIns="0" bIns="0" anchor="t" anchorCtr="0">
              <a:noAutofit/>
            </a:bodyPr>
            <a:lstStyle/>
            <a:p>
              <a:pPr>
                <a:spcAft>
                  <a:spcPts val="600"/>
                </a:spcAft>
              </a:pPr>
              <a:r>
                <a:rPr lang="da-DK" sz="900" b="0" i="0" dirty="0">
                  <a:solidFill>
                    <a:srgbClr val="293C1F"/>
                  </a:solidFill>
                  <a:effectLst/>
                  <a:latin typeface="Calibri" panose="020F0502020204030204" pitchFamily="34" charset="0"/>
                  <a:cs typeface="Calibri" panose="020F0502020204030204" pitchFamily="34" charset="0"/>
                </a:rPr>
                <a:t>Danske udviklingsministre og global fattigdom </a:t>
              </a:r>
              <a:endParaRPr lang="da-DK" sz="900" dirty="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1C012A9B-CBFE-359C-BBE4-1B27ADDDC855}"/>
              </a:ext>
            </a:extLst>
          </p:cNvPr>
          <p:cNvGrpSpPr/>
          <p:nvPr/>
        </p:nvGrpSpPr>
        <p:grpSpPr>
          <a:xfrm>
            <a:off x="3395667" y="359583"/>
            <a:ext cx="3390325" cy="1929121"/>
            <a:chOff x="3395667" y="328484"/>
            <a:chExt cx="3390325" cy="1929121"/>
          </a:xfrm>
        </p:grpSpPr>
        <p:pic>
          <p:nvPicPr>
            <p:cNvPr id="5" name="Picture 4">
              <a:extLst>
                <a:ext uri="{FF2B5EF4-FFF2-40B4-BE49-F238E27FC236}">
                  <a16:creationId xmlns:a16="http://schemas.microsoft.com/office/drawing/2014/main" id="{2E0E404A-13A9-EA24-CC46-59B2879F57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8442" y="328484"/>
              <a:ext cx="3256967" cy="1832044"/>
            </a:xfrm>
            <a:prstGeom prst="rect">
              <a:avLst/>
            </a:prstGeom>
          </p:spPr>
        </p:pic>
        <p:sp>
          <p:nvSpPr>
            <p:cNvPr id="12" name="Text Box 2">
              <a:extLst>
                <a:ext uri="{FF2B5EF4-FFF2-40B4-BE49-F238E27FC236}">
                  <a16:creationId xmlns:a16="http://schemas.microsoft.com/office/drawing/2014/main" id="{0967E23F-910E-7E21-A021-D03FFA288FE8}"/>
                </a:ext>
              </a:extLst>
            </p:cNvPr>
            <p:cNvSpPr txBox="1">
              <a:spLocks noChangeArrowheads="1"/>
            </p:cNvSpPr>
            <p:nvPr/>
          </p:nvSpPr>
          <p:spPr bwMode="auto">
            <a:xfrm>
              <a:off x="3395667" y="2106548"/>
              <a:ext cx="3390325" cy="151057"/>
            </a:xfrm>
            <a:prstGeom prst="rect">
              <a:avLst/>
            </a:prstGeom>
            <a:solidFill>
              <a:sysClr val="window" lastClr="FFFFFF"/>
            </a:solidFill>
            <a:ln w="9525">
              <a:noFill/>
              <a:miter lim="800000"/>
              <a:headEnd/>
              <a:tailEnd/>
            </a:ln>
          </p:spPr>
          <p:txBody>
            <a:bodyPr rot="0" vert="horz" wrap="square" lIns="0" tIns="0" rIns="0" bIns="0" anchor="t" anchorCtr="0">
              <a:noAutofit/>
            </a:bodyPr>
            <a:lstStyle/>
            <a:p>
              <a:pPr>
                <a:spcAft>
                  <a:spcPts val="600"/>
                </a:spcAft>
              </a:pPr>
              <a:r>
                <a:rPr lang="da-DK" sz="900" b="0" i="1" dirty="0">
                  <a:solidFill>
                    <a:srgbClr val="293C1F"/>
                  </a:solidFill>
                  <a:effectLst/>
                  <a:latin typeface="Calibri" panose="020F0502020204030204" pitchFamily="34" charset="0"/>
                  <a:cs typeface="Calibri" panose="020F0502020204030204" pitchFamily="34" charset="0"/>
                </a:rPr>
                <a:t>Offshore vindmøllepark i Danmark, som er miljømæssigt et varmt emne</a:t>
              </a:r>
              <a:endParaRPr lang="da-DK" sz="900" i="1" dirty="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22" name="Group 21">
            <a:extLst>
              <a:ext uri="{FF2B5EF4-FFF2-40B4-BE49-F238E27FC236}">
                <a16:creationId xmlns:a16="http://schemas.microsoft.com/office/drawing/2014/main" id="{A60903A9-C85E-2D99-96AF-C80B5414B4B6}"/>
              </a:ext>
            </a:extLst>
          </p:cNvPr>
          <p:cNvGrpSpPr/>
          <p:nvPr/>
        </p:nvGrpSpPr>
        <p:grpSpPr>
          <a:xfrm>
            <a:off x="137962" y="3440832"/>
            <a:ext cx="3147022" cy="1372339"/>
            <a:chOff x="84022" y="3329418"/>
            <a:chExt cx="3147022" cy="1372339"/>
          </a:xfrm>
        </p:grpSpPr>
        <p:pic>
          <p:nvPicPr>
            <p:cNvPr id="18" name="Picture 17">
              <a:extLst>
                <a:ext uri="{FF2B5EF4-FFF2-40B4-BE49-F238E27FC236}">
                  <a16:creationId xmlns:a16="http://schemas.microsoft.com/office/drawing/2014/main" id="{0C8B996F-D215-AB32-B04E-39E5449838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022" y="3329418"/>
              <a:ext cx="3084033" cy="1071589"/>
            </a:xfrm>
            <a:prstGeom prst="rect">
              <a:avLst/>
            </a:prstGeom>
          </p:spPr>
        </p:pic>
        <p:sp>
          <p:nvSpPr>
            <p:cNvPr id="21" name="Text Box 2">
              <a:extLst>
                <a:ext uri="{FF2B5EF4-FFF2-40B4-BE49-F238E27FC236}">
                  <a16:creationId xmlns:a16="http://schemas.microsoft.com/office/drawing/2014/main" id="{3BF965C2-280C-9DF9-4B91-2485ED20DEDB}"/>
                </a:ext>
              </a:extLst>
            </p:cNvPr>
            <p:cNvSpPr txBox="1">
              <a:spLocks noChangeArrowheads="1"/>
            </p:cNvSpPr>
            <p:nvPr/>
          </p:nvSpPr>
          <p:spPr bwMode="auto">
            <a:xfrm>
              <a:off x="84022" y="4367155"/>
              <a:ext cx="3147022" cy="334602"/>
            </a:xfrm>
            <a:prstGeom prst="rect">
              <a:avLst/>
            </a:prstGeom>
            <a:solidFill>
              <a:sysClr val="window" lastClr="FFFFFF"/>
            </a:solidFill>
            <a:ln w="9525">
              <a:noFill/>
              <a:miter lim="800000"/>
              <a:headEnd/>
              <a:tailEnd/>
            </a:ln>
          </p:spPr>
          <p:txBody>
            <a:bodyPr rot="0" vert="horz" wrap="square" lIns="0" tIns="0" rIns="0" bIns="0" anchor="t" anchorCtr="0">
              <a:noAutofit/>
            </a:bodyPr>
            <a:lstStyle/>
            <a:p>
              <a:pPr>
                <a:spcAft>
                  <a:spcPts val="600"/>
                </a:spcAft>
              </a:pPr>
              <a:r>
                <a:rPr lang="da-DK" sz="900" b="0" i="0" dirty="0">
                  <a:solidFill>
                    <a:srgbClr val="293C1F"/>
                  </a:solidFill>
                  <a:effectLst/>
                  <a:latin typeface="Calibri" panose="020F0502020204030204" pitchFamily="34" charset="0"/>
                  <a:cs typeface="Calibri" panose="020F0502020204030204" pitchFamily="34" charset="0"/>
                </a:rPr>
                <a:t>Årsage</a:t>
              </a:r>
              <a:r>
                <a:rPr lang="da-DK" sz="900" b="0" i="1" dirty="0">
                  <a:solidFill>
                    <a:srgbClr val="293C1F"/>
                  </a:solidFill>
                  <a:effectLst/>
                  <a:latin typeface="Calibri" panose="020F0502020204030204" pitchFamily="34" charset="0"/>
                  <a:cs typeface="Calibri" panose="020F0502020204030204" pitchFamily="34" charset="0"/>
                </a:rPr>
                <a:t>n til forsvinden af store pattedyr er det  moderne menneskes </a:t>
              </a:r>
              <a:r>
                <a:rPr lang="da-DK" sz="900" i="1" dirty="0">
                  <a:solidFill>
                    <a:srgbClr val="293C1F"/>
                  </a:solidFill>
                  <a:latin typeface="Calibri" panose="020F0502020204030204" pitchFamily="34" charset="0"/>
                  <a:cs typeface="Calibri" panose="020F0502020204030204" pitchFamily="34" charset="0"/>
                </a:rPr>
                <a:t>udbredning</a:t>
              </a:r>
              <a:r>
                <a:rPr lang="da-DK" sz="900" b="0" i="1" dirty="0">
                  <a:solidFill>
                    <a:srgbClr val="293C1F"/>
                  </a:solidFill>
                  <a:effectLst/>
                  <a:latin typeface="Calibri" panose="020F0502020204030204" pitchFamily="34" charset="0"/>
                  <a:cs typeface="Calibri" panose="020F0502020204030204" pitchFamily="34" charset="0"/>
                </a:rPr>
                <a:t> </a:t>
              </a:r>
              <a:endParaRPr lang="da-DK" sz="900" i="1" dirty="0">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83866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ladsholder til indhold 18"/>
          <p:cNvSpPr>
            <a:spLocks noGrp="1"/>
          </p:cNvSpPr>
          <p:nvPr>
            <p:ph sz="half" idx="2"/>
          </p:nvPr>
        </p:nvSpPr>
        <p:spPr>
          <a:xfrm>
            <a:off x="172591" y="344488"/>
            <a:ext cx="3112393" cy="9289031"/>
          </a:xfrm>
        </p:spPr>
        <p:txBody>
          <a:bodyPr lIns="0" tIns="0" rIns="0" bIns="0">
            <a:noAutofit/>
          </a:bodyPr>
          <a:lstStyle/>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da-DK" sz="1200" dirty="0">
                <a:effectLst/>
                <a:latin typeface="Calibri" panose="020F0502020204030204" pitchFamily="34" charset="0"/>
                <a:ea typeface="Calibri" panose="020F0502020204030204" pitchFamily="34" charset="0"/>
                <a:cs typeface="Calibri" panose="020F0502020204030204" pitchFamily="34" charset="0"/>
              </a:rPr>
              <a:t>Thomas Piketti forklarer i sin bog ”Kapital og ideo-logi” hvordan man skaber uligheder og  </a:t>
            </a:r>
            <a:r>
              <a:rPr lang="da-DK" sz="1150" dirty="0">
                <a:effectLst/>
                <a:latin typeface="Calibri" panose="020F0502020204030204" pitchFamily="34" charset="0"/>
                <a:ea typeface="Calibri" panose="020F0502020204030204" pitchFamily="34" charset="0"/>
                <a:cs typeface="Calibri" panose="020F0502020204030204" pitchFamily="34" charset="0"/>
              </a:rPr>
              <a:t>ustabilitet, </a:t>
            </a:r>
            <a:r>
              <a:rPr lang="da-DK" sz="1200" dirty="0">
                <a:effectLst/>
                <a:latin typeface="Calibri" panose="020F0502020204030204" pitchFamily="34" charset="0"/>
                <a:ea typeface="Calibri" panose="020F0502020204030204" pitchFamily="34" charset="0"/>
                <a:cs typeface="Calibri" panose="020F0502020204030204" pitchFamily="34" charset="0"/>
              </a:rPr>
              <a:t>som vi ikke ønsker. Vi vil alle gerne leve i fred og sikkerhed. Så det er i vor egen interesse at </a:t>
            </a:r>
            <a:r>
              <a:rPr lang="da-DK" sz="1150" dirty="0">
                <a:effectLst/>
                <a:latin typeface="Calibri" panose="020F0502020204030204" pitchFamily="34" charset="0"/>
                <a:ea typeface="Calibri" panose="020F0502020204030204" pitchFamily="34" charset="0"/>
                <a:cs typeface="Calibri" panose="020F0502020204030204" pitchFamily="34" charset="0"/>
              </a:rPr>
              <a:t>holde ulighederne på</a:t>
            </a:r>
            <a:r>
              <a:rPr lang="da-DK" sz="1200" dirty="0">
                <a:effectLst/>
                <a:latin typeface="Calibri" panose="020F0502020204030204" pitchFamily="34" charset="0"/>
                <a:ea typeface="Calibri" panose="020F0502020204030204" pitchFamily="34" charset="0"/>
                <a:cs typeface="Calibri" panose="020F0502020204030204" pitchFamily="34" charset="0"/>
              </a:rPr>
              <a:t> så lavt et niveau som muligt. Dette kræver, at der ikke </a:t>
            </a:r>
            <a:r>
              <a:rPr lang="da-DK" sz="1150" dirty="0">
                <a:effectLst/>
                <a:latin typeface="Calibri" panose="020F0502020204030204" pitchFamily="34" charset="0"/>
                <a:ea typeface="Calibri" panose="020F0502020204030204" pitchFamily="34" charset="0"/>
                <a:cs typeface="Calibri" panose="020F0502020204030204" pitchFamily="34" charset="0"/>
              </a:rPr>
              <a:t>må være alt for store økonomis-ke, tekniske, so</a:t>
            </a:r>
            <a:r>
              <a:rPr lang="da-DK" sz="1200" dirty="0">
                <a:effectLst/>
                <a:latin typeface="Calibri" panose="020F0502020204030204" pitchFamily="34" charset="0"/>
                <a:ea typeface="Calibri" panose="020F0502020204030204" pitchFamily="34" charset="0"/>
                <a:cs typeface="Calibri" panose="020F0502020204030204" pitchFamily="34" charset="0"/>
              </a:rPr>
              <a:t>ciale, vidensmæssige forskelle mel-lem befolknings grupperne. Denne tanke har bl a </a:t>
            </a:r>
            <a:r>
              <a:rPr lang="da-DK" sz="1150" dirty="0">
                <a:effectLst/>
                <a:latin typeface="Calibri" panose="020F0502020204030204" pitchFamily="34" charset="0"/>
                <a:ea typeface="Calibri" panose="020F0502020204030204" pitchFamily="34" charset="0"/>
                <a:cs typeface="Calibri" panose="020F0502020204030204" pitchFamily="34" charset="0"/>
              </a:rPr>
              <a:t>Niels Bohr og Haldor</a:t>
            </a:r>
            <a:r>
              <a:rPr lang="da-DK" sz="1200" dirty="0">
                <a:effectLst/>
                <a:latin typeface="Calibri" panose="020F0502020204030204" pitchFamily="34" charset="0"/>
                <a:ea typeface="Calibri" panose="020F0502020204030204" pitchFamily="34" charset="0"/>
                <a:cs typeface="Calibri" panose="020F0502020204030204" pitchFamily="34" charset="0"/>
              </a:rPr>
              <a:t> Topsøe </a:t>
            </a:r>
            <a:r>
              <a:rPr lang="da-DK" sz="1150" dirty="0">
                <a:effectLst/>
                <a:latin typeface="Calibri" panose="020F0502020204030204" pitchFamily="34" charset="0"/>
                <a:ea typeface="Calibri" panose="020F0502020204030204" pitchFamily="34" charset="0"/>
                <a:cs typeface="Calibri" panose="020F0502020204030204" pitchFamily="34" charset="0"/>
              </a:rPr>
              <a:t>levet og arbejdet efter, men</a:t>
            </a:r>
            <a:r>
              <a:rPr lang="da-DK" sz="1200" dirty="0">
                <a:effectLst/>
                <a:latin typeface="Calibri" panose="020F0502020204030204" pitchFamily="34" charset="0"/>
                <a:ea typeface="Calibri" panose="020F0502020204030204" pitchFamily="34" charset="0"/>
                <a:cs typeface="Calibri" panose="020F0502020204030204" pitchFamily="34" charset="0"/>
              </a:rPr>
              <a:t> de oplevede </a:t>
            </a:r>
            <a:r>
              <a:rPr lang="da-DK" sz="1200" dirty="0">
                <a:latin typeface="Calibri" panose="020F0502020204030204" pitchFamily="34" charset="0"/>
                <a:ea typeface="Calibri" panose="020F0502020204030204" pitchFamily="34" charset="0"/>
                <a:cs typeface="Calibri" panose="020F0502020204030204" pitchFamily="34" charset="0"/>
              </a:rPr>
              <a:t>stor modstand. Der er behov for </a:t>
            </a: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da-DK" sz="1200" dirty="0">
                <a:effectLst/>
                <a:latin typeface="Calibri" panose="020F0502020204030204" pitchFamily="34" charset="0"/>
                <a:ea typeface="Calibri" panose="020F0502020204030204" pitchFamily="34" charset="0"/>
                <a:cs typeface="Calibri" panose="020F0502020204030204" pitchFamily="34" charset="0"/>
              </a:rPr>
              <a:t>en forståelse for at vi </a:t>
            </a:r>
            <a:r>
              <a:rPr lang="da-DK" sz="1200" dirty="0">
                <a:latin typeface="Calibri" panose="020F0502020204030204" pitchFamily="34" charset="0"/>
                <a:ea typeface="Calibri" panose="020F0502020204030204" pitchFamily="34" charset="0"/>
                <a:cs typeface="Calibri" panose="020F0502020204030204" pitchFamily="34" charset="0"/>
              </a:rPr>
              <a:t>lever</a:t>
            </a:r>
            <a:r>
              <a:rPr lang="da-DK" sz="1200" dirty="0">
                <a:effectLst/>
                <a:latin typeface="Calibri" panose="020F0502020204030204" pitchFamily="34" charset="0"/>
                <a:ea typeface="Calibri" panose="020F0502020204030204" pitchFamily="34" charset="0"/>
                <a:cs typeface="Calibri" panose="020F0502020204030204" pitchFamily="34" charset="0"/>
              </a:rPr>
              <a:t> i et fælles system, såle-des at de enkelte landes handlinger påvirker os al-le: uanset hvem vi er, hvor vi er og hvad vi foreta-ger os. Vi skal opfattes som et fodboldhold, hvor den enkelte spillers rolle </a:t>
            </a:r>
            <a:r>
              <a:rPr lang="da-DK" sz="1150" dirty="0">
                <a:effectLst/>
                <a:latin typeface="Calibri" panose="020F0502020204030204" pitchFamily="34" charset="0"/>
                <a:ea typeface="Calibri" panose="020F0502020204030204" pitchFamily="34" charset="0"/>
                <a:cs typeface="Calibri" panose="020F0502020204030204" pitchFamily="34" charset="0"/>
              </a:rPr>
              <a:t>påvirker hele holdet. At vi skal deltage både in</a:t>
            </a:r>
            <a:r>
              <a:rPr lang="da-DK" sz="1200" dirty="0">
                <a:effectLst/>
                <a:latin typeface="Calibri" panose="020F0502020204030204" pitchFamily="34" charset="0"/>
                <a:ea typeface="Calibri" panose="020F0502020204030204" pitchFamily="34" charset="0"/>
                <a:cs typeface="Calibri" panose="020F0502020204030204" pitchFamily="34" charset="0"/>
              </a:rPr>
              <a:t>dividuelt og </a:t>
            </a:r>
            <a:r>
              <a:rPr lang="da-DK" sz="1150" dirty="0">
                <a:effectLst/>
                <a:latin typeface="Calibri" panose="020F0502020204030204" pitchFamily="34" charset="0"/>
                <a:ea typeface="Calibri" panose="020F0502020204030204" pitchFamily="34" charset="0"/>
                <a:cs typeface="Calibri" panose="020F0502020204030204" pitchFamily="34" charset="0"/>
              </a:rPr>
              <a:t>som et hold. Den</a:t>
            </a:r>
            <a:r>
              <a:rPr lang="da-DK" sz="1200" dirty="0">
                <a:effectLst/>
                <a:latin typeface="Calibri" panose="020F0502020204030204" pitchFamily="34" charset="0"/>
                <a:ea typeface="Calibri" panose="020F0502020204030204" pitchFamily="34" charset="0"/>
                <a:cs typeface="Calibri" panose="020F0502020204030204" pitchFamily="34" charset="0"/>
              </a:rPr>
              <a:t>ne kendsgerning medfører, at man skal dele, det man </a:t>
            </a:r>
            <a:r>
              <a:rPr lang="da-DK" sz="1100" dirty="0">
                <a:effectLst/>
                <a:latin typeface="Calibri" panose="020F0502020204030204" pitchFamily="34" charset="0"/>
                <a:ea typeface="Calibri" panose="020F0502020204030204" pitchFamily="34" charset="0"/>
                <a:cs typeface="Calibri" panose="020F0502020204030204" pitchFamily="34" charset="0"/>
              </a:rPr>
              <a:t>har, med</a:t>
            </a:r>
            <a:r>
              <a:rPr lang="da-DK" sz="1200" dirty="0">
                <a:effectLst/>
                <a:latin typeface="Calibri" panose="020F0502020204030204" pitchFamily="34" charset="0"/>
                <a:ea typeface="Calibri" panose="020F0502020204030204" pitchFamily="34" charset="0"/>
                <a:cs typeface="Calibri" panose="020F0502020204030204" pitchFamily="34" charset="0"/>
              </a:rPr>
              <a:t> dem som ikke har, </a:t>
            </a:r>
            <a:r>
              <a:rPr lang="da-DK" sz="1150" dirty="0">
                <a:effectLst/>
                <a:latin typeface="Calibri" panose="020F0502020204030204" pitchFamily="34" charset="0"/>
                <a:ea typeface="Calibri" panose="020F0502020204030204" pitchFamily="34" charset="0"/>
                <a:cs typeface="Calibri" panose="020F0502020204030204" pitchFamily="34" charset="0"/>
              </a:rPr>
              <a:t>hvilket kniber gevaldigt for ves</a:t>
            </a:r>
            <a:r>
              <a:rPr lang="da-DK" sz="1200" dirty="0">
                <a:effectLst/>
                <a:latin typeface="Calibri" panose="020F0502020204030204" pitchFamily="34" charset="0"/>
                <a:ea typeface="Calibri" panose="020F0502020204030204" pitchFamily="34" charset="0"/>
                <a:cs typeface="Calibri" panose="020F0502020204030204" pitchFamily="34" charset="0"/>
              </a:rPr>
              <a:t>ten at forstå. </a:t>
            </a:r>
            <a:r>
              <a:rPr lang="da-DK" sz="1200" dirty="0">
                <a:latin typeface="Calibri" panose="020F0502020204030204" pitchFamily="34" charset="0"/>
                <a:ea typeface="Calibri" panose="020F0502020204030204" pitchFamily="34" charset="0"/>
                <a:cs typeface="Calibri" panose="020F0502020204030204" pitchFamily="34" charset="0"/>
              </a:rPr>
              <a:t>Grundet</a:t>
            </a:r>
            <a:r>
              <a:rPr lang="da-DK" sz="1200" dirty="0">
                <a:effectLst/>
                <a:latin typeface="Calibri" panose="020F0502020204030204" pitchFamily="34" charset="0"/>
                <a:ea typeface="Calibri" panose="020F0502020204030204" pitchFamily="34" charset="0"/>
                <a:cs typeface="Calibri" panose="020F0502020204030204" pitchFamily="34" charset="0"/>
              </a:rPr>
              <a:t> sin kolonitid har </a:t>
            </a:r>
            <a:r>
              <a:rPr lang="da-DK" sz="1150" dirty="0">
                <a:effectLst/>
                <a:latin typeface="Calibri" panose="020F0502020204030204" pitchFamily="34" charset="0"/>
                <a:ea typeface="Calibri" panose="020F0502020204030204" pitchFamily="34" charset="0"/>
                <a:cs typeface="Calibri" panose="020F0502020204030204" pitchFamily="34" charset="0"/>
              </a:rPr>
              <a:t>ves-ten få</a:t>
            </a:r>
            <a:r>
              <a:rPr lang="da-DK" sz="1200" dirty="0">
                <a:effectLst/>
                <a:latin typeface="Calibri" panose="020F0502020204030204" pitchFamily="34" charset="0"/>
                <a:ea typeface="Calibri" panose="020F0502020204030204" pitchFamily="34" charset="0"/>
                <a:cs typeface="Calibri" panose="020F0502020204030204" pitchFamily="34" charset="0"/>
              </a:rPr>
              <a:t>et et stort forspring ift udviklingslandene, som de ønsker at bevare. Løsningen </a:t>
            </a:r>
            <a:r>
              <a:rPr lang="da-DK" sz="1150" dirty="0">
                <a:effectLst/>
                <a:latin typeface="Calibri" panose="020F0502020204030204" pitchFamily="34" charset="0"/>
                <a:ea typeface="Calibri" panose="020F0502020204030204" pitchFamily="34" charset="0"/>
                <a:cs typeface="Calibri" panose="020F0502020204030204" pitchFamily="34" charset="0"/>
              </a:rPr>
              <a:t>må derfor væ-</a:t>
            </a:r>
            <a:r>
              <a:rPr lang="da-DK" sz="1200" dirty="0">
                <a:effectLst/>
                <a:latin typeface="Calibri" panose="020F0502020204030204" pitchFamily="34" charset="0"/>
                <a:ea typeface="Calibri" panose="020F0502020204030204" pitchFamily="34" charset="0"/>
                <a:cs typeface="Calibri" panose="020F0502020204030204" pitchFamily="34" charset="0"/>
              </a:rPr>
              <a:t>  </a:t>
            </a: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200" dirty="0">
              <a:effectLst/>
              <a:latin typeface="Calibri" panose="020F0502020204030204" pitchFamily="34" charset="0"/>
              <a:ea typeface="Calibri" panose="020F0502020204030204" pitchFamily="34" charset="0"/>
              <a:cs typeface="Vrinda" panose="020B0502040204020203" pitchFamily="34" charset="0"/>
            </a:endParaRPr>
          </a:p>
          <a:p>
            <a:pPr marL="0" indent="0">
              <a:buNone/>
            </a:pPr>
            <a:endParaRPr lang="da-DK" sz="500" dirty="0">
              <a:effectLst/>
              <a:latin typeface="Calibri" panose="020F0502020204030204" pitchFamily="34" charset="0"/>
              <a:ea typeface="Calibri" panose="020F0502020204030204" pitchFamily="34" charset="0"/>
              <a:cs typeface="Vrinda" panose="020B0502040204020203"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5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6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en-GB" sz="1200" dirty="0">
              <a:latin typeface="Calibri" panose="020F0502020204030204" pitchFamily="34" charset="0"/>
              <a:cs typeface="Calibri" panose="020F0502020204030204" pitchFamily="34" charset="0"/>
            </a:endParaRPr>
          </a:p>
          <a:p>
            <a:pPr marL="0" indent="0">
              <a:buNone/>
            </a:pPr>
            <a:endParaRPr lang="en-GB" sz="1200" dirty="0">
              <a:latin typeface="Calibri" panose="020F0502020204030204" pitchFamily="34" charset="0"/>
              <a:cs typeface="Calibri" panose="020F0502020204030204" pitchFamily="34" charset="0"/>
            </a:endParaRPr>
          </a:p>
          <a:p>
            <a:pPr marL="0" indent="0">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r>
              <a:rPr lang="en-GB" sz="1200" dirty="0">
                <a:latin typeface="Calibri" panose="020F0502020204030204" pitchFamily="34" charset="0"/>
                <a:cs typeface="Calibri" panose="020F0502020204030204" pitchFamily="34" charset="0"/>
              </a:rPr>
              <a:t> </a:t>
            </a: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ndParaRPr>
          </a:p>
        </p:txBody>
      </p:sp>
      <p:sp>
        <p:nvSpPr>
          <p:cNvPr id="20" name="Pladsholder til indhold 19"/>
          <p:cNvSpPr>
            <a:spLocks noGrp="1"/>
          </p:cNvSpPr>
          <p:nvPr>
            <p:ph sz="quarter" idx="4"/>
          </p:nvPr>
        </p:nvSpPr>
        <p:spPr>
          <a:xfrm>
            <a:off x="3428443" y="256476"/>
            <a:ext cx="3272725" cy="9161020"/>
          </a:xfrm>
        </p:spPr>
        <p:txBody>
          <a:bodyPr lIns="0" tIns="0" rIns="0" bIns="0">
            <a:noAutofit/>
          </a:bodyPr>
          <a:lstStyle/>
          <a:p>
            <a:pPr marL="0" indent="0">
              <a:spcBef>
                <a:spcPts val="0"/>
              </a:spcBef>
              <a:buNone/>
            </a:pPr>
            <a:r>
              <a:rPr lang="da-DK" sz="1150" dirty="0">
                <a:effectLst/>
                <a:latin typeface="Calibri" panose="020F0502020204030204" pitchFamily="34" charset="0"/>
                <a:ea typeface="Calibri" panose="020F0502020204030204" pitchFamily="34" charset="0"/>
                <a:cs typeface="Calibri" panose="020F0502020204030204" pitchFamily="34" charset="0"/>
              </a:rPr>
              <a:t>re, at lan</a:t>
            </a:r>
            <a:r>
              <a:rPr lang="da-DK" sz="1200" dirty="0">
                <a:effectLst/>
                <a:latin typeface="Calibri" panose="020F0502020204030204" pitchFamily="34" charset="0"/>
                <a:ea typeface="Calibri" panose="020F0502020204030204" pitchFamily="34" charset="0"/>
                <a:cs typeface="Calibri" panose="020F0502020204030204" pitchFamily="34" charset="0"/>
              </a:rPr>
              <a:t>dene i Nord støtter landene i </a:t>
            </a:r>
            <a:r>
              <a:rPr lang="da-DK" sz="1150" dirty="0">
                <a:effectLst/>
                <a:latin typeface="Calibri" panose="020F0502020204030204" pitchFamily="34" charset="0"/>
                <a:ea typeface="Calibri" panose="020F0502020204030204" pitchFamily="34" charset="0"/>
                <a:cs typeface="Calibri" panose="020F0502020204030204" pitchFamily="34" charset="0"/>
              </a:rPr>
              <a:t>Syd med deres kapacitet</a:t>
            </a:r>
            <a:r>
              <a:rPr lang="da-DK" sz="1200" dirty="0">
                <a:effectLst/>
                <a:latin typeface="Calibri" panose="020F0502020204030204" pitchFamily="34" charset="0"/>
                <a:ea typeface="Calibri" panose="020F0502020204030204" pitchFamily="34" charset="0"/>
                <a:cs typeface="Calibri" panose="020F0502020204030204" pitchFamily="34" charset="0"/>
              </a:rPr>
              <a:t> og bedre økonomi. </a:t>
            </a:r>
            <a:r>
              <a:rPr lang="da-DK" sz="1150" dirty="0">
                <a:effectLst/>
                <a:latin typeface="Calibri" panose="020F0502020204030204" pitchFamily="34" charset="0"/>
                <a:ea typeface="Calibri" panose="020F0502020204030204" pitchFamily="34" charset="0"/>
                <a:cs typeface="Calibri" panose="020F0502020204030204" pitchFamily="34" charset="0"/>
              </a:rPr>
              <a:t>Landene i Nord har i stor</a:t>
            </a:r>
            <a:r>
              <a:rPr lang="da-DK" sz="1200" dirty="0">
                <a:effectLst/>
                <a:latin typeface="Calibri" panose="020F0502020204030204" pitchFamily="34" charset="0"/>
                <a:ea typeface="Calibri" panose="020F0502020204030204" pitchFamily="34" charset="0"/>
                <a:cs typeface="Calibri" panose="020F0502020204030204" pitchFamily="34" charset="0"/>
              </a:rPr>
              <a:t> udstrækning skabt deres velstand med støtte fra Syd tilbage </a:t>
            </a:r>
            <a:r>
              <a:rPr lang="da-DK" sz="1150" dirty="0">
                <a:effectLst/>
                <a:latin typeface="Calibri" panose="020F0502020204030204" pitchFamily="34" charset="0"/>
                <a:ea typeface="Calibri" panose="020F0502020204030204" pitchFamily="34" charset="0"/>
                <a:cs typeface="Calibri" panose="020F0502020204030204" pitchFamily="34" charset="0"/>
              </a:rPr>
              <a:t>i kolonitiden. </a:t>
            </a:r>
            <a:r>
              <a:rPr lang="da-DK" sz="1200" dirty="0">
                <a:effectLst/>
                <a:latin typeface="Calibri" panose="020F0502020204030204" pitchFamily="34" charset="0"/>
                <a:ea typeface="Calibri" panose="020F0502020204030204" pitchFamily="34" charset="0"/>
                <a:cs typeface="Calibri" panose="020F0502020204030204" pitchFamily="34" charset="0"/>
              </a:rPr>
              <a:t>Herved kommer der en større ø-konomisk lighed på globalt niveau </a:t>
            </a:r>
            <a:r>
              <a:rPr lang="da-DK" sz="1150" dirty="0">
                <a:effectLst/>
                <a:latin typeface="Calibri" panose="020F0502020204030204" pitchFamily="34" charset="0"/>
                <a:ea typeface="Calibri" panose="020F0502020204030204" pitchFamily="34" charset="0"/>
                <a:cs typeface="Calibri" panose="020F0502020204030204" pitchFamily="34" charset="0"/>
              </a:rPr>
              <a:t>samt et bedre mil-jø, som vil sikre overlevelse </a:t>
            </a:r>
            <a:r>
              <a:rPr lang="da-DK" sz="1200" dirty="0">
                <a:effectLst/>
                <a:latin typeface="Calibri" panose="020F0502020204030204" pitchFamily="34" charset="0"/>
                <a:ea typeface="Calibri" panose="020F0502020204030204" pitchFamily="34" charset="0"/>
                <a:cs typeface="Calibri" panose="020F0502020204030204" pitchFamily="34" charset="0"/>
              </a:rPr>
              <a:t>for os alle. Men det kræ-ver handling her og nu. Piketti foreslår en global for-mue skat. </a:t>
            </a:r>
          </a:p>
          <a:p>
            <a:pPr marL="0" indent="0">
              <a:spcBef>
                <a:spcPts val="0"/>
              </a:spcBef>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None/>
            </a:pPr>
            <a:r>
              <a:rPr lang="da-DK" sz="1200" dirty="0">
                <a:effectLst/>
                <a:latin typeface="Calibri" panose="020F0502020204030204" pitchFamily="34" charset="0"/>
                <a:ea typeface="Calibri" panose="020F0502020204030204" pitchFamily="34" charset="0"/>
                <a:cs typeface="Calibri" panose="020F0502020204030204" pitchFamily="34" charset="0"/>
              </a:rPr>
              <a:t>Desværre har både </a:t>
            </a:r>
            <a:r>
              <a:rPr lang="da-DK" sz="1150" dirty="0">
                <a:effectLst/>
                <a:latin typeface="Calibri" panose="020F0502020204030204" pitchFamily="34" charset="0"/>
                <a:ea typeface="Calibri" panose="020F0502020204030204" pitchFamily="34" charset="0"/>
                <a:cs typeface="Calibri" panose="020F0502020204030204" pitchFamily="34" charset="0"/>
              </a:rPr>
              <a:t>politikere og befolkningen en ten-</a:t>
            </a:r>
            <a:r>
              <a:rPr lang="da-DK" sz="1200" dirty="0">
                <a:effectLst/>
                <a:latin typeface="Calibri" panose="020F0502020204030204" pitchFamily="34" charset="0"/>
                <a:ea typeface="Calibri" panose="020F0502020204030204" pitchFamily="34" charset="0"/>
                <a:cs typeface="Calibri" panose="020F0502020204030204" pitchFamily="34" charset="0"/>
              </a:rPr>
              <a:t>dens til at bagatellisere tingene så længe problemet ikke er akut. Men når det så bliver akut, så er det of-te for sent. Som eksempel kan nævnes </a:t>
            </a:r>
            <a:r>
              <a:rPr lang="da-DK" sz="1150" dirty="0">
                <a:effectLst/>
                <a:latin typeface="Calibri" panose="020F0502020204030204" pitchFamily="34" charset="0"/>
                <a:ea typeface="Calibri" panose="020F0502020204030204" pitchFamily="34" charset="0"/>
                <a:cs typeface="Calibri" panose="020F0502020204030204" pitchFamily="34" charset="0"/>
              </a:rPr>
              <a:t>Ruslands min-</a:t>
            </a:r>
            <a:r>
              <a:rPr lang="da-DK" sz="1200" dirty="0">
                <a:effectLst/>
                <a:latin typeface="Calibri" panose="020F0502020204030204" pitchFamily="34" charset="0"/>
                <a:ea typeface="Calibri" panose="020F0502020204030204" pitchFamily="34" charset="0"/>
                <a:cs typeface="Calibri" panose="020F0502020204030204" pitchFamily="34" charset="0"/>
              </a:rPr>
              <a:t>dre angreb på Ukraine i 2008, ingen </a:t>
            </a:r>
            <a:r>
              <a:rPr lang="da-DK" sz="1150" dirty="0">
                <a:effectLst/>
                <a:latin typeface="Calibri" panose="020F0502020204030204" pitchFamily="34" charset="0"/>
                <a:ea typeface="Calibri" panose="020F0502020204030204" pitchFamily="34" charset="0"/>
                <a:cs typeface="Calibri" panose="020F0502020204030204" pitchFamily="34" charset="0"/>
              </a:rPr>
              <a:t>reagerede, så tog</a:t>
            </a:r>
            <a:r>
              <a:rPr lang="da-DK" sz="1200" dirty="0">
                <a:effectLst/>
                <a:latin typeface="Calibri" panose="020F0502020204030204" pitchFamily="34" charset="0"/>
                <a:ea typeface="Calibri" panose="020F0502020204030204" pitchFamily="34" charset="0"/>
                <a:cs typeface="Calibri" panose="020F0502020204030204" pitchFamily="34" charset="0"/>
              </a:rPr>
              <a:t> Rusland krim i 2014, stadig nøjedes alle med at give Rusland en advarsel, som Rusland var ligeglad med. </a:t>
            </a:r>
          </a:p>
          <a:p>
            <a:pPr marL="0" indent="0">
              <a:spcBef>
                <a:spcPts val="0"/>
              </a:spcBef>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None/>
            </a:pPr>
            <a:r>
              <a:rPr lang="da-DK" sz="1200" dirty="0">
                <a:effectLst/>
                <a:latin typeface="Calibri" panose="020F0502020204030204" pitchFamily="34" charset="0"/>
                <a:ea typeface="Calibri" panose="020F0502020204030204" pitchFamily="34" charset="0"/>
                <a:cs typeface="Calibri" panose="020F0502020204030204" pitchFamily="34" charset="0"/>
              </a:rPr>
              <a:t>Da Rusland så i 2022 forsøgte at overtage hele Ukrai-ne, så reagerede alle, da de </a:t>
            </a:r>
            <a:r>
              <a:rPr lang="da-DK" sz="1150" dirty="0">
                <a:effectLst/>
                <a:latin typeface="Calibri" panose="020F0502020204030204" pitchFamily="34" charset="0"/>
                <a:ea typeface="Calibri" panose="020F0502020204030204" pitchFamily="34" charset="0"/>
                <a:cs typeface="Calibri" panose="020F0502020204030204" pitchFamily="34" charset="0"/>
              </a:rPr>
              <a:t>nu følte at de selv kan </a:t>
            </a:r>
            <a:r>
              <a:rPr lang="da-DK" sz="1200" dirty="0">
                <a:effectLst/>
                <a:latin typeface="Calibri" panose="020F0502020204030204" pitchFamily="34" charset="0"/>
                <a:ea typeface="Calibri" panose="020F0502020204030204" pitchFamily="34" charset="0"/>
                <a:cs typeface="Calibri" panose="020F0502020204030204" pitchFamily="34" charset="0"/>
              </a:rPr>
              <a:t>bli-ve angrebet. I dag fortryder man den reaktion. </a:t>
            </a:r>
            <a:r>
              <a:rPr lang="da-DK" sz="1150" dirty="0">
                <a:effectLst/>
                <a:latin typeface="Calibri" panose="020F0502020204030204" pitchFamily="34" charset="0"/>
                <a:ea typeface="Calibri" panose="020F0502020204030204" pitchFamily="34" charset="0"/>
                <a:cs typeface="Calibri" panose="020F0502020204030204" pitchFamily="34" charset="0"/>
              </a:rPr>
              <a:t>K</a:t>
            </a:r>
            <a:r>
              <a:rPr lang="da-DK" sz="1200" dirty="0">
                <a:effectLst/>
                <a:latin typeface="Calibri" panose="020F0502020204030204" pitchFamily="34" charset="0"/>
                <a:ea typeface="Calibri" panose="020F0502020204030204" pitchFamily="34" charset="0"/>
                <a:cs typeface="Calibri" panose="020F0502020204030204" pitchFamily="34" charset="0"/>
              </a:rPr>
              <a:t>on-flikten </a:t>
            </a:r>
            <a:r>
              <a:rPr lang="da-DK" sz="1150" dirty="0">
                <a:effectLst/>
                <a:latin typeface="Calibri" panose="020F0502020204030204" pitchFamily="34" charset="0"/>
                <a:ea typeface="Calibri" panose="020F0502020204030204" pitchFamily="34" charset="0"/>
                <a:cs typeface="Calibri" panose="020F0502020204030204" pitchFamily="34" charset="0"/>
              </a:rPr>
              <a:t>mellem Rusland og Ukraine er uløse</a:t>
            </a:r>
            <a:r>
              <a:rPr lang="da-DK" sz="1200" dirty="0">
                <a:effectLst/>
                <a:latin typeface="Calibri" panose="020F0502020204030204" pitchFamily="34" charset="0"/>
                <a:ea typeface="Calibri" panose="020F0502020204030204" pitchFamily="34" charset="0"/>
                <a:cs typeface="Calibri" panose="020F0502020204030204" pitchFamily="34" charset="0"/>
              </a:rPr>
              <a:t>lig og kan fortsætte i mere end 10 år med stor risiko for atom-</a:t>
            </a:r>
          </a:p>
          <a:p>
            <a:pPr marL="0" indent="0">
              <a:spcBef>
                <a:spcPts val="0"/>
              </a:spcBef>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None/>
            </a:pPr>
            <a:r>
              <a:rPr lang="da-DK" sz="1200" dirty="0">
                <a:effectLst/>
                <a:latin typeface="Calibri" panose="020F0502020204030204" pitchFamily="34" charset="0"/>
                <a:ea typeface="Calibri" panose="020F0502020204030204" pitchFamily="34" charset="0"/>
                <a:cs typeface="Calibri" panose="020F0502020204030204" pitchFamily="34" charset="0"/>
              </a:rPr>
              <a:t>krig. Vi bør derfor reagere her og nu, hvis vi stadig skal leve på jorden. </a:t>
            </a:r>
            <a:r>
              <a:rPr lang="da-DK" sz="1150" dirty="0">
                <a:effectLst/>
                <a:latin typeface="Calibri" panose="020F0502020204030204" pitchFamily="34" charset="0"/>
                <a:ea typeface="Calibri" panose="020F0502020204030204" pitchFamily="34" charset="0"/>
                <a:cs typeface="Calibri" panose="020F0502020204030204" pitchFamily="34" charset="0"/>
              </a:rPr>
              <a:t>Det er allerede ved at løbe løbsk. Hvis</a:t>
            </a:r>
            <a:r>
              <a:rPr lang="da-DK" sz="1200" dirty="0">
                <a:effectLst/>
                <a:latin typeface="Calibri" panose="020F0502020204030204" pitchFamily="34" charset="0"/>
                <a:ea typeface="Calibri" panose="020F0502020204030204" pitchFamily="34" charset="0"/>
                <a:cs typeface="Calibri" panose="020F0502020204030204" pitchFamily="34" charset="0"/>
              </a:rPr>
              <a:t> vi fortsætter med bare at holde møder og komme med erklæringer, så bliver konsekvensen katastrofalt. Vores enestående jord, skabt på 4,5 </a:t>
            </a:r>
            <a:r>
              <a:rPr lang="da-DK" sz="1200" kern="0" dirty="0">
                <a:latin typeface="Calibri" panose="020F0502020204030204" pitchFamily="34" charset="0"/>
                <a:cs typeface="Calibri" pitchFamily="34" charset="0"/>
              </a:rPr>
              <a:t>mia  år, vil  blive ødelagt på mindre end få hundrede år. </a:t>
            </a:r>
          </a:p>
          <a:p>
            <a:pPr marL="0" indent="0">
              <a:spcBef>
                <a:spcPts val="0"/>
              </a:spcBef>
              <a:buNone/>
            </a:pPr>
            <a:endParaRPr lang="da-DK" sz="1200" kern="0" dirty="0">
              <a:latin typeface="Calibri" panose="020F0502020204030204" pitchFamily="34" charset="0"/>
              <a:cs typeface="Calibri" pitchFamily="34" charset="0"/>
            </a:endParaRPr>
          </a:p>
          <a:p>
            <a:pPr marL="0" indent="0">
              <a:spcBef>
                <a:spcPts val="0"/>
              </a:spcBef>
              <a:buNone/>
            </a:pPr>
            <a:endParaRPr lang="da-DK" sz="1200" kern="0" dirty="0">
              <a:latin typeface="Calibri" panose="020F0502020204030204"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5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500" dirty="0">
              <a:latin typeface="Calibri" pitchFamily="34" charset="0"/>
              <a:cs typeface="Calibri" pitchFamily="34" charset="0"/>
            </a:endParaRPr>
          </a:p>
          <a:p>
            <a:pPr marL="0" indent="0">
              <a:buNone/>
            </a:pPr>
            <a:r>
              <a:rPr lang="da-DK" sz="1200" dirty="0">
                <a:latin typeface="Calibri" pitchFamily="34" charset="0"/>
                <a:cs typeface="Calibri" pitchFamily="34" charset="0"/>
              </a:rPr>
              <a:t> </a:t>
            </a:r>
          </a:p>
          <a:p>
            <a:pPr marL="0" indent="0" algn="just">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5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5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r>
              <a:rPr lang="en-GB" sz="1200" dirty="0">
                <a:latin typeface="Calibri" panose="020F0502020204030204" pitchFamily="34" charset="0"/>
                <a:cs typeface="Calibri" panose="020F0502020204030204" pitchFamily="34" charset="0"/>
              </a:rPr>
              <a:t>  </a:t>
            </a: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a:xfrm>
            <a:off x="6309320" y="9378596"/>
            <a:ext cx="476672" cy="527404"/>
          </a:xfrm>
        </p:spPr>
        <p:txBody>
          <a:bodyPr/>
          <a:lstStyle/>
          <a:p>
            <a:fld id="{962F89E5-FDC6-4879-9052-8FFED4F5367E}" type="slidenum">
              <a:rPr lang="da-DK" smtClean="0"/>
              <a:pPr/>
              <a:t>4</a:t>
            </a:fld>
            <a:endParaRPr lang="da-DK" dirty="0"/>
          </a:p>
        </p:txBody>
      </p:sp>
      <p:pic>
        <p:nvPicPr>
          <p:cNvPr id="9" name="Picture 8">
            <a:extLst>
              <a:ext uri="{FF2B5EF4-FFF2-40B4-BE49-F238E27FC236}">
                <a16:creationId xmlns:a16="http://schemas.microsoft.com/office/drawing/2014/main" id="{A0FBD831-9834-69D6-D693-CD6E689EA9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55" y="344488"/>
            <a:ext cx="3022600" cy="2019300"/>
          </a:xfrm>
          <a:prstGeom prst="rect">
            <a:avLst/>
          </a:prstGeom>
        </p:spPr>
      </p:pic>
      <p:pic>
        <p:nvPicPr>
          <p:cNvPr id="21" name="Picture 20">
            <a:extLst>
              <a:ext uri="{FF2B5EF4-FFF2-40B4-BE49-F238E27FC236}">
                <a16:creationId xmlns:a16="http://schemas.microsoft.com/office/drawing/2014/main" id="{8B1D90F5-014B-9140-B1B2-E6605D2670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8372" y="3224808"/>
            <a:ext cx="3193254" cy="1788222"/>
          </a:xfrm>
          <a:prstGeom prst="rect">
            <a:avLst/>
          </a:prstGeom>
        </p:spPr>
      </p:pic>
      <p:sp>
        <p:nvSpPr>
          <p:cNvPr id="3" name="Text Box 2">
            <a:extLst>
              <a:ext uri="{FF2B5EF4-FFF2-40B4-BE49-F238E27FC236}">
                <a16:creationId xmlns:a16="http://schemas.microsoft.com/office/drawing/2014/main" id="{136E3D11-8618-EB88-861C-E416795467E0}"/>
              </a:ext>
            </a:extLst>
          </p:cNvPr>
          <p:cNvSpPr txBox="1">
            <a:spLocks noChangeArrowheads="1"/>
          </p:cNvSpPr>
          <p:nvPr/>
        </p:nvSpPr>
        <p:spPr bwMode="auto">
          <a:xfrm>
            <a:off x="174005" y="2218979"/>
            <a:ext cx="3090281" cy="203686"/>
          </a:xfrm>
          <a:prstGeom prst="rect">
            <a:avLst/>
          </a:prstGeom>
          <a:solidFill>
            <a:sysClr val="window" lastClr="FFFFFF"/>
          </a:solidFill>
          <a:ln w="9525">
            <a:noFill/>
            <a:miter lim="800000"/>
            <a:headEnd/>
            <a:tailEnd/>
          </a:ln>
        </p:spPr>
        <p:txBody>
          <a:bodyPr rot="0" vert="horz" wrap="square" lIns="0" tIns="0" rIns="0" bIns="0" anchor="t" anchorCtr="0">
            <a:noAutofit/>
          </a:bodyPr>
          <a:lstStyle/>
          <a:p>
            <a:pPr>
              <a:spcAft>
                <a:spcPts val="600"/>
              </a:spcAft>
            </a:pPr>
            <a:r>
              <a:rPr lang="da-DK" sz="900" b="0" i="0" dirty="0">
                <a:solidFill>
                  <a:srgbClr val="293C1F"/>
                </a:solidFill>
                <a:effectLst/>
                <a:latin typeface="Calibri" panose="020F0502020204030204" pitchFamily="34" charset="0"/>
                <a:cs typeface="Calibri" panose="020F0502020204030204" pitchFamily="34" charset="0"/>
              </a:rPr>
              <a:t>Thomas Piketty og hans teori om global fattigdoms bekæmpelse</a:t>
            </a:r>
            <a:endParaRPr lang="da-DK" sz="900" dirty="0">
              <a:effectLst/>
              <a:latin typeface="Calibri" panose="020F0502020204030204" pitchFamily="34" charset="0"/>
              <a:ea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9CD8D39A-C9E7-EF4A-688B-3D4C5A795EB1}"/>
              </a:ext>
            </a:extLst>
          </p:cNvPr>
          <p:cNvGrpSpPr/>
          <p:nvPr/>
        </p:nvGrpSpPr>
        <p:grpSpPr>
          <a:xfrm>
            <a:off x="188521" y="4269270"/>
            <a:ext cx="3125107" cy="1505422"/>
            <a:chOff x="156591" y="4419193"/>
            <a:chExt cx="3125107" cy="1505422"/>
          </a:xfrm>
        </p:grpSpPr>
        <p:pic>
          <p:nvPicPr>
            <p:cNvPr id="13" name="Picture 12">
              <a:extLst>
                <a:ext uri="{FF2B5EF4-FFF2-40B4-BE49-F238E27FC236}">
                  <a16:creationId xmlns:a16="http://schemas.microsoft.com/office/drawing/2014/main" id="{DD9CF3B4-0200-C16E-B420-1BCFB37289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646" y="4419193"/>
              <a:ext cx="3090281" cy="1368152"/>
            </a:xfrm>
            <a:prstGeom prst="rect">
              <a:avLst/>
            </a:prstGeom>
          </p:spPr>
        </p:pic>
        <p:sp>
          <p:nvSpPr>
            <p:cNvPr id="4" name="Text Box 2">
              <a:extLst>
                <a:ext uri="{FF2B5EF4-FFF2-40B4-BE49-F238E27FC236}">
                  <a16:creationId xmlns:a16="http://schemas.microsoft.com/office/drawing/2014/main" id="{47CF060B-9FC3-3032-7F02-73E582069A3C}"/>
                </a:ext>
              </a:extLst>
            </p:cNvPr>
            <p:cNvSpPr txBox="1">
              <a:spLocks noChangeArrowheads="1"/>
            </p:cNvSpPr>
            <p:nvPr/>
          </p:nvSpPr>
          <p:spPr bwMode="auto">
            <a:xfrm>
              <a:off x="156591" y="5720929"/>
              <a:ext cx="3125107" cy="203686"/>
            </a:xfrm>
            <a:prstGeom prst="rect">
              <a:avLst/>
            </a:prstGeom>
            <a:solidFill>
              <a:sysClr val="window" lastClr="FFFFFF"/>
            </a:solidFill>
            <a:ln w="9525">
              <a:noFill/>
              <a:miter lim="800000"/>
              <a:headEnd/>
              <a:tailEnd/>
            </a:ln>
          </p:spPr>
          <p:txBody>
            <a:bodyPr rot="0" vert="horz" wrap="square" lIns="0" tIns="0" rIns="0" bIns="0" anchor="t" anchorCtr="0">
              <a:noAutofit/>
            </a:bodyPr>
            <a:lstStyle/>
            <a:p>
              <a:pPr>
                <a:spcAft>
                  <a:spcPts val="600"/>
                </a:spcAft>
              </a:pPr>
              <a:r>
                <a:rPr lang="da-DK" sz="900" b="0" i="0" dirty="0">
                  <a:solidFill>
                    <a:srgbClr val="293C1F"/>
                  </a:solidFill>
                  <a:effectLst/>
                  <a:latin typeface="Calibri" panose="020F0502020204030204" pitchFamily="34" charset="0"/>
                  <a:cs typeface="Calibri" panose="020F0502020204030204" pitchFamily="34" charset="0"/>
                </a:rPr>
                <a:t>Niels Bohr har stået som en eksponent for globale lighed og fred</a:t>
              </a:r>
              <a:endParaRPr lang="da-DK" sz="900" dirty="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10" name="Group 9">
            <a:extLst>
              <a:ext uri="{FF2B5EF4-FFF2-40B4-BE49-F238E27FC236}">
                <a16:creationId xmlns:a16="http://schemas.microsoft.com/office/drawing/2014/main" id="{694893F6-0999-0901-2DE8-04D5E70EB27C}"/>
              </a:ext>
            </a:extLst>
          </p:cNvPr>
          <p:cNvGrpSpPr/>
          <p:nvPr/>
        </p:nvGrpSpPr>
        <p:grpSpPr>
          <a:xfrm>
            <a:off x="107363" y="7849659"/>
            <a:ext cx="3154587" cy="1872208"/>
            <a:chOff x="156591" y="7833320"/>
            <a:chExt cx="3154587" cy="1872208"/>
          </a:xfrm>
        </p:grpSpPr>
        <p:pic>
          <p:nvPicPr>
            <p:cNvPr id="15" name="Picture 14">
              <a:extLst>
                <a:ext uri="{FF2B5EF4-FFF2-40B4-BE49-F238E27FC236}">
                  <a16:creationId xmlns:a16="http://schemas.microsoft.com/office/drawing/2014/main" id="{D64D6680-5454-2EA5-6C75-2750B0DAAC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374" y="7833320"/>
              <a:ext cx="3109804" cy="1661615"/>
            </a:xfrm>
            <a:prstGeom prst="rect">
              <a:avLst/>
            </a:prstGeom>
          </p:spPr>
        </p:pic>
        <p:sp>
          <p:nvSpPr>
            <p:cNvPr id="5" name="Text Box 2">
              <a:extLst>
                <a:ext uri="{FF2B5EF4-FFF2-40B4-BE49-F238E27FC236}">
                  <a16:creationId xmlns:a16="http://schemas.microsoft.com/office/drawing/2014/main" id="{3986E94D-2B74-1E87-3C03-D9A3542ED6EB}"/>
                </a:ext>
              </a:extLst>
            </p:cNvPr>
            <p:cNvSpPr txBox="1">
              <a:spLocks noChangeArrowheads="1"/>
            </p:cNvSpPr>
            <p:nvPr/>
          </p:nvSpPr>
          <p:spPr bwMode="auto">
            <a:xfrm>
              <a:off x="156591" y="9467014"/>
              <a:ext cx="3149266" cy="238514"/>
            </a:xfrm>
            <a:prstGeom prst="rect">
              <a:avLst/>
            </a:prstGeom>
            <a:solidFill>
              <a:sysClr val="window" lastClr="FFFFFF"/>
            </a:solidFill>
            <a:ln w="9525">
              <a:noFill/>
              <a:miter lim="800000"/>
              <a:headEnd/>
              <a:tailEnd/>
            </a:ln>
          </p:spPr>
          <p:txBody>
            <a:bodyPr rot="0" vert="horz" wrap="square" lIns="0" tIns="0" rIns="0" bIns="0" anchor="t" anchorCtr="0">
              <a:noAutofit/>
            </a:bodyPr>
            <a:lstStyle/>
            <a:p>
              <a:pPr>
                <a:spcAft>
                  <a:spcPts val="600"/>
                </a:spcAft>
              </a:pPr>
              <a:r>
                <a:rPr lang="da-DK" sz="900" b="0" i="0" dirty="0">
                  <a:solidFill>
                    <a:srgbClr val="293C1F"/>
                  </a:solidFill>
                  <a:effectLst/>
                  <a:latin typeface="Calibri" panose="020F0502020204030204" pitchFamily="34" charset="0"/>
                  <a:cs typeface="Calibri" panose="020F0502020204030204" pitchFamily="34" charset="0"/>
                </a:rPr>
                <a:t>1 procent af </a:t>
              </a:r>
              <a:r>
                <a:rPr lang="da-DK" sz="900" dirty="0">
                  <a:solidFill>
                    <a:srgbClr val="293C1F"/>
                  </a:solidFill>
                  <a:latin typeface="Calibri" panose="020F0502020204030204" pitchFamily="34" charset="0"/>
                  <a:cs typeface="Calibri" panose="020F0502020204030204" pitchFamily="34" charset="0"/>
                </a:rPr>
                <a:t>verdens</a:t>
              </a:r>
              <a:r>
                <a:rPr lang="da-DK" sz="900" b="0" i="0" dirty="0">
                  <a:solidFill>
                    <a:srgbClr val="293C1F"/>
                  </a:solidFill>
                  <a:effectLst/>
                  <a:latin typeface="Calibri" panose="020F0502020204030204" pitchFamily="34" charset="0"/>
                  <a:cs typeface="Calibri" panose="020F0502020204030204" pitchFamily="34" charset="0"/>
                </a:rPr>
                <a:t> befolkning står for 50% forurening</a:t>
              </a:r>
              <a:endParaRPr lang="da-DK" sz="900" dirty="0">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6" name="Text Box 2">
            <a:extLst>
              <a:ext uri="{FF2B5EF4-FFF2-40B4-BE49-F238E27FC236}">
                <a16:creationId xmlns:a16="http://schemas.microsoft.com/office/drawing/2014/main" id="{203C1A2B-AF3E-EBD9-4ED5-8A9F674D8DD5}"/>
              </a:ext>
            </a:extLst>
          </p:cNvPr>
          <p:cNvSpPr txBox="1">
            <a:spLocks noChangeArrowheads="1"/>
          </p:cNvSpPr>
          <p:nvPr/>
        </p:nvSpPr>
        <p:spPr bwMode="auto">
          <a:xfrm>
            <a:off x="3453521" y="4987648"/>
            <a:ext cx="3192634" cy="203686"/>
          </a:xfrm>
          <a:prstGeom prst="rect">
            <a:avLst/>
          </a:prstGeom>
          <a:solidFill>
            <a:sysClr val="window" lastClr="FFFFFF"/>
          </a:solidFill>
          <a:ln w="9525">
            <a:noFill/>
            <a:miter lim="800000"/>
            <a:headEnd/>
            <a:tailEnd/>
          </a:ln>
        </p:spPr>
        <p:txBody>
          <a:bodyPr rot="0" vert="horz" wrap="square" lIns="0" tIns="0" rIns="0" bIns="0" anchor="t" anchorCtr="0">
            <a:noAutofit/>
          </a:bodyPr>
          <a:lstStyle/>
          <a:p>
            <a:pPr>
              <a:spcAft>
                <a:spcPts val="600"/>
              </a:spcAft>
            </a:pPr>
            <a:r>
              <a:rPr lang="da-DK" sz="900" b="0" i="0" dirty="0">
                <a:solidFill>
                  <a:srgbClr val="293C1F"/>
                </a:solidFill>
                <a:effectLst/>
                <a:latin typeface="Calibri" panose="020F0502020204030204" pitchFamily="34" charset="0"/>
                <a:cs typeface="Calibri" panose="020F0502020204030204" pitchFamily="34" charset="0"/>
              </a:rPr>
              <a:t>Ruslands angreb på Ukraine ændrede totalt vestens globale syn </a:t>
            </a:r>
            <a:endParaRPr lang="da-DK" sz="900" dirty="0">
              <a:effectLst/>
              <a:latin typeface="Calibri" panose="020F0502020204030204" pitchFamily="34" charset="0"/>
              <a:ea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A6E4E14E-497E-88B4-19F7-CFD30E4B2455}"/>
              </a:ext>
            </a:extLst>
          </p:cNvPr>
          <p:cNvGrpSpPr/>
          <p:nvPr/>
        </p:nvGrpSpPr>
        <p:grpSpPr>
          <a:xfrm>
            <a:off x="3404589" y="6177136"/>
            <a:ext cx="3280820" cy="2016224"/>
            <a:chOff x="3404589" y="6177136"/>
            <a:chExt cx="3280820" cy="2016224"/>
          </a:xfrm>
        </p:grpSpPr>
        <p:pic>
          <p:nvPicPr>
            <p:cNvPr id="23" name="Picture 22">
              <a:extLst>
                <a:ext uri="{FF2B5EF4-FFF2-40B4-BE49-F238E27FC236}">
                  <a16:creationId xmlns:a16="http://schemas.microsoft.com/office/drawing/2014/main" id="{3DA7FF64-2FFC-4F9E-908E-5BA0BD878B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1903" y="6177136"/>
              <a:ext cx="3239829" cy="1873680"/>
            </a:xfrm>
            <a:prstGeom prst="rect">
              <a:avLst/>
            </a:prstGeom>
          </p:spPr>
        </p:pic>
        <p:sp>
          <p:nvSpPr>
            <p:cNvPr id="7" name="Text Box 2">
              <a:extLst>
                <a:ext uri="{FF2B5EF4-FFF2-40B4-BE49-F238E27FC236}">
                  <a16:creationId xmlns:a16="http://schemas.microsoft.com/office/drawing/2014/main" id="{AA7181C7-C3A0-1D46-4A31-B5DC55A60686}"/>
                </a:ext>
              </a:extLst>
            </p:cNvPr>
            <p:cNvSpPr txBox="1">
              <a:spLocks noChangeArrowheads="1"/>
            </p:cNvSpPr>
            <p:nvPr/>
          </p:nvSpPr>
          <p:spPr bwMode="auto">
            <a:xfrm>
              <a:off x="3404589" y="7989674"/>
              <a:ext cx="3280820" cy="203686"/>
            </a:xfrm>
            <a:prstGeom prst="rect">
              <a:avLst/>
            </a:prstGeom>
            <a:solidFill>
              <a:sysClr val="window" lastClr="FFFFFF"/>
            </a:solidFill>
            <a:ln w="9525">
              <a:noFill/>
              <a:miter lim="800000"/>
              <a:headEnd/>
              <a:tailEnd/>
            </a:ln>
          </p:spPr>
          <p:txBody>
            <a:bodyPr rot="0" vert="horz" wrap="square" lIns="0" tIns="0" rIns="0" bIns="0" anchor="t" anchorCtr="0">
              <a:noAutofit/>
            </a:bodyPr>
            <a:lstStyle/>
            <a:p>
              <a:pPr>
                <a:spcAft>
                  <a:spcPts val="600"/>
                </a:spcAft>
              </a:pPr>
              <a:r>
                <a:rPr lang="da-DK" sz="900" b="0" i="0" dirty="0">
                  <a:solidFill>
                    <a:srgbClr val="293C1F"/>
                  </a:solidFill>
                  <a:effectLst/>
                  <a:latin typeface="Calibri" panose="020F0502020204030204" pitchFamily="34" charset="0"/>
                  <a:cs typeface="Calibri" panose="020F0502020204030204" pitchFamily="34" charset="0"/>
                </a:rPr>
                <a:t>Ukrainske soldater genbruger dele af ødelagte russiske kampvogne</a:t>
              </a:r>
              <a:endParaRPr lang="da-DK" sz="900" dirty="0">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00319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ladsholder til indhold 18"/>
          <p:cNvSpPr>
            <a:spLocks noGrp="1"/>
          </p:cNvSpPr>
          <p:nvPr>
            <p:ph sz="half" idx="2"/>
          </p:nvPr>
        </p:nvSpPr>
        <p:spPr>
          <a:xfrm>
            <a:off x="172591" y="344489"/>
            <a:ext cx="3112393" cy="7731778"/>
          </a:xfrm>
        </p:spPr>
        <p:txBody>
          <a:bodyPr lIns="0" tIns="0" rIns="0" bIns="0">
            <a:noAutofit/>
          </a:bodyPr>
          <a:lstStyle/>
          <a:p>
            <a:pPr marL="0" indent="0">
              <a:spcBef>
                <a:spcPts val="0"/>
              </a:spcBef>
              <a:buNone/>
            </a:pPr>
            <a:r>
              <a:rPr lang="da-DK" sz="1200" kern="0" dirty="0">
                <a:latin typeface="Calibri" panose="020F0502020204030204" pitchFamily="34" charset="0"/>
                <a:cs typeface="Calibri" pitchFamily="34" charset="0"/>
              </a:rPr>
              <a:t>Hvis man tager udgangspunkt i vores indsatsmåde i Sunderbans, kunne modellen for indsatsen være, at de nordiske lande lavede en handlingsplan på globalt niveau, som hovedparten af i-landene kan gå ind for og gennemføre den i FN regi, således at den er bindende for alle. </a:t>
            </a:r>
            <a:r>
              <a:rPr lang="da-DK" sz="1150" kern="0" dirty="0">
                <a:latin typeface="Calibri" panose="020F0502020204030204" pitchFamily="34" charset="0"/>
                <a:cs typeface="Calibri" pitchFamily="34" charset="0"/>
              </a:rPr>
              <a:t>Med sådan en aftale skul-</a:t>
            </a:r>
            <a:r>
              <a:rPr lang="da-DK" sz="1200" kern="0" dirty="0">
                <a:latin typeface="Calibri" panose="020F0502020204030204" pitchFamily="34" charset="0"/>
                <a:cs typeface="Calibri" pitchFamily="34" charset="0"/>
              </a:rPr>
              <a:t>le man så lave en </a:t>
            </a: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handlingsplan sammen med Syd </a:t>
            </a:r>
            <a:r>
              <a:rPr lang="da-DK" sz="1200" kern="0" dirty="0">
                <a:effectLst/>
                <a:latin typeface="Calibri" panose="020F0502020204030204" pitchFamily="34" charset="0"/>
                <a:ea typeface="Times New Roman" panose="02020603050405020304" pitchFamily="18" charset="0"/>
              </a:rPr>
              <a:t>for Syd, hvor i-landene vil tage initiativ med sine </a:t>
            </a:r>
          </a:p>
          <a:p>
            <a:pPr marL="0" indent="0">
              <a:spcBef>
                <a:spcPts val="0"/>
              </a:spcBef>
              <a:buNone/>
            </a:pPr>
            <a:endParaRPr lang="da-DK" sz="1200" kern="0" dirty="0">
              <a:latin typeface="Calibri" panose="020F0502020204030204" pitchFamily="34" charset="0"/>
              <a:ea typeface="Times New Roman" panose="02020603050405020304" pitchFamily="18" charset="0"/>
            </a:endParaRPr>
          </a:p>
          <a:p>
            <a:pPr marL="0" indent="0">
              <a:spcBef>
                <a:spcPts val="0"/>
              </a:spcBef>
              <a:buNone/>
            </a:pPr>
            <a:endParaRPr lang="da-DK" sz="1200" kern="0" dirty="0">
              <a:effectLst/>
              <a:latin typeface="Calibri" panose="020F0502020204030204" pitchFamily="34" charset="0"/>
              <a:ea typeface="Times New Roman" panose="02020603050405020304" pitchFamily="18" charset="0"/>
            </a:endParaRPr>
          </a:p>
          <a:p>
            <a:pPr marL="0" indent="0">
              <a:spcBef>
                <a:spcPts val="0"/>
              </a:spcBef>
              <a:buNone/>
            </a:pPr>
            <a:endParaRPr lang="da-DK" sz="1200" kern="0" dirty="0">
              <a:latin typeface="Calibri" panose="020F0502020204030204" pitchFamily="34" charset="0"/>
              <a:ea typeface="Times New Roman" panose="02020603050405020304" pitchFamily="18" charset="0"/>
            </a:endParaRPr>
          </a:p>
          <a:p>
            <a:pPr marL="0" indent="0">
              <a:spcBef>
                <a:spcPts val="0"/>
              </a:spcBef>
              <a:buNone/>
            </a:pPr>
            <a:endParaRPr lang="da-DK" sz="1200" kern="0" dirty="0">
              <a:effectLst/>
              <a:latin typeface="Calibri" panose="020F0502020204030204" pitchFamily="34" charset="0"/>
              <a:ea typeface="Times New Roman" panose="02020603050405020304" pitchFamily="18" charset="0"/>
            </a:endParaRPr>
          </a:p>
          <a:p>
            <a:pPr marL="0" indent="0">
              <a:spcBef>
                <a:spcPts val="0"/>
              </a:spcBef>
              <a:buNone/>
            </a:pPr>
            <a:endParaRPr lang="da-DK" sz="1200" kern="0" dirty="0">
              <a:latin typeface="Calibri" panose="020F0502020204030204" pitchFamily="34" charset="0"/>
              <a:ea typeface="Times New Roman" panose="02020603050405020304" pitchFamily="18" charset="0"/>
            </a:endParaRPr>
          </a:p>
          <a:p>
            <a:pPr marL="0" indent="0">
              <a:spcBef>
                <a:spcPts val="0"/>
              </a:spcBef>
              <a:buNone/>
            </a:pPr>
            <a:endParaRPr lang="da-DK" sz="1200" kern="0" dirty="0">
              <a:effectLst/>
              <a:latin typeface="Calibri" panose="020F0502020204030204" pitchFamily="34" charset="0"/>
              <a:ea typeface="Times New Roman" panose="02020603050405020304" pitchFamily="18" charset="0"/>
            </a:endParaRPr>
          </a:p>
          <a:p>
            <a:pPr marL="0" indent="0">
              <a:spcBef>
                <a:spcPts val="0"/>
              </a:spcBef>
              <a:buNone/>
            </a:pPr>
            <a:endParaRPr lang="da-DK" sz="1200" kern="0" dirty="0">
              <a:effectLst/>
              <a:latin typeface="Calibri" panose="020F0502020204030204" pitchFamily="34" charset="0"/>
              <a:ea typeface="Times New Roman" panose="02020603050405020304" pitchFamily="18" charset="0"/>
            </a:endParaRPr>
          </a:p>
          <a:p>
            <a:pPr marL="0" indent="0">
              <a:spcBef>
                <a:spcPts val="0"/>
              </a:spcBef>
              <a:buNone/>
            </a:pPr>
            <a:endParaRPr lang="da-DK" sz="1200" kern="0" dirty="0">
              <a:latin typeface="Calibri" panose="020F0502020204030204" pitchFamily="34" charset="0"/>
              <a:ea typeface="Times New Roman" panose="02020603050405020304" pitchFamily="18" charset="0"/>
            </a:endParaRPr>
          </a:p>
          <a:p>
            <a:pPr marL="0" indent="0">
              <a:spcBef>
                <a:spcPts val="0"/>
              </a:spcBef>
              <a:buNone/>
            </a:pPr>
            <a:r>
              <a:rPr lang="da-DK" sz="1200" kern="0" dirty="0">
                <a:effectLst/>
                <a:latin typeface="Calibri" panose="020F0502020204030204" pitchFamily="34" charset="0"/>
                <a:ea typeface="Times New Roman" panose="02020603050405020304" pitchFamily="18" charset="0"/>
              </a:rPr>
              <a:t>tekniske og økonomiske </a:t>
            </a:r>
            <a:r>
              <a:rPr lang="da-DK" sz="1150" kern="0" dirty="0">
                <a:effectLst/>
                <a:latin typeface="Calibri" panose="020F0502020204030204" pitchFamily="34" charset="0"/>
                <a:ea typeface="Times New Roman" panose="02020603050405020304" pitchFamily="18" charset="0"/>
              </a:rPr>
              <a:t>bidrag, som Syd lande</a:t>
            </a:r>
            <a:r>
              <a:rPr lang="da-DK" sz="1200" kern="0" dirty="0">
                <a:effectLst/>
                <a:latin typeface="Calibri" panose="020F0502020204030204" pitchFamily="34" charset="0"/>
                <a:ea typeface="Times New Roman" panose="02020603050405020304" pitchFamily="18" charset="0"/>
              </a:rPr>
              <a:t>ne skal acceptere og forpligtige sig til gennem hand-ling. Problemet er at de  lokale myndigheder i Syd er svage på grund af korruption, bureaukrati mm, så hvis man overlader det til myndighederne i </a:t>
            </a:r>
            <a:r>
              <a:rPr lang="da-DK" sz="1150" kern="0" dirty="0">
                <a:effectLst/>
                <a:latin typeface="Calibri" panose="020F0502020204030204" pitchFamily="34" charset="0"/>
                <a:ea typeface="Times New Roman" panose="02020603050405020304" pitchFamily="18" charset="0"/>
              </a:rPr>
              <a:t>Syd, </a:t>
            </a:r>
            <a:r>
              <a:rPr lang="da-DK" sz="1200" kern="0" dirty="0">
                <a:effectLst/>
                <a:latin typeface="Calibri" panose="020F0502020204030204" pitchFamily="34" charset="0"/>
                <a:ea typeface="Times New Roman" panose="02020603050405020304" pitchFamily="18" charset="0"/>
              </a:rPr>
              <a:t>så vil meget af indsatsen gå til spilde. Derfor </a:t>
            </a:r>
            <a:r>
              <a:rPr lang="da-DK" sz="1150" kern="0" dirty="0">
                <a:effectLst/>
                <a:latin typeface="Calibri" panose="020F0502020204030204" pitchFamily="34" charset="0"/>
                <a:ea typeface="Times New Roman" panose="02020603050405020304" pitchFamily="18" charset="0"/>
              </a:rPr>
              <a:t>må </a:t>
            </a:r>
            <a:r>
              <a:rPr lang="da-DK" sz="1200" kern="0" dirty="0">
                <a:effectLst/>
                <a:latin typeface="Calibri" panose="020F0502020204030204" pitchFamily="34" charset="0"/>
                <a:ea typeface="Times New Roman" panose="02020603050405020304" pitchFamily="18" charset="0"/>
              </a:rPr>
              <a:t>civilsamfundet i de pågældende lande involveres, </a:t>
            </a:r>
            <a:r>
              <a:rPr lang="da-DK" sz="1150" kern="0" dirty="0">
                <a:effectLst/>
                <a:latin typeface="Calibri" panose="020F0502020204030204" pitchFamily="34" charset="0"/>
                <a:ea typeface="Times New Roman" panose="02020603050405020304" pitchFamily="18" charset="0"/>
              </a:rPr>
              <a:t>hvor nor</a:t>
            </a:r>
            <a:r>
              <a:rPr lang="da-DK" sz="1200" kern="0" dirty="0">
                <a:effectLst/>
                <a:latin typeface="Calibri" panose="020F0502020204030204" pitchFamily="34" charset="0"/>
                <a:ea typeface="Times New Roman" panose="02020603050405020304" pitchFamily="18" charset="0"/>
              </a:rPr>
              <a:t>den kan hjælpe </a:t>
            </a:r>
            <a:r>
              <a:rPr lang="da-DK" sz="1150" kern="0" dirty="0">
                <a:effectLst/>
                <a:latin typeface="Calibri" panose="020F0502020204030204" pitchFamily="34" charset="0"/>
                <a:ea typeface="Times New Roman" panose="02020603050405020304" pitchFamily="18" charset="0"/>
              </a:rPr>
              <a:t>til med sine ekspertbidrag. </a:t>
            </a:r>
            <a:r>
              <a:rPr lang="da-DK" sz="1200" kern="0" dirty="0">
                <a:effectLst/>
                <a:latin typeface="Calibri" panose="020F0502020204030204" pitchFamily="34" charset="0"/>
                <a:ea typeface="Times New Roman" panose="02020603050405020304" pitchFamily="18" charset="0"/>
              </a:rPr>
              <a:t>Det er lettere for civilsamfundet at støtte ved at deltage i løsningerne på opgaverne. Med sin part-ner vil IGF-Danmark kunne udføre en hel del af </a:t>
            </a:r>
          </a:p>
          <a:p>
            <a:pPr marL="0" indent="0">
              <a:spcBef>
                <a:spcPts val="0"/>
              </a:spcBef>
              <a:buNone/>
            </a:pPr>
            <a:endParaRPr lang="da-DK" sz="1200" kern="0" dirty="0">
              <a:latin typeface="Calibri" panose="020F0502020204030204" pitchFamily="34" charset="0"/>
              <a:ea typeface="Times New Roman" panose="02020603050405020304" pitchFamily="18" charset="0"/>
            </a:endParaRPr>
          </a:p>
          <a:p>
            <a:pPr marL="0" indent="0">
              <a:spcBef>
                <a:spcPts val="0"/>
              </a:spcBef>
              <a:buNone/>
            </a:pPr>
            <a:endParaRPr lang="da-DK" sz="1200" kern="0" dirty="0">
              <a:effectLst/>
              <a:latin typeface="Calibri" panose="020F0502020204030204" pitchFamily="34" charset="0"/>
              <a:ea typeface="Times New Roman" panose="02020603050405020304" pitchFamily="18" charset="0"/>
            </a:endParaRPr>
          </a:p>
          <a:p>
            <a:pPr marL="0" indent="0">
              <a:spcBef>
                <a:spcPts val="0"/>
              </a:spcBef>
              <a:buNone/>
            </a:pPr>
            <a:endParaRPr lang="da-DK" sz="1200" kern="0" dirty="0">
              <a:latin typeface="Calibri" panose="020F0502020204030204" pitchFamily="34" charset="0"/>
              <a:ea typeface="Times New Roman" panose="02020603050405020304" pitchFamily="18" charset="0"/>
            </a:endParaRPr>
          </a:p>
          <a:p>
            <a:pPr marL="0" indent="0">
              <a:spcBef>
                <a:spcPts val="0"/>
              </a:spcBef>
              <a:buNone/>
            </a:pPr>
            <a:endParaRPr lang="da-DK" sz="1200" kern="0" dirty="0">
              <a:effectLst/>
              <a:latin typeface="Calibri" panose="020F0502020204030204" pitchFamily="34" charset="0"/>
              <a:ea typeface="Times New Roman" panose="02020603050405020304" pitchFamily="18" charset="0"/>
            </a:endParaRPr>
          </a:p>
          <a:p>
            <a:pPr marL="0" indent="0">
              <a:spcBef>
                <a:spcPts val="0"/>
              </a:spcBef>
              <a:buNone/>
            </a:pPr>
            <a:endParaRPr lang="da-DK" sz="1200" kern="0" dirty="0">
              <a:latin typeface="Calibri" panose="020F0502020204030204" pitchFamily="34" charset="0"/>
              <a:ea typeface="Times New Roman" panose="02020603050405020304" pitchFamily="18" charset="0"/>
            </a:endParaRPr>
          </a:p>
          <a:p>
            <a:pPr marL="0" indent="0">
              <a:spcBef>
                <a:spcPts val="0"/>
              </a:spcBef>
              <a:buNone/>
            </a:pPr>
            <a:endParaRPr lang="da-DK" sz="1200" kern="0" dirty="0">
              <a:effectLst/>
              <a:latin typeface="Calibri" panose="020F0502020204030204" pitchFamily="34" charset="0"/>
              <a:ea typeface="Times New Roman" panose="02020603050405020304" pitchFamily="18" charset="0"/>
            </a:endParaRPr>
          </a:p>
          <a:p>
            <a:pPr marL="0" indent="0">
              <a:spcBef>
                <a:spcPts val="0"/>
              </a:spcBef>
              <a:buNone/>
            </a:pPr>
            <a:endParaRPr lang="da-DK" sz="1200" kern="0" dirty="0">
              <a:latin typeface="Calibri" panose="020F0502020204030204" pitchFamily="34" charset="0"/>
              <a:ea typeface="Times New Roman" panose="02020603050405020304" pitchFamily="18" charset="0"/>
            </a:endParaRPr>
          </a:p>
          <a:p>
            <a:pPr marL="0" indent="0">
              <a:spcBef>
                <a:spcPts val="0"/>
              </a:spcBef>
              <a:buNone/>
            </a:pPr>
            <a:endParaRPr lang="da-DK" sz="1200" kern="0" dirty="0">
              <a:effectLst/>
              <a:latin typeface="Calibri" panose="020F0502020204030204" pitchFamily="34" charset="0"/>
              <a:ea typeface="Times New Roman" panose="02020603050405020304" pitchFamily="18" charset="0"/>
            </a:endParaRPr>
          </a:p>
          <a:p>
            <a:pPr marL="0" indent="0">
              <a:spcBef>
                <a:spcPts val="0"/>
              </a:spcBef>
              <a:buNone/>
            </a:pPr>
            <a:endParaRPr lang="da-DK" sz="1200" kern="0" dirty="0">
              <a:latin typeface="Calibri" panose="020F0502020204030204" pitchFamily="34" charset="0"/>
              <a:ea typeface="Times New Roman" panose="02020603050405020304" pitchFamily="18" charset="0"/>
            </a:endParaRPr>
          </a:p>
          <a:p>
            <a:pPr marL="0" indent="0">
              <a:spcBef>
                <a:spcPts val="0"/>
              </a:spcBef>
              <a:buNone/>
            </a:pPr>
            <a:endParaRPr lang="da-DK" sz="1200" kern="0" dirty="0">
              <a:effectLst/>
              <a:latin typeface="Calibri" panose="020F0502020204030204" pitchFamily="34" charset="0"/>
              <a:ea typeface="Times New Roman" panose="02020603050405020304" pitchFamily="18" charset="0"/>
            </a:endParaRPr>
          </a:p>
          <a:p>
            <a:pPr marL="0" indent="0">
              <a:spcBef>
                <a:spcPts val="0"/>
              </a:spcBef>
              <a:buNone/>
            </a:pPr>
            <a:endParaRPr lang="da-DK" sz="1200" kern="0" dirty="0">
              <a:effectLst/>
              <a:latin typeface="Calibri" panose="020F0502020204030204" pitchFamily="34" charset="0"/>
              <a:ea typeface="Times New Roman" panose="02020603050405020304" pitchFamily="18" charset="0"/>
            </a:endParaRPr>
          </a:p>
          <a:p>
            <a:pPr marL="0" indent="0">
              <a:spcBef>
                <a:spcPts val="0"/>
              </a:spcBef>
              <a:buNone/>
            </a:pPr>
            <a:endParaRPr lang="da-DK" sz="1200" kern="0" dirty="0">
              <a:effectLst/>
              <a:latin typeface="Calibri" panose="020F0502020204030204" pitchFamily="34" charset="0"/>
              <a:ea typeface="Times New Roman" panose="02020603050405020304" pitchFamily="18" charset="0"/>
            </a:endParaRPr>
          </a:p>
          <a:p>
            <a:pPr marL="0" indent="0">
              <a:buNone/>
            </a:pPr>
            <a:endParaRPr lang="da-DK" sz="500" kern="0" dirty="0">
              <a:effectLst/>
              <a:latin typeface="Calibri" panose="020F0502020204030204" pitchFamily="34" charset="0"/>
              <a:ea typeface="Times New Roman" panose="02020603050405020304" pitchFamily="18" charset="0"/>
            </a:endParaRPr>
          </a:p>
          <a:p>
            <a:pPr marL="0" indent="0" eaLnBrk="0" hangingPunct="0">
              <a:spcBef>
                <a:spcPts val="205"/>
              </a:spcBef>
              <a:spcAft>
                <a:spcPts val="0"/>
              </a:spcAft>
              <a:buNone/>
            </a:pPr>
            <a:endParaRPr lang="da-DK" sz="500" kern="0" dirty="0">
              <a:latin typeface="Calibri" panose="020F0502020204030204" pitchFamily="34" charset="0"/>
              <a:ea typeface="Times New Roman" panose="02020603050405020304" pitchFamily="18" charset="0"/>
            </a:endParaRPr>
          </a:p>
          <a:p>
            <a:pPr marL="0" indent="0">
              <a:buNone/>
            </a:pPr>
            <a:endParaRPr lang="da-DK" sz="500" kern="0" dirty="0">
              <a:effectLst/>
              <a:latin typeface="Calibri" panose="020F0502020204030204" pitchFamily="34" charset="0"/>
              <a:ea typeface="Times New Roman" panose="02020603050405020304" pitchFamily="18" charset="0"/>
            </a:endParaRPr>
          </a:p>
          <a:p>
            <a:pPr marL="0" indent="0">
              <a:buNone/>
            </a:pPr>
            <a:endParaRPr lang="da-DK" sz="500" kern="0" dirty="0">
              <a:effectLst/>
              <a:latin typeface="Calibri" panose="020F0502020204030204" pitchFamily="34" charset="0"/>
              <a:ea typeface="Times New Roman" panose="02020603050405020304" pitchFamily="18"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200" dirty="0">
              <a:effectLst/>
              <a:latin typeface="Calibri" panose="020F0502020204030204" pitchFamily="34" charset="0"/>
              <a:ea typeface="Calibri" panose="020F0502020204030204" pitchFamily="34" charset="0"/>
              <a:cs typeface="Vrinda" panose="020B0502040204020203" pitchFamily="34" charset="0"/>
            </a:endParaRPr>
          </a:p>
          <a:p>
            <a:pPr marL="0" indent="0">
              <a:buNone/>
            </a:pPr>
            <a:endParaRPr lang="da-DK" sz="500" dirty="0">
              <a:effectLst/>
              <a:latin typeface="Calibri" panose="020F0502020204030204" pitchFamily="34" charset="0"/>
              <a:ea typeface="Calibri" panose="020F0502020204030204" pitchFamily="34" charset="0"/>
              <a:cs typeface="Vrinda" panose="020B0502040204020203"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5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6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en-GB" sz="1200" dirty="0">
              <a:latin typeface="Calibri" panose="020F0502020204030204" pitchFamily="34" charset="0"/>
              <a:cs typeface="Calibri" panose="020F0502020204030204" pitchFamily="34" charset="0"/>
            </a:endParaRPr>
          </a:p>
          <a:p>
            <a:pPr marL="0" indent="0">
              <a:buNone/>
            </a:pPr>
            <a:endParaRPr lang="en-GB" sz="1200" dirty="0">
              <a:latin typeface="Calibri" panose="020F0502020204030204" pitchFamily="34" charset="0"/>
              <a:cs typeface="Calibri" panose="020F0502020204030204" pitchFamily="34" charset="0"/>
            </a:endParaRPr>
          </a:p>
          <a:p>
            <a:pPr marL="0" indent="0">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r>
              <a:rPr lang="en-GB" sz="1200" dirty="0">
                <a:latin typeface="Calibri" panose="020F0502020204030204" pitchFamily="34" charset="0"/>
                <a:cs typeface="Calibri" panose="020F0502020204030204" pitchFamily="34" charset="0"/>
              </a:rPr>
              <a:t> </a:t>
            </a: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ndParaRPr>
          </a:p>
        </p:txBody>
      </p:sp>
      <p:sp>
        <p:nvSpPr>
          <p:cNvPr id="20" name="Pladsholder til indhold 19"/>
          <p:cNvSpPr>
            <a:spLocks noGrp="1"/>
          </p:cNvSpPr>
          <p:nvPr>
            <p:ph sz="quarter" idx="4"/>
          </p:nvPr>
        </p:nvSpPr>
        <p:spPr>
          <a:xfrm>
            <a:off x="3428443" y="328484"/>
            <a:ext cx="3272725" cy="9161020"/>
          </a:xfrm>
        </p:spPr>
        <p:txBody>
          <a:bodyPr lIns="0" tIns="0" rIns="0" bIns="0">
            <a:noAutofit/>
          </a:bodyPr>
          <a:lstStyle/>
          <a:p>
            <a:pPr marL="0" indent="0">
              <a:spcBef>
                <a:spcPts val="0"/>
              </a:spcBef>
              <a:buNone/>
            </a:pPr>
            <a:r>
              <a:rPr lang="da-DK" sz="1200" kern="0" dirty="0">
                <a:effectLst/>
                <a:latin typeface="Calibri" panose="020F0502020204030204" pitchFamily="34" charset="0"/>
                <a:ea typeface="Times New Roman" panose="02020603050405020304" pitchFamily="18" charset="0"/>
              </a:rPr>
              <a:t>opgaverne i Sundarban området og hjælpe andre or-ganisationer.  Resultaterne vil kunne bruges i globale sammenhæng. Og her vil Danmarks styrke i relation til miljøforbedring være et uvurderligt bidrag.</a:t>
            </a:r>
            <a:endParaRPr kumimoji="0" lang="da-DK" sz="12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p:txBody>
      </p:sp>
      <p:sp>
        <p:nvSpPr>
          <p:cNvPr id="2" name="Slide Number Placeholder 1"/>
          <p:cNvSpPr>
            <a:spLocks noGrp="1"/>
          </p:cNvSpPr>
          <p:nvPr>
            <p:ph type="sldNum" sz="quarter" idx="12"/>
          </p:nvPr>
        </p:nvSpPr>
        <p:spPr>
          <a:xfrm>
            <a:off x="6309320" y="9378596"/>
            <a:ext cx="476672" cy="527404"/>
          </a:xfrm>
        </p:spPr>
        <p:txBody>
          <a:bodyPr/>
          <a:lstStyle/>
          <a:p>
            <a:fld id="{962F89E5-FDC6-4879-9052-8FFED4F5367E}" type="slidenum">
              <a:rPr lang="da-DK" smtClean="0"/>
              <a:pPr/>
              <a:t>5</a:t>
            </a:fld>
            <a:endParaRPr lang="da-DK" dirty="0"/>
          </a:p>
        </p:txBody>
      </p:sp>
      <p:pic>
        <p:nvPicPr>
          <p:cNvPr id="7" name="Picture 6">
            <a:extLst>
              <a:ext uri="{FF2B5EF4-FFF2-40B4-BE49-F238E27FC236}">
                <a16:creationId xmlns:a16="http://schemas.microsoft.com/office/drawing/2014/main" id="{FDA82EBF-3935-1BB0-4769-A301D4C99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641" y="1856656"/>
            <a:ext cx="3101058" cy="1426189"/>
          </a:xfrm>
          <a:prstGeom prst="rect">
            <a:avLst/>
          </a:prstGeom>
        </p:spPr>
      </p:pic>
      <p:grpSp>
        <p:nvGrpSpPr>
          <p:cNvPr id="15" name="Group 14">
            <a:extLst>
              <a:ext uri="{FF2B5EF4-FFF2-40B4-BE49-F238E27FC236}">
                <a16:creationId xmlns:a16="http://schemas.microsoft.com/office/drawing/2014/main" id="{06AD850E-1461-5B25-3AA8-A331B2A40B2E}"/>
              </a:ext>
            </a:extLst>
          </p:cNvPr>
          <p:cNvGrpSpPr/>
          <p:nvPr/>
        </p:nvGrpSpPr>
        <p:grpSpPr>
          <a:xfrm>
            <a:off x="3363758" y="1096908"/>
            <a:ext cx="3272725" cy="2366200"/>
            <a:chOff x="3428442" y="320951"/>
            <a:chExt cx="3272725" cy="2366200"/>
          </a:xfrm>
        </p:grpSpPr>
        <p:pic>
          <p:nvPicPr>
            <p:cNvPr id="9" name="Picture 2" descr="C:\WPDOC\IGF\Årsberetninger\2018\Billeder fra projektet\Peder  Karsten indleder projektet.jpg">
              <a:extLst>
                <a:ext uri="{FF2B5EF4-FFF2-40B4-BE49-F238E27FC236}">
                  <a16:creationId xmlns:a16="http://schemas.microsoft.com/office/drawing/2014/main" id="{E28AF08A-E5FF-15CA-726F-616B53D0CE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71982" y="320951"/>
              <a:ext cx="3178175" cy="218377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
              <a:extLst>
                <a:ext uri="{FF2B5EF4-FFF2-40B4-BE49-F238E27FC236}">
                  <a16:creationId xmlns:a16="http://schemas.microsoft.com/office/drawing/2014/main" id="{6607F9C7-714C-FCC6-0F00-2A1E30177420}"/>
                </a:ext>
              </a:extLst>
            </p:cNvPr>
            <p:cNvSpPr txBox="1">
              <a:spLocks noChangeArrowheads="1"/>
            </p:cNvSpPr>
            <p:nvPr/>
          </p:nvSpPr>
          <p:spPr bwMode="auto">
            <a:xfrm>
              <a:off x="3428442" y="2483465"/>
              <a:ext cx="3272725" cy="203686"/>
            </a:xfrm>
            <a:prstGeom prst="rect">
              <a:avLst/>
            </a:prstGeom>
            <a:solidFill>
              <a:sysClr val="window" lastClr="FFFFFF"/>
            </a:solidFill>
            <a:ln w="9525">
              <a:noFill/>
              <a:miter lim="800000"/>
              <a:headEnd/>
              <a:tailEnd/>
            </a:ln>
          </p:spPr>
          <p:txBody>
            <a:bodyPr rot="0" vert="horz" wrap="square" lIns="0" tIns="0" rIns="0" bIns="0" anchor="t" anchorCtr="0">
              <a:noAutofit/>
            </a:bodyPr>
            <a:lstStyle/>
            <a:p>
              <a:pPr>
                <a:spcAft>
                  <a:spcPts val="600"/>
                </a:spcAft>
              </a:pPr>
              <a:r>
                <a:rPr lang="da-DK" sz="900" b="0" i="0" dirty="0">
                  <a:solidFill>
                    <a:srgbClr val="293C1F"/>
                  </a:solidFill>
                  <a:effectLst/>
                  <a:latin typeface="Calibri" panose="020F0502020204030204" pitchFamily="34" charset="0"/>
                  <a:cs typeface="Calibri" panose="020F0502020204030204" pitchFamily="34" charset="0"/>
                </a:rPr>
                <a:t>  Danske landbrugskyndige Peder og Karsten diskuterer med Nimai</a:t>
              </a:r>
              <a:endParaRPr lang="da-DK" sz="900" dirty="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B16302F9-9DE0-5C0B-F2A0-B8B50F0AE9F0}"/>
              </a:ext>
            </a:extLst>
          </p:cNvPr>
          <p:cNvGrpSpPr/>
          <p:nvPr/>
        </p:nvGrpSpPr>
        <p:grpSpPr>
          <a:xfrm>
            <a:off x="3408316" y="3705891"/>
            <a:ext cx="3243645" cy="2063691"/>
            <a:chOff x="3421990" y="2792760"/>
            <a:chExt cx="3243645" cy="2063691"/>
          </a:xfrm>
        </p:grpSpPr>
        <p:pic>
          <p:nvPicPr>
            <p:cNvPr id="4" name="Picture 3">
              <a:extLst>
                <a:ext uri="{FF2B5EF4-FFF2-40B4-BE49-F238E27FC236}">
                  <a16:creationId xmlns:a16="http://schemas.microsoft.com/office/drawing/2014/main" id="{AB632FED-01A3-F423-7FE1-54DDC8D518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1982" y="2792760"/>
              <a:ext cx="3178175" cy="1916734"/>
            </a:xfrm>
            <a:prstGeom prst="rect">
              <a:avLst/>
            </a:prstGeom>
          </p:spPr>
        </p:pic>
        <p:sp>
          <p:nvSpPr>
            <p:cNvPr id="10" name="Text Box 2">
              <a:extLst>
                <a:ext uri="{FF2B5EF4-FFF2-40B4-BE49-F238E27FC236}">
                  <a16:creationId xmlns:a16="http://schemas.microsoft.com/office/drawing/2014/main" id="{C981EDA9-E092-480C-E7BA-0A0FA2BC1099}"/>
                </a:ext>
              </a:extLst>
            </p:cNvPr>
            <p:cNvSpPr txBox="1">
              <a:spLocks noChangeArrowheads="1"/>
            </p:cNvSpPr>
            <p:nvPr/>
          </p:nvSpPr>
          <p:spPr bwMode="auto">
            <a:xfrm>
              <a:off x="3421990" y="4652765"/>
              <a:ext cx="3243645" cy="203686"/>
            </a:xfrm>
            <a:prstGeom prst="rect">
              <a:avLst/>
            </a:prstGeom>
            <a:solidFill>
              <a:sysClr val="window" lastClr="FFFFFF"/>
            </a:solidFill>
            <a:ln w="9525">
              <a:noFill/>
              <a:miter lim="800000"/>
              <a:headEnd/>
              <a:tailEnd/>
            </a:ln>
          </p:spPr>
          <p:txBody>
            <a:bodyPr rot="0" vert="horz" wrap="square" lIns="0" tIns="0" rIns="0" bIns="0" anchor="t" anchorCtr="0">
              <a:noAutofit/>
            </a:bodyPr>
            <a:lstStyle/>
            <a:p>
              <a:pPr>
                <a:spcAft>
                  <a:spcPts val="600"/>
                </a:spcAft>
              </a:pPr>
              <a:r>
                <a:rPr lang="da-DK" sz="900" b="0" i="0" dirty="0">
                  <a:solidFill>
                    <a:srgbClr val="293C1F"/>
                  </a:solidFill>
                  <a:effectLst/>
                  <a:latin typeface="Calibri" panose="020F0502020204030204" pitchFamily="34" charset="0"/>
                  <a:cs typeface="Calibri" panose="020F0502020204030204" pitchFamily="34" charset="0"/>
                </a:rPr>
                <a:t>   Nimai underviser projektpersonalet i Sundarban</a:t>
              </a:r>
              <a:endParaRPr lang="da-DK" sz="900" dirty="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13" name="Group 12">
            <a:extLst>
              <a:ext uri="{FF2B5EF4-FFF2-40B4-BE49-F238E27FC236}">
                <a16:creationId xmlns:a16="http://schemas.microsoft.com/office/drawing/2014/main" id="{7D87C8F7-51D3-F523-71B3-4E29B4A275E6}"/>
              </a:ext>
            </a:extLst>
          </p:cNvPr>
          <p:cNvGrpSpPr/>
          <p:nvPr/>
        </p:nvGrpSpPr>
        <p:grpSpPr>
          <a:xfrm>
            <a:off x="3559491" y="5950452"/>
            <a:ext cx="2749829" cy="1824371"/>
            <a:chOff x="3439247" y="5764600"/>
            <a:chExt cx="3254442" cy="2240388"/>
          </a:xfrm>
        </p:grpSpPr>
        <p:pic>
          <p:nvPicPr>
            <p:cNvPr id="5" name="Picture 4">
              <a:extLst>
                <a:ext uri="{FF2B5EF4-FFF2-40B4-BE49-F238E27FC236}">
                  <a16:creationId xmlns:a16="http://schemas.microsoft.com/office/drawing/2014/main" id="{88304393-132C-E0C0-8B46-9AE144C5DD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9247" y="5764600"/>
              <a:ext cx="3178174" cy="2114930"/>
            </a:xfrm>
            <a:prstGeom prst="rect">
              <a:avLst/>
            </a:prstGeom>
          </p:spPr>
        </p:pic>
        <p:sp>
          <p:nvSpPr>
            <p:cNvPr id="11" name="Text Box 2">
              <a:extLst>
                <a:ext uri="{FF2B5EF4-FFF2-40B4-BE49-F238E27FC236}">
                  <a16:creationId xmlns:a16="http://schemas.microsoft.com/office/drawing/2014/main" id="{245AB972-372D-AE99-1A5E-E6B2AE257884}"/>
                </a:ext>
              </a:extLst>
            </p:cNvPr>
            <p:cNvSpPr txBox="1">
              <a:spLocks noChangeArrowheads="1"/>
            </p:cNvSpPr>
            <p:nvPr/>
          </p:nvSpPr>
          <p:spPr bwMode="auto">
            <a:xfrm>
              <a:off x="3450044" y="7801302"/>
              <a:ext cx="3243645" cy="203686"/>
            </a:xfrm>
            <a:prstGeom prst="rect">
              <a:avLst/>
            </a:prstGeom>
            <a:solidFill>
              <a:sysClr val="window" lastClr="FFFFFF"/>
            </a:solidFill>
            <a:ln w="9525">
              <a:noFill/>
              <a:miter lim="800000"/>
              <a:headEnd/>
              <a:tailEnd/>
            </a:ln>
          </p:spPr>
          <p:txBody>
            <a:bodyPr rot="0" vert="horz" wrap="square" lIns="0" tIns="0" rIns="0" bIns="0" anchor="t" anchorCtr="0">
              <a:noAutofit/>
            </a:bodyPr>
            <a:lstStyle/>
            <a:p>
              <a:pPr>
                <a:spcAft>
                  <a:spcPts val="600"/>
                </a:spcAft>
              </a:pPr>
              <a:r>
                <a:rPr lang="da-DK" sz="900" b="0" i="0" dirty="0">
                  <a:solidFill>
                    <a:srgbClr val="293C1F"/>
                  </a:solidFill>
                  <a:effectLst/>
                  <a:latin typeface="Calibri" panose="020F0502020204030204" pitchFamily="34" charset="0"/>
                  <a:cs typeface="Calibri" panose="020F0502020204030204" pitchFamily="34" charset="0"/>
                </a:rPr>
                <a:t>Vi må alle passe på vor fælles jord</a:t>
              </a:r>
              <a:endParaRPr lang="da-DK" sz="900" dirty="0">
                <a:effectLst/>
                <a:latin typeface="Calibri" panose="020F0502020204030204" pitchFamily="34" charset="0"/>
                <a:ea typeface="Calibri" panose="020F0502020204030204" pitchFamily="34" charset="0"/>
                <a:cs typeface="Calibri" panose="020F0502020204030204" pitchFamily="34" charset="0"/>
              </a:endParaRPr>
            </a:p>
          </p:txBody>
        </p:sp>
      </p:grpSp>
      <p:graphicFrame>
        <p:nvGraphicFramePr>
          <p:cNvPr id="12" name="Table 11">
            <a:extLst>
              <a:ext uri="{FF2B5EF4-FFF2-40B4-BE49-F238E27FC236}">
                <a16:creationId xmlns:a16="http://schemas.microsoft.com/office/drawing/2014/main" id="{05010594-0161-FFF7-FE08-CA8350F671FE}"/>
              </a:ext>
            </a:extLst>
          </p:cNvPr>
          <p:cNvGraphicFramePr>
            <a:graphicFrameLocks noGrp="1"/>
          </p:cNvGraphicFramePr>
          <p:nvPr>
            <p:extLst>
              <p:ext uri="{D42A27DB-BD31-4B8C-83A1-F6EECF244321}">
                <p14:modId xmlns:p14="http://schemas.microsoft.com/office/powerpoint/2010/main" val="1774128679"/>
              </p:ext>
            </p:extLst>
          </p:nvPr>
        </p:nvGraphicFramePr>
        <p:xfrm>
          <a:off x="260648" y="7950481"/>
          <a:ext cx="5382049" cy="1492354"/>
        </p:xfrm>
        <a:graphic>
          <a:graphicData uri="http://schemas.openxmlformats.org/drawingml/2006/table">
            <a:tbl>
              <a:tblPr/>
              <a:tblGrid>
                <a:gridCol w="3829626">
                  <a:extLst>
                    <a:ext uri="{9D8B030D-6E8A-4147-A177-3AD203B41FA5}">
                      <a16:colId xmlns:a16="http://schemas.microsoft.com/office/drawing/2014/main" val="382968848"/>
                    </a:ext>
                  </a:extLst>
                </a:gridCol>
                <a:gridCol w="1552423">
                  <a:extLst>
                    <a:ext uri="{9D8B030D-6E8A-4147-A177-3AD203B41FA5}">
                      <a16:colId xmlns:a16="http://schemas.microsoft.com/office/drawing/2014/main" val="3496054951"/>
                    </a:ext>
                  </a:extLst>
                </a:gridCol>
              </a:tblGrid>
              <a:tr h="199614">
                <a:tc>
                  <a:txBody>
                    <a:bodyPr/>
                    <a:lstStyle/>
                    <a:p>
                      <a:pPr algn="l" fontAlgn="ctr"/>
                      <a:r>
                        <a:rPr lang="da-DK" sz="1100" b="1" i="0" u="none" strike="noStrike" dirty="0">
                          <a:solidFill>
                            <a:srgbClr val="000000"/>
                          </a:solidFill>
                          <a:effectLst/>
                          <a:latin typeface="Century Gothic" panose="020B0502020202020204" pitchFamily="34" charset="0"/>
                        </a:rPr>
                        <a:t>Regnskab:  IGF-Danmark 2022</a:t>
                      </a:r>
                    </a:p>
                  </a:txBody>
                  <a:tcPr marL="9505" marR="9505" marT="95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92D050"/>
                    </a:solidFill>
                  </a:tcPr>
                </a:tc>
                <a:tc>
                  <a:txBody>
                    <a:bodyPr/>
                    <a:lstStyle/>
                    <a:p>
                      <a:pPr algn="l" fontAlgn="ctr"/>
                      <a:r>
                        <a:rPr lang="da-DK" sz="1100" dirty="0">
                          <a:solidFill>
                            <a:srgbClr val="000000"/>
                          </a:solidFill>
                          <a:effectLst/>
                          <a:latin typeface="Century Gothic" panose="020B0502020202020204" pitchFamily="34" charset="0"/>
                          <a:ea typeface="Calibri" panose="020F0502020204030204" pitchFamily="34" charset="0"/>
                        </a:rPr>
                        <a:t> </a:t>
                      </a:r>
                      <a:endParaRPr lang="da-DK" sz="1100" dirty="0">
                        <a:effectLst/>
                        <a:latin typeface="Calibri" panose="020F0502020204030204" pitchFamily="34" charset="0"/>
                        <a:ea typeface="Calibri" panose="020F050202020403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92D050"/>
                    </a:solidFill>
                  </a:tcPr>
                </a:tc>
                <a:extLst>
                  <a:ext uri="{0D108BD9-81ED-4DB2-BD59-A6C34878D82A}">
                    <a16:rowId xmlns:a16="http://schemas.microsoft.com/office/drawing/2014/main" val="3546306108"/>
                  </a:ext>
                </a:extLst>
              </a:tr>
              <a:tr h="228131">
                <a:tc>
                  <a:txBody>
                    <a:bodyPr/>
                    <a:lstStyle/>
                    <a:p>
                      <a:pPr algn="l" fontAlgn="ctr"/>
                      <a:r>
                        <a:rPr lang="da-DK" sz="1100" b="0" i="0" u="none" strike="noStrike" dirty="0">
                          <a:solidFill>
                            <a:srgbClr val="000000"/>
                          </a:solidFill>
                          <a:effectLst/>
                          <a:latin typeface="Century Gothic" panose="020B0502020202020204" pitchFamily="34" charset="0"/>
                        </a:rPr>
                        <a:t>IGF indtægt fra kontingenter/donationer m.v.</a:t>
                      </a:r>
                    </a:p>
                  </a:txBody>
                  <a:tcPr marL="9505" marR="9505" marT="95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CE1"/>
                    </a:solidFill>
                  </a:tcPr>
                </a:tc>
                <a:tc>
                  <a:txBody>
                    <a:bodyPr/>
                    <a:lstStyle/>
                    <a:p>
                      <a:pPr algn="l" fontAlgn="ctr"/>
                      <a:r>
                        <a:rPr lang="da-DK" sz="1100" dirty="0">
                          <a:solidFill>
                            <a:srgbClr val="000000"/>
                          </a:solidFill>
                          <a:effectLst/>
                          <a:latin typeface="Century Gothic" panose="020B0502020202020204" pitchFamily="34" charset="0"/>
                          <a:ea typeface="Calibri" panose="020F0502020204030204" pitchFamily="34" charset="0"/>
                        </a:rPr>
                        <a:t>  374.850</a:t>
                      </a:r>
                      <a:endParaRPr lang="da-DK" sz="1100" dirty="0">
                        <a:effectLst/>
                        <a:latin typeface="Calibri" panose="020F0502020204030204" pitchFamily="34" charset="0"/>
                        <a:ea typeface="Calibri" panose="020F050202020403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CE1"/>
                    </a:solidFill>
                  </a:tcPr>
                </a:tc>
                <a:extLst>
                  <a:ext uri="{0D108BD9-81ED-4DB2-BD59-A6C34878D82A}">
                    <a16:rowId xmlns:a16="http://schemas.microsoft.com/office/drawing/2014/main" val="3000847981"/>
                  </a:ext>
                </a:extLst>
              </a:tr>
              <a:tr h="218625">
                <a:tc>
                  <a:txBody>
                    <a:bodyPr/>
                    <a:lstStyle/>
                    <a:p>
                      <a:pPr algn="l" fontAlgn="ctr"/>
                      <a:r>
                        <a:rPr lang="da-DK" sz="1100" b="0" i="0" u="none" strike="noStrike" dirty="0">
                          <a:solidFill>
                            <a:srgbClr val="000000"/>
                          </a:solidFill>
                          <a:effectLst/>
                          <a:latin typeface="Century Gothic" panose="020B0502020202020204" pitchFamily="34" charset="0"/>
                        </a:rPr>
                        <a:t>Driftsudgifter kurser, fagbøger, transport, </a:t>
                      </a:r>
                      <a:r>
                        <a:rPr lang="da-DK" sz="1100" b="0" i="0" u="none" strike="noStrike" dirty="0" err="1">
                          <a:solidFill>
                            <a:srgbClr val="000000"/>
                          </a:solidFill>
                          <a:effectLst/>
                          <a:latin typeface="Century Gothic" panose="020B0502020202020204" pitchFamily="34" charset="0"/>
                        </a:rPr>
                        <a:t>adm</a:t>
                      </a:r>
                      <a:endParaRPr lang="da-DK" sz="1100" b="0" i="0" u="none" strike="noStrike" dirty="0">
                        <a:solidFill>
                          <a:srgbClr val="000000"/>
                        </a:solidFill>
                        <a:effectLst/>
                        <a:latin typeface="Century Gothic" panose="020B0502020202020204" pitchFamily="34" charset="0"/>
                      </a:endParaRPr>
                    </a:p>
                  </a:txBody>
                  <a:tcPr marL="9505" marR="9505" marT="95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CE1"/>
                    </a:solidFill>
                  </a:tcPr>
                </a:tc>
                <a:tc>
                  <a:txBody>
                    <a:bodyPr/>
                    <a:lstStyle/>
                    <a:p>
                      <a:pPr algn="l" fontAlgn="ctr"/>
                      <a:r>
                        <a:rPr lang="da-DK" sz="1100" dirty="0">
                          <a:solidFill>
                            <a:srgbClr val="000000"/>
                          </a:solidFill>
                          <a:effectLst/>
                          <a:latin typeface="Century Gothic" panose="020B0502020202020204" pitchFamily="34" charset="0"/>
                          <a:ea typeface="Calibri" panose="020F0502020204030204" pitchFamily="34" charset="0"/>
                        </a:rPr>
                        <a:t>    58.458</a:t>
                      </a:r>
                      <a:endParaRPr lang="da-DK" sz="1100" dirty="0">
                        <a:effectLst/>
                        <a:latin typeface="Calibri" panose="020F0502020204030204" pitchFamily="34" charset="0"/>
                        <a:ea typeface="Calibri" panose="020F050202020403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CE1"/>
                    </a:solidFill>
                  </a:tcPr>
                </a:tc>
                <a:extLst>
                  <a:ext uri="{0D108BD9-81ED-4DB2-BD59-A6C34878D82A}">
                    <a16:rowId xmlns:a16="http://schemas.microsoft.com/office/drawing/2014/main" val="215254514"/>
                  </a:ext>
                </a:extLst>
              </a:tr>
              <a:tr h="218625">
                <a:tc>
                  <a:txBody>
                    <a:bodyPr/>
                    <a:lstStyle/>
                    <a:p>
                      <a:pPr algn="l" fontAlgn="ctr"/>
                      <a:r>
                        <a:rPr lang="da-DK" sz="1100" b="0" i="0" u="none" strike="noStrike" dirty="0">
                          <a:effectLst/>
                          <a:latin typeface="Century Gothic" panose="020B0502020202020204" pitchFamily="34" charset="0"/>
                        </a:rPr>
                        <a:t>Udgifter til IGF projekter</a:t>
                      </a:r>
                    </a:p>
                  </a:txBody>
                  <a:tcPr marL="9505" marR="9505" marT="95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CE1"/>
                    </a:solidFill>
                  </a:tcPr>
                </a:tc>
                <a:tc>
                  <a:txBody>
                    <a:bodyPr/>
                    <a:lstStyle/>
                    <a:p>
                      <a:pPr algn="l" fontAlgn="t"/>
                      <a:r>
                        <a:rPr lang="da-DK" sz="1100" dirty="0">
                          <a:solidFill>
                            <a:srgbClr val="000000"/>
                          </a:solidFill>
                          <a:effectLst/>
                          <a:latin typeface="Century Gothic" panose="020B0502020202020204" pitchFamily="34" charset="0"/>
                          <a:ea typeface="Calibri" panose="020F0502020204030204" pitchFamily="34" charset="0"/>
                        </a:rPr>
                        <a:t>  212.500   </a:t>
                      </a:r>
                      <a:endParaRPr lang="da-DK" sz="1100" dirty="0">
                        <a:effectLst/>
                        <a:latin typeface="Calibri" panose="020F0502020204030204" pitchFamily="34" charset="0"/>
                        <a:ea typeface="Calibri" panose="020F0502020204030204" pitchFamily="34" charset="0"/>
                      </a:endParaRP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CE1"/>
                    </a:solidFill>
                  </a:tcPr>
                </a:tc>
                <a:extLst>
                  <a:ext uri="{0D108BD9-81ED-4DB2-BD59-A6C34878D82A}">
                    <a16:rowId xmlns:a16="http://schemas.microsoft.com/office/drawing/2014/main" val="685997310"/>
                  </a:ext>
                </a:extLst>
              </a:tr>
              <a:tr h="218625">
                <a:tc>
                  <a:txBody>
                    <a:bodyPr/>
                    <a:lstStyle/>
                    <a:p>
                      <a:pPr algn="l" fontAlgn="ctr"/>
                      <a:r>
                        <a:rPr lang="da-DK" sz="1100" b="0" i="0" u="none" strike="noStrike" dirty="0">
                          <a:effectLst/>
                          <a:latin typeface="Century Gothic" panose="020B0502020202020204" pitchFamily="34" charset="0"/>
                        </a:rPr>
                        <a:t>Årets resultat </a:t>
                      </a:r>
                    </a:p>
                  </a:txBody>
                  <a:tcPr marL="9505" marR="9505" marT="95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CE1"/>
                    </a:solidFill>
                  </a:tcPr>
                </a:tc>
                <a:tc>
                  <a:txBody>
                    <a:bodyPr/>
                    <a:lstStyle/>
                    <a:p>
                      <a:pPr algn="l" fontAlgn="ctr"/>
                      <a:r>
                        <a:rPr lang="da-DK" sz="1100" dirty="0">
                          <a:solidFill>
                            <a:srgbClr val="000000"/>
                          </a:solidFill>
                          <a:effectLst/>
                          <a:latin typeface="Century Gothic" panose="020B0502020202020204" pitchFamily="34" charset="0"/>
                          <a:ea typeface="Calibri" panose="020F0502020204030204" pitchFamily="34" charset="0"/>
                        </a:rPr>
                        <a:t>    07.475</a:t>
                      </a:r>
                      <a:endParaRPr lang="da-DK" sz="1100" dirty="0">
                        <a:effectLst/>
                        <a:latin typeface="Calibri" panose="020F0502020204030204" pitchFamily="34" charset="0"/>
                        <a:ea typeface="Calibri" panose="020F050202020403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CE1"/>
                    </a:solidFill>
                  </a:tcPr>
                </a:tc>
                <a:extLst>
                  <a:ext uri="{0D108BD9-81ED-4DB2-BD59-A6C34878D82A}">
                    <a16:rowId xmlns:a16="http://schemas.microsoft.com/office/drawing/2014/main" val="262491561"/>
                  </a:ext>
                </a:extLst>
              </a:tr>
              <a:tr h="218625">
                <a:tc>
                  <a:txBody>
                    <a:bodyPr/>
                    <a:lstStyle/>
                    <a:p>
                      <a:pPr algn="l" fontAlgn="ctr"/>
                      <a:r>
                        <a:rPr lang="da-DK" sz="1100" b="0" i="0" u="none" strike="noStrike" dirty="0">
                          <a:effectLst/>
                          <a:latin typeface="Century Gothic" panose="020B0502020202020204" pitchFamily="34" charset="0"/>
                        </a:rPr>
                        <a:t>Egen kapital ultimo</a:t>
                      </a:r>
                    </a:p>
                  </a:txBody>
                  <a:tcPr marL="9505" marR="9505" marT="950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CE1"/>
                    </a:solidFill>
                  </a:tcPr>
                </a:tc>
                <a:tc>
                  <a:txBody>
                    <a:bodyPr/>
                    <a:lstStyle/>
                    <a:p>
                      <a:pPr algn="l" fontAlgn="ctr"/>
                      <a:r>
                        <a:rPr lang="da-DK" sz="1100" dirty="0">
                          <a:solidFill>
                            <a:srgbClr val="000000"/>
                          </a:solidFill>
                          <a:effectLst/>
                          <a:latin typeface="Century Gothic" panose="020B0502020202020204" pitchFamily="34" charset="0"/>
                          <a:ea typeface="Calibri" panose="020F0502020204030204" pitchFamily="34" charset="0"/>
                        </a:rPr>
                        <a:t> 1.259.359</a:t>
                      </a:r>
                      <a:endParaRPr lang="da-DK" sz="1100" dirty="0">
                        <a:effectLst/>
                        <a:latin typeface="Calibri" panose="020F0502020204030204" pitchFamily="34" charset="0"/>
                        <a:ea typeface="Calibri" panose="020F050202020403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CE1"/>
                    </a:solidFill>
                  </a:tcPr>
                </a:tc>
                <a:extLst>
                  <a:ext uri="{0D108BD9-81ED-4DB2-BD59-A6C34878D82A}">
                    <a16:rowId xmlns:a16="http://schemas.microsoft.com/office/drawing/2014/main" val="788214302"/>
                  </a:ext>
                </a:extLst>
              </a:tr>
              <a:tr h="190109">
                <a:tc>
                  <a:txBody>
                    <a:bodyPr/>
                    <a:lstStyle/>
                    <a:p>
                      <a:pPr algn="l" fontAlgn="b"/>
                      <a:r>
                        <a:rPr lang="da-DK" sz="1000" b="0" i="0" u="none" strike="noStrike" dirty="0">
                          <a:effectLst/>
                          <a:latin typeface="+mn-lt"/>
                        </a:rPr>
                        <a:t>Modtagede tilskud vedr projekter</a:t>
                      </a:r>
                    </a:p>
                  </a:txBody>
                  <a:tcPr marL="9505" marR="9505" marT="9505" marB="0" anchor="b">
                    <a:lnL>
                      <a:noFill/>
                    </a:lnL>
                    <a:lnR>
                      <a:noFill/>
                    </a:lnR>
                    <a:lnT w="12700" cap="flat" cmpd="sng" algn="ctr">
                      <a:solidFill>
                        <a:srgbClr val="FFFFFF"/>
                      </a:solidFill>
                      <a:prstDash val="solid"/>
                      <a:round/>
                      <a:headEnd type="none" w="med" len="med"/>
                      <a:tailEnd type="none" w="med" len="med"/>
                    </a:lnT>
                    <a:lnB>
                      <a:noFill/>
                    </a:lnB>
                  </a:tcPr>
                </a:tc>
                <a:tc>
                  <a:txBody>
                    <a:bodyPr/>
                    <a:lstStyle/>
                    <a:p>
                      <a:pPr algn="l" fontAlgn="b"/>
                      <a:r>
                        <a:rPr lang="da-DK" sz="1000" dirty="0">
                          <a:effectLst/>
                          <a:latin typeface="Arial" panose="020B0604020202020204" pitchFamily="34" charset="0"/>
                          <a:ea typeface="Calibri" panose="020F0502020204030204" pitchFamily="34" charset="0"/>
                        </a:rPr>
                        <a:t> 1.671.209</a:t>
                      </a:r>
                      <a:endParaRPr lang="da-DK" sz="1100" dirty="0">
                        <a:effectLst/>
                        <a:latin typeface="Calibri" panose="020F0502020204030204" pitchFamily="34" charset="0"/>
                        <a:ea typeface="Calibri" panose="020F0502020204030204" pitchFamily="34" charset="0"/>
                      </a:endParaRPr>
                    </a:p>
                  </a:txBody>
                  <a:tcPr marL="9525" marR="9525" marT="9525" marB="0" anchor="b">
                    <a:lnL>
                      <a:noFill/>
                    </a:lnL>
                    <a:lnR>
                      <a:noFill/>
                    </a:lnR>
                    <a:lnT w="12700" cap="flat" cmpd="sng" algn="ctr">
                      <a:solidFill>
                        <a:srgbClr val="FFFFFF"/>
                      </a:solidFill>
                      <a:prstDash val="solid"/>
                      <a:round/>
                      <a:headEnd type="none" w="med" len="med"/>
                      <a:tailEnd type="none" w="med" len="med"/>
                    </a:lnT>
                    <a:lnB>
                      <a:noFill/>
                    </a:lnB>
                  </a:tcPr>
                </a:tc>
                <a:extLst>
                  <a:ext uri="{0D108BD9-81ED-4DB2-BD59-A6C34878D82A}">
                    <a16:rowId xmlns:a16="http://schemas.microsoft.com/office/drawing/2014/main" val="2346580737"/>
                  </a:ext>
                </a:extLst>
              </a:tr>
            </a:tbl>
          </a:graphicData>
        </a:graphic>
      </p:graphicFrame>
      <p:grpSp>
        <p:nvGrpSpPr>
          <p:cNvPr id="22" name="Group 21">
            <a:extLst>
              <a:ext uri="{FF2B5EF4-FFF2-40B4-BE49-F238E27FC236}">
                <a16:creationId xmlns:a16="http://schemas.microsoft.com/office/drawing/2014/main" id="{4FE44AAE-2E64-7594-C2E1-7391265956B9}"/>
              </a:ext>
            </a:extLst>
          </p:cNvPr>
          <p:cNvGrpSpPr/>
          <p:nvPr/>
        </p:nvGrpSpPr>
        <p:grpSpPr>
          <a:xfrm>
            <a:off x="316186" y="5472643"/>
            <a:ext cx="2989278" cy="2303949"/>
            <a:chOff x="170518" y="5320102"/>
            <a:chExt cx="2989278" cy="2303949"/>
          </a:xfrm>
        </p:grpSpPr>
        <p:pic>
          <p:nvPicPr>
            <p:cNvPr id="21" name="Picture 20">
              <a:extLst>
                <a:ext uri="{FF2B5EF4-FFF2-40B4-BE49-F238E27FC236}">
                  <a16:creationId xmlns:a16="http://schemas.microsoft.com/office/drawing/2014/main" id="{C8067A01-E340-6E5A-EDC8-1B7B3BC9BC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8641" y="5320102"/>
              <a:ext cx="2953032" cy="2153178"/>
            </a:xfrm>
            <a:prstGeom prst="rect">
              <a:avLst/>
            </a:prstGeom>
          </p:spPr>
        </p:pic>
        <p:sp>
          <p:nvSpPr>
            <p:cNvPr id="3" name="Text Box 2">
              <a:extLst>
                <a:ext uri="{FF2B5EF4-FFF2-40B4-BE49-F238E27FC236}">
                  <a16:creationId xmlns:a16="http://schemas.microsoft.com/office/drawing/2014/main" id="{E62AEF7E-954B-AD2F-CFB9-42ECD6E6370B}"/>
                </a:ext>
              </a:extLst>
            </p:cNvPr>
            <p:cNvSpPr txBox="1">
              <a:spLocks noChangeArrowheads="1"/>
            </p:cNvSpPr>
            <p:nvPr/>
          </p:nvSpPr>
          <p:spPr bwMode="auto">
            <a:xfrm>
              <a:off x="170518" y="7322508"/>
              <a:ext cx="2989278" cy="301543"/>
            </a:xfrm>
            <a:prstGeom prst="rect">
              <a:avLst/>
            </a:prstGeom>
            <a:solidFill>
              <a:sysClr val="window" lastClr="FFFFFF"/>
            </a:solidFill>
            <a:ln w="9525">
              <a:noFill/>
              <a:miter lim="800000"/>
              <a:headEnd/>
              <a:tailEnd/>
            </a:ln>
          </p:spPr>
          <p:txBody>
            <a:bodyPr rot="0" vert="horz" wrap="square" lIns="0" tIns="0" rIns="0" bIns="0" anchor="t" anchorCtr="0">
              <a:noAutofit/>
            </a:bodyPr>
            <a:lstStyle/>
            <a:p>
              <a:pPr>
                <a:spcAft>
                  <a:spcPts val="600"/>
                </a:spcAft>
              </a:pPr>
              <a:r>
                <a:rPr lang="da-DK" sz="900" dirty="0">
                  <a:effectLst/>
                  <a:latin typeface="Calibri" panose="020F0502020204030204" pitchFamily="34" charset="0"/>
                  <a:ea typeface="Calibri" panose="020F0502020204030204" pitchFamily="34" charset="0"/>
                  <a:cs typeface="Calibri" panose="020F0502020204030204" pitchFamily="34" charset="0"/>
                </a:rPr>
                <a:t>Hsns Elgaard underviser i auto mekanik for lokale elever i Sunderban</a:t>
              </a:r>
            </a:p>
          </p:txBody>
        </p:sp>
      </p:grpSp>
    </p:spTree>
    <p:extLst>
      <p:ext uri="{BB962C8B-B14F-4D97-AF65-F5344CB8AC3E}">
        <p14:creationId xmlns:p14="http://schemas.microsoft.com/office/powerpoint/2010/main" val="2036744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ladsholder til indhold 18"/>
          <p:cNvSpPr>
            <a:spLocks noGrp="1"/>
          </p:cNvSpPr>
          <p:nvPr>
            <p:ph sz="half" idx="2"/>
          </p:nvPr>
        </p:nvSpPr>
        <p:spPr>
          <a:xfrm>
            <a:off x="172591" y="344488"/>
            <a:ext cx="3112393" cy="9289031"/>
          </a:xfrm>
        </p:spPr>
        <p:txBody>
          <a:bodyPr lIns="0" tIns="0" rIns="0" bIns="0">
            <a:noAutofit/>
          </a:bodyPr>
          <a:lstStyle/>
          <a:p>
            <a:pPr marL="0" indent="0" eaLnBrk="0" hangingPunct="0">
              <a:spcBef>
                <a:spcPts val="205"/>
              </a:spcBef>
              <a:spcAft>
                <a:spcPts val="0"/>
              </a:spcAft>
              <a:buNone/>
            </a:pPr>
            <a:r>
              <a:rPr lang="da-DK" b="1" dirty="0">
                <a:effectLst/>
                <a:latin typeface="Calibri" panose="020F0502020204030204" pitchFamily="34" charset="0"/>
                <a:ea typeface="Times New Roman" panose="02020603050405020304" pitchFamily="18" charset="0"/>
                <a:cs typeface="Calibri" panose="020F0502020204030204" pitchFamily="34" charset="0"/>
              </a:rPr>
              <a:t>Aktiviteter i Indien</a:t>
            </a:r>
            <a:endParaRPr lang="da-DK" dirty="0">
              <a:effectLst/>
              <a:latin typeface="Calibri" panose="020F0502020204030204" pitchFamily="34" charset="0"/>
              <a:ea typeface="Times New Roman" panose="02020603050405020304" pitchFamily="18" charset="0"/>
              <a:cs typeface="Calibri" panose="020F0502020204030204" pitchFamily="34" charset="0"/>
            </a:endParaRPr>
          </a:p>
          <a:p>
            <a:pPr marL="0" indent="0" eaLnBrk="0" hangingPunct="0">
              <a:spcBef>
                <a:spcPts val="205"/>
              </a:spcBef>
              <a:spcAft>
                <a:spcPts val="0"/>
              </a:spcAft>
              <a:buNone/>
            </a:pPr>
            <a:r>
              <a:rPr lang="da-DK" sz="800" dirty="0">
                <a:effectLst/>
                <a:latin typeface="Calibri" panose="020F0502020204030204" pitchFamily="34" charset="0"/>
                <a:ea typeface="Times New Roman" panose="02020603050405020304" pitchFamily="18" charset="0"/>
              </a:rPr>
              <a:t> </a:t>
            </a:r>
            <a:endParaRPr lang="da-DK" sz="800" dirty="0">
              <a:effectLst/>
              <a:latin typeface="Times New Roman" panose="02020603050405020304" pitchFamily="18" charset="0"/>
              <a:ea typeface="Times New Roman" panose="02020603050405020304" pitchFamily="18" charset="0"/>
            </a:endParaRPr>
          </a:p>
          <a:p>
            <a:pPr marL="0" indent="0" eaLnBrk="0" hangingPunct="0">
              <a:spcBef>
                <a:spcPts val="205"/>
              </a:spcBef>
              <a:buNone/>
            </a:pPr>
            <a:r>
              <a:rPr lang="da-DK" sz="1200" b="1" dirty="0">
                <a:effectLst/>
                <a:latin typeface="Calibri" panose="020F0502020204030204" pitchFamily="34" charset="0"/>
                <a:ea typeface="Times New Roman" panose="02020603050405020304" pitchFamily="18" charset="0"/>
              </a:rPr>
              <a:t>Uddannelse i Indien med HTAS-støtte</a:t>
            </a:r>
            <a:endParaRPr lang="da-DK" sz="1200" dirty="0">
              <a:effectLst/>
              <a:latin typeface="Times New Roman" panose="02020603050405020304" pitchFamily="18" charset="0"/>
              <a:ea typeface="Times New Roman" panose="02020603050405020304" pitchFamily="18" charset="0"/>
            </a:endParaRPr>
          </a:p>
          <a:p>
            <a:pPr marL="0" indent="0" eaLnBrk="0" hangingPunct="0">
              <a:spcBef>
                <a:spcPts val="205"/>
              </a:spcBef>
              <a:spcAft>
                <a:spcPts val="0"/>
              </a:spcAft>
              <a:buNone/>
            </a:pPr>
            <a:r>
              <a:rPr lang="da-DK" sz="1200" dirty="0">
                <a:effectLst/>
                <a:latin typeface="Calibri" panose="020F0502020204030204" pitchFamily="34" charset="0"/>
                <a:ea typeface="Times New Roman" panose="02020603050405020304" pitchFamily="18" charset="0"/>
              </a:rPr>
              <a:t>U</a:t>
            </a:r>
            <a:r>
              <a:rPr lang="da-DK" sz="1200" dirty="0">
                <a:effectLst/>
                <a:latin typeface="Calibri" panose="020F0502020204030204" pitchFamily="34" charset="0"/>
                <a:ea typeface="Times New Roman" panose="02020603050405020304" pitchFamily="18" charset="0"/>
                <a:cs typeface="Calibri" panose="020F0502020204030204" pitchFamily="34" charset="0"/>
              </a:rPr>
              <a:t>ddannelse </a:t>
            </a:r>
            <a:r>
              <a:rPr lang="da-DK" sz="1150" dirty="0">
                <a:effectLst/>
                <a:latin typeface="Calibri" panose="020F0502020204030204" pitchFamily="34" charset="0"/>
                <a:ea typeface="Times New Roman" panose="02020603050405020304" pitchFamily="18" charset="0"/>
                <a:cs typeface="Calibri" panose="020F0502020204030204" pitchFamily="34" charset="0"/>
              </a:rPr>
              <a:t>har været et af de vigtigste indsatsområder for IGF-Danmark</a:t>
            </a:r>
            <a:r>
              <a:rPr lang="da-DK" sz="1200" dirty="0">
                <a:effectLst/>
                <a:latin typeface="Calibri" panose="020F0502020204030204" pitchFamily="34" charset="0"/>
                <a:ea typeface="Times New Roman" panose="02020603050405020304" pitchFamily="18" charset="0"/>
                <a:cs typeface="Calibri" panose="020F0502020204030204" pitchFamily="34" charset="0"/>
              </a:rPr>
              <a:t>. </a:t>
            </a:r>
            <a:r>
              <a:rPr lang="da-DK" sz="1150" dirty="0">
                <a:effectLst/>
                <a:latin typeface="Calibri" panose="020F0502020204030204" pitchFamily="34" charset="0"/>
                <a:ea typeface="Times New Roman" panose="02020603050405020304" pitchFamily="18" charset="0"/>
                <a:cs typeface="Calibri" panose="020F0502020204030204" pitchFamily="34" charset="0"/>
              </a:rPr>
              <a:t>Her drejer det sig om</a:t>
            </a:r>
            <a:r>
              <a:rPr lang="da-DK" sz="1200" dirty="0">
                <a:effectLst/>
                <a:latin typeface="Calibri" panose="020F0502020204030204" pitchFamily="34" charset="0"/>
                <a:ea typeface="Times New Roman" panose="02020603050405020304" pitchFamily="18" charset="0"/>
                <a:cs typeface="Calibri" panose="020F0502020204030204" pitchFamily="34" charset="0"/>
              </a:rPr>
              <a:t> skoleuddannelse for børn, hvor man i samar-bejde med Haldor Topsøe </a:t>
            </a:r>
            <a:r>
              <a:rPr lang="da-DK" sz="1150" dirty="0">
                <a:effectLst/>
                <a:latin typeface="Calibri" panose="020F0502020204030204" pitchFamily="34" charset="0"/>
                <a:ea typeface="Times New Roman" panose="02020603050405020304" pitchFamily="18" charset="0"/>
                <a:cs typeface="Calibri" panose="020F0502020204030204" pitchFamily="34" charset="0"/>
              </a:rPr>
              <a:t>A/S hos partneren JGVK har op</a:t>
            </a:r>
            <a:r>
              <a:rPr lang="da-DK" sz="1200" dirty="0">
                <a:effectLst/>
                <a:latin typeface="Calibri" panose="020F0502020204030204" pitchFamily="34" charset="0"/>
                <a:ea typeface="Times New Roman" panose="02020603050405020304" pitchFamily="18" charset="0"/>
                <a:cs typeface="Calibri" panose="020F0502020204030204" pitchFamily="34" charset="0"/>
              </a:rPr>
              <a:t>rettet en skole ved navn </a:t>
            </a:r>
            <a:r>
              <a:rPr lang="da-DK" sz="1150" dirty="0">
                <a:effectLst/>
                <a:latin typeface="Calibri" panose="020F0502020204030204" pitchFamily="34" charset="0"/>
                <a:ea typeface="Times New Roman" panose="02020603050405020304" pitchFamily="18" charset="0"/>
                <a:cs typeface="Calibri" panose="020F0502020204030204" pitchFamily="34" charset="0"/>
              </a:rPr>
              <a:t>Vivekananda Sikh-sha Nike</a:t>
            </a:r>
            <a:r>
              <a:rPr lang="da-DK" sz="1200" dirty="0">
                <a:effectLst/>
                <a:latin typeface="Calibri" panose="020F0502020204030204" pitchFamily="34" charset="0"/>
                <a:ea typeface="Times New Roman" panose="02020603050405020304" pitchFamily="18" charset="0"/>
                <a:cs typeface="Calibri" panose="020F0502020204030204" pitchFamily="34" charset="0"/>
              </a:rPr>
              <a:t>tan (VSN) som har ca. 500 elever fra 0. til 10. klasse, hvor ca. 100 er kostelever. I et par ud-kantsområder har man desuden oprettet to ikke formelle skoler (NFS) med hver godt 100 elever fra 3-7 år, som får som en  forberedende under-visning før de starter i de større etablerede skoler.</a:t>
            </a:r>
          </a:p>
          <a:p>
            <a:pPr marL="0" indent="0" eaLnBrk="0" hangingPunct="0">
              <a:spcBef>
                <a:spcPts val="205"/>
              </a:spcBef>
              <a:spcAft>
                <a:spcPts val="0"/>
              </a:spcAft>
              <a:buNone/>
            </a:pPr>
            <a:endParaRPr lang="da-DK" sz="1200" dirty="0">
              <a:effectLst/>
              <a:latin typeface="Calibri" panose="020F0502020204030204" pitchFamily="34" charset="0"/>
              <a:ea typeface="Times New Roman" panose="02020603050405020304" pitchFamily="18" charset="0"/>
              <a:cs typeface="Calibri" panose="020F0502020204030204" pitchFamily="34" charset="0"/>
            </a:endParaRPr>
          </a:p>
          <a:p>
            <a:pPr marL="0" indent="0" eaLnBrk="0" hangingPunct="0">
              <a:spcBef>
                <a:spcPts val="205"/>
              </a:spcBef>
              <a:spcAft>
                <a:spcPts val="0"/>
              </a:spcAft>
              <a:buNone/>
            </a:pPr>
            <a:endParaRPr lang="da-DK" sz="1200" dirty="0">
              <a:latin typeface="Calibri" panose="020F0502020204030204" pitchFamily="34" charset="0"/>
              <a:ea typeface="Times New Roman" panose="02020603050405020304" pitchFamily="18" charset="0"/>
              <a:cs typeface="Calibri" panose="020F0502020204030204" pitchFamily="34" charset="0"/>
            </a:endParaRPr>
          </a:p>
          <a:p>
            <a:pPr marL="0" indent="0" eaLnBrk="0" hangingPunct="0">
              <a:spcBef>
                <a:spcPts val="205"/>
              </a:spcBef>
              <a:spcAft>
                <a:spcPts val="0"/>
              </a:spcAft>
              <a:buNone/>
            </a:pPr>
            <a:endParaRPr lang="da-DK" sz="1200" dirty="0">
              <a:effectLst/>
              <a:latin typeface="Calibri" panose="020F0502020204030204" pitchFamily="34" charset="0"/>
              <a:ea typeface="Times New Roman" panose="02020603050405020304" pitchFamily="18" charset="0"/>
              <a:cs typeface="Calibri" panose="020F0502020204030204" pitchFamily="34" charset="0"/>
            </a:endParaRPr>
          </a:p>
          <a:p>
            <a:pPr marL="0" indent="0" eaLnBrk="0" hangingPunct="0">
              <a:spcBef>
                <a:spcPts val="205"/>
              </a:spcBef>
              <a:spcAft>
                <a:spcPts val="0"/>
              </a:spcAft>
              <a:buNone/>
            </a:pPr>
            <a:endParaRPr lang="da-DK" sz="1200" dirty="0">
              <a:latin typeface="Calibri" panose="020F0502020204030204" pitchFamily="34" charset="0"/>
              <a:ea typeface="Times New Roman" panose="02020603050405020304" pitchFamily="18" charset="0"/>
              <a:cs typeface="Calibri" panose="020F0502020204030204" pitchFamily="34" charset="0"/>
            </a:endParaRPr>
          </a:p>
          <a:p>
            <a:pPr marL="0" indent="0" eaLnBrk="0" hangingPunct="0">
              <a:spcBef>
                <a:spcPts val="205"/>
              </a:spcBef>
              <a:spcAft>
                <a:spcPts val="0"/>
              </a:spcAft>
              <a:buNone/>
            </a:pPr>
            <a:endParaRPr lang="da-DK" sz="1200" dirty="0">
              <a:effectLst/>
              <a:latin typeface="Calibri" panose="020F0502020204030204" pitchFamily="34" charset="0"/>
              <a:ea typeface="Times New Roman" panose="02020603050405020304" pitchFamily="18" charset="0"/>
              <a:cs typeface="Calibri" panose="020F0502020204030204" pitchFamily="34" charset="0"/>
            </a:endParaRPr>
          </a:p>
          <a:p>
            <a:pPr marL="0" indent="0" eaLnBrk="0" hangingPunct="0">
              <a:spcBef>
                <a:spcPts val="205"/>
              </a:spcBef>
              <a:spcAft>
                <a:spcPts val="0"/>
              </a:spcAft>
              <a:buNone/>
            </a:pPr>
            <a:endParaRPr lang="da-DK" sz="1200" dirty="0">
              <a:latin typeface="Calibri" panose="020F0502020204030204" pitchFamily="34" charset="0"/>
              <a:ea typeface="Times New Roman" panose="02020603050405020304" pitchFamily="18" charset="0"/>
              <a:cs typeface="Calibri" panose="020F0502020204030204" pitchFamily="34" charset="0"/>
            </a:endParaRPr>
          </a:p>
          <a:p>
            <a:pPr marL="0" indent="0" eaLnBrk="0" hangingPunct="0">
              <a:spcBef>
                <a:spcPts val="205"/>
              </a:spcBef>
              <a:spcAft>
                <a:spcPts val="0"/>
              </a:spcAft>
              <a:buNone/>
            </a:pPr>
            <a:endParaRPr lang="da-DK" sz="1200" dirty="0">
              <a:effectLst/>
              <a:latin typeface="Calibri" panose="020F0502020204030204" pitchFamily="34" charset="0"/>
              <a:ea typeface="Times New Roman" panose="02020603050405020304" pitchFamily="18" charset="0"/>
              <a:cs typeface="Calibri" panose="020F0502020204030204" pitchFamily="34" charset="0"/>
            </a:endParaRPr>
          </a:p>
          <a:p>
            <a:pPr marL="0" indent="0" eaLnBrk="0" hangingPunct="0">
              <a:spcBef>
                <a:spcPts val="205"/>
              </a:spcBef>
              <a:spcAft>
                <a:spcPts val="0"/>
              </a:spcAft>
              <a:buNone/>
            </a:pPr>
            <a:endParaRPr lang="da-DK" sz="1200" dirty="0">
              <a:latin typeface="Calibri" panose="020F0502020204030204" pitchFamily="34" charset="0"/>
              <a:ea typeface="Times New Roman" panose="02020603050405020304" pitchFamily="18" charset="0"/>
              <a:cs typeface="Calibri" panose="020F0502020204030204" pitchFamily="34" charset="0"/>
            </a:endParaRPr>
          </a:p>
          <a:p>
            <a:pPr marL="0" indent="0" eaLnBrk="0" hangingPunct="0">
              <a:spcBef>
                <a:spcPts val="205"/>
              </a:spcBef>
              <a:spcAft>
                <a:spcPts val="0"/>
              </a:spcAft>
              <a:buNone/>
            </a:pPr>
            <a:endParaRPr lang="da-DK" sz="1200" dirty="0">
              <a:latin typeface="Calibri" panose="020F0502020204030204" pitchFamily="34" charset="0"/>
              <a:ea typeface="Times New Roman" panose="02020603050405020304" pitchFamily="18" charset="0"/>
              <a:cs typeface="Calibri" panose="020F0502020204030204" pitchFamily="34" charset="0"/>
            </a:endParaRPr>
          </a:p>
          <a:p>
            <a:pPr marL="0" indent="0" eaLnBrk="0" hangingPunct="0">
              <a:spcBef>
                <a:spcPts val="205"/>
              </a:spcBef>
              <a:spcAft>
                <a:spcPts val="0"/>
              </a:spcAft>
              <a:buNone/>
            </a:pPr>
            <a:endParaRPr lang="da-DK" sz="1200" dirty="0">
              <a:effectLst/>
              <a:latin typeface="Calibri" panose="020F0502020204030204" pitchFamily="34" charset="0"/>
              <a:ea typeface="Times New Roman" panose="02020603050405020304" pitchFamily="18" charset="0"/>
              <a:cs typeface="Calibri" panose="020F0502020204030204" pitchFamily="34" charset="0"/>
            </a:endParaRPr>
          </a:p>
          <a:p>
            <a:pPr marL="0" indent="0" eaLnBrk="0" hangingPunct="0">
              <a:spcBef>
                <a:spcPts val="205"/>
              </a:spcBef>
              <a:spcAft>
                <a:spcPts val="0"/>
              </a:spcAft>
              <a:buNone/>
            </a:pPr>
            <a:endParaRPr lang="da-DK" sz="1200" dirty="0">
              <a:effectLst/>
              <a:latin typeface="Calibri" panose="020F0502020204030204" pitchFamily="34" charset="0"/>
              <a:ea typeface="Times New Roman" panose="02020603050405020304" pitchFamily="18" charset="0"/>
              <a:cs typeface="Calibri" panose="020F0502020204030204" pitchFamily="34" charset="0"/>
            </a:endParaRPr>
          </a:p>
          <a:p>
            <a:pPr marL="0" indent="0" eaLnBrk="0" hangingPunct="0">
              <a:spcBef>
                <a:spcPts val="205"/>
              </a:spcBef>
              <a:spcAft>
                <a:spcPts val="0"/>
              </a:spcAft>
              <a:buNone/>
            </a:pPr>
            <a:r>
              <a:rPr lang="da-DK" sz="1200" dirty="0">
                <a:effectLst/>
                <a:latin typeface="Calibri" panose="020F0502020204030204" pitchFamily="34" charset="0"/>
                <a:ea typeface="Times New Roman" panose="02020603050405020304" pitchFamily="18" charset="0"/>
                <a:cs typeface="Calibri" panose="020F0502020204030204" pitchFamily="34" charset="0"/>
              </a:rPr>
              <a:t>Målsætningen med denne indsats er at forbedre det eksisterende skolesystem i området gennem en betydelig bedre undervisning. Det gør vi med meget færre elever i klassen – ikke 70, </a:t>
            </a:r>
            <a:r>
              <a:rPr lang="da-DK" sz="1150" dirty="0">
                <a:effectLst/>
                <a:latin typeface="Calibri" panose="020F0502020204030204" pitchFamily="34" charset="0"/>
                <a:ea typeface="Times New Roman" panose="02020603050405020304" pitchFamily="18" charset="0"/>
                <a:cs typeface="Calibri" panose="020F0502020204030204" pitchFamily="34" charset="0"/>
              </a:rPr>
              <a:t>som der of-</a:t>
            </a:r>
            <a:r>
              <a:rPr lang="da-DK" sz="1200" dirty="0">
                <a:effectLst/>
                <a:latin typeface="Calibri" panose="020F0502020204030204" pitchFamily="34" charset="0"/>
                <a:ea typeface="Times New Roman" panose="02020603050405020304" pitchFamily="18" charset="0"/>
                <a:cs typeface="Calibri" panose="020F0502020204030204" pitchFamily="34" charset="0"/>
              </a:rPr>
              <a:t>te er i de offentlige skoler – brug af </a:t>
            </a:r>
            <a:r>
              <a:rPr lang="da-DK" sz="1150" dirty="0">
                <a:effectLst/>
                <a:latin typeface="Calibri" panose="020F0502020204030204" pitchFamily="34" charset="0"/>
                <a:ea typeface="Times New Roman" panose="02020603050405020304" pitchFamily="18" charset="0"/>
                <a:cs typeface="Calibri" panose="020F0502020204030204" pitchFamily="34" charset="0"/>
              </a:rPr>
              <a:t>mere moderne</a:t>
            </a:r>
            <a:r>
              <a:rPr lang="da-DK" sz="1200" dirty="0">
                <a:latin typeface="Calibri" panose="020F0502020204030204" pitchFamily="34" charset="0"/>
                <a:ea typeface="Times New Roman" panose="02020603050405020304" pitchFamily="18" charset="0"/>
                <a:cs typeface="Calibri" panose="020F0502020204030204" pitchFamily="34" charset="0"/>
              </a:rPr>
              <a:t> pædagogik så som mindre udenadslære, vægt på kreative </a:t>
            </a:r>
            <a:r>
              <a:rPr lang="da-DK" sz="1200" dirty="0">
                <a:effectLst/>
                <a:latin typeface="Calibri" panose="020F0502020204030204" pitchFamily="34" charset="0"/>
                <a:ea typeface="Times New Roman" panose="02020603050405020304" pitchFamily="18" charset="0"/>
                <a:cs typeface="Calibri" panose="020F0502020204030204" pitchFamily="34" charset="0"/>
              </a:rPr>
              <a:t>fag og styrkelse af børnenes selvstændig-hed. </a:t>
            </a:r>
            <a:r>
              <a:rPr lang="da-DK" sz="1100" dirty="0">
                <a:effectLst/>
                <a:latin typeface="Calibri" panose="020F0502020204030204" pitchFamily="34" charset="0"/>
                <a:ea typeface="Times New Roman" panose="02020603050405020304" pitchFamily="18" charset="0"/>
                <a:cs typeface="Calibri" panose="020F0502020204030204" pitchFamily="34" charset="0"/>
              </a:rPr>
              <a:t>Udgangs</a:t>
            </a:r>
            <a:r>
              <a:rPr lang="da-DK" sz="1200" dirty="0">
                <a:effectLst/>
                <a:latin typeface="Calibri" panose="020F0502020204030204" pitchFamily="34" charset="0"/>
                <a:ea typeface="Times New Roman" panose="02020603050405020304" pitchFamily="18" charset="0"/>
                <a:cs typeface="Calibri" panose="020F0502020204030204" pitchFamily="34" charset="0"/>
              </a:rPr>
              <a:t>punktet er at gennemføre disse akti-viteter i et af de mest </a:t>
            </a:r>
            <a:r>
              <a:rPr lang="da-DK" sz="1150" dirty="0">
                <a:effectLst/>
                <a:latin typeface="Calibri" panose="020F0502020204030204" pitchFamily="34" charset="0"/>
                <a:ea typeface="Times New Roman" panose="02020603050405020304" pitchFamily="18" charset="0"/>
                <a:cs typeface="Calibri" panose="020F0502020204030204" pitchFamily="34" charset="0"/>
              </a:rPr>
              <a:t>afsidesliggende områder som</a:t>
            </a:r>
            <a:r>
              <a:rPr lang="da-DK" sz="1200" dirty="0">
                <a:effectLst/>
                <a:latin typeface="Calibri" panose="020F0502020204030204" pitchFamily="34" charset="0"/>
                <a:ea typeface="Times New Roman" panose="02020603050405020304" pitchFamily="18" charset="0"/>
                <a:cs typeface="Calibri" panose="020F0502020204030204" pitchFamily="34" charset="0"/>
              </a:rPr>
              <a:t> Sundarban, hvor det er meget svært at opbygge et undervisningstilbud med logistik, undervisere, få børnene samlet på skolen o.l. Infrastrukturen på </a:t>
            </a:r>
            <a:endParaRPr lang="da-DK" sz="1200" kern="0" dirty="0">
              <a:effectLst/>
              <a:latin typeface="Calibri" panose="020F0502020204030204" pitchFamily="34" charset="0"/>
              <a:ea typeface="Times New Roman" panose="02020603050405020304" pitchFamily="18" charset="0"/>
            </a:endParaRPr>
          </a:p>
          <a:p>
            <a:pPr marL="0" indent="0">
              <a:buNone/>
            </a:pPr>
            <a:endParaRPr lang="da-DK" sz="500" kern="0" dirty="0">
              <a:effectLst/>
              <a:latin typeface="Calibri" panose="020F0502020204030204" pitchFamily="34" charset="0"/>
              <a:ea typeface="Times New Roman" panose="02020603050405020304" pitchFamily="18"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200" dirty="0">
              <a:effectLst/>
              <a:latin typeface="Calibri" panose="020F0502020204030204" pitchFamily="34" charset="0"/>
              <a:ea typeface="Calibri" panose="020F0502020204030204" pitchFamily="34" charset="0"/>
              <a:cs typeface="Vrinda" panose="020B0502040204020203" pitchFamily="34" charset="0"/>
            </a:endParaRPr>
          </a:p>
          <a:p>
            <a:pPr marL="0" indent="0">
              <a:buNone/>
            </a:pPr>
            <a:endParaRPr lang="da-DK" sz="500" dirty="0">
              <a:effectLst/>
              <a:latin typeface="Calibri" panose="020F0502020204030204" pitchFamily="34" charset="0"/>
              <a:ea typeface="Calibri" panose="020F0502020204030204" pitchFamily="34" charset="0"/>
              <a:cs typeface="Vrinda" panose="020B0502040204020203"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5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None/>
            </a:pPr>
            <a:endParaRPr lang="da-DK" sz="600" dirty="0">
              <a:solidFill>
                <a:srgbClr val="FF0000"/>
              </a:solidFill>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en-GB" sz="1200" dirty="0">
              <a:latin typeface="Calibri" panose="020F0502020204030204" pitchFamily="34" charset="0"/>
              <a:cs typeface="Calibri" panose="020F0502020204030204" pitchFamily="34" charset="0"/>
            </a:endParaRPr>
          </a:p>
          <a:p>
            <a:pPr marL="0" indent="0">
              <a:buNone/>
            </a:pPr>
            <a:endParaRPr lang="en-GB" sz="1200" dirty="0">
              <a:latin typeface="Calibri" panose="020F0502020204030204" pitchFamily="34" charset="0"/>
              <a:cs typeface="Calibri" panose="020F0502020204030204" pitchFamily="34" charset="0"/>
            </a:endParaRPr>
          </a:p>
          <a:p>
            <a:pPr marL="0" indent="0">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r>
              <a:rPr lang="en-GB" sz="1200" dirty="0">
                <a:latin typeface="Calibri" panose="020F0502020204030204" pitchFamily="34" charset="0"/>
                <a:cs typeface="Calibri" panose="020F0502020204030204" pitchFamily="34" charset="0"/>
              </a:rPr>
              <a:t> </a:t>
            </a: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ndParaRPr>
          </a:p>
        </p:txBody>
      </p:sp>
      <p:sp>
        <p:nvSpPr>
          <p:cNvPr id="20" name="Pladsholder til indhold 19"/>
          <p:cNvSpPr>
            <a:spLocks noGrp="1"/>
          </p:cNvSpPr>
          <p:nvPr>
            <p:ph sz="quarter" idx="4"/>
          </p:nvPr>
        </p:nvSpPr>
        <p:spPr>
          <a:xfrm>
            <a:off x="3428443" y="328484"/>
            <a:ext cx="3272725" cy="9161020"/>
          </a:xfrm>
        </p:spPr>
        <p:txBody>
          <a:bodyPr lIns="0" tIns="0" rIns="0" bIns="0">
            <a:noAutofit/>
          </a:bodyPr>
          <a:lstStyle/>
          <a:p>
            <a:pPr marL="0" indent="0" eaLnBrk="0" hangingPunct="0">
              <a:spcBef>
                <a:spcPts val="205"/>
              </a:spcBef>
              <a:buNone/>
              <a:defRPr/>
            </a:pPr>
            <a:endParaRPr lang="da-DK" sz="1200" dirty="0">
              <a:effectLst/>
              <a:latin typeface="Calibri" panose="020F0502020204030204" pitchFamily="34" charset="0"/>
              <a:ea typeface="Times New Roman" panose="02020603050405020304" pitchFamily="18" charset="0"/>
              <a:cs typeface="Calibri" panose="020F0502020204030204" pitchFamily="34" charset="0"/>
            </a:endParaRPr>
          </a:p>
          <a:p>
            <a:pPr marL="0" indent="0" eaLnBrk="0" hangingPunct="0">
              <a:spcBef>
                <a:spcPts val="205"/>
              </a:spcBef>
              <a:buNone/>
              <a:defRPr/>
            </a:pPr>
            <a:endParaRPr lang="da-DK" sz="1200" dirty="0">
              <a:latin typeface="Calibri" panose="020F0502020204030204" pitchFamily="34" charset="0"/>
              <a:ea typeface="Times New Roman" panose="02020603050405020304" pitchFamily="18" charset="0"/>
              <a:cs typeface="Calibri" panose="020F0502020204030204" pitchFamily="34" charset="0"/>
            </a:endParaRPr>
          </a:p>
          <a:p>
            <a:pPr marL="0" indent="0" eaLnBrk="0" hangingPunct="0">
              <a:spcBef>
                <a:spcPts val="205"/>
              </a:spcBef>
              <a:buNone/>
              <a:defRPr/>
            </a:pPr>
            <a:endParaRPr lang="da-DK" sz="1200" dirty="0">
              <a:effectLst/>
              <a:latin typeface="Calibri" panose="020F0502020204030204" pitchFamily="34" charset="0"/>
              <a:ea typeface="Times New Roman" panose="02020603050405020304" pitchFamily="18" charset="0"/>
              <a:cs typeface="Calibri" panose="020F0502020204030204" pitchFamily="34" charset="0"/>
            </a:endParaRPr>
          </a:p>
          <a:p>
            <a:pPr marL="0" indent="0" eaLnBrk="0" hangingPunct="0">
              <a:spcBef>
                <a:spcPts val="205"/>
              </a:spcBef>
              <a:buNone/>
              <a:defRPr/>
            </a:pPr>
            <a:endParaRPr lang="da-DK" sz="1200" dirty="0">
              <a:latin typeface="Calibri" panose="020F0502020204030204" pitchFamily="34" charset="0"/>
              <a:ea typeface="Times New Roman" panose="02020603050405020304" pitchFamily="18" charset="0"/>
              <a:cs typeface="Calibri" panose="020F0502020204030204" pitchFamily="34" charset="0"/>
            </a:endParaRPr>
          </a:p>
          <a:p>
            <a:pPr marL="0" indent="0" eaLnBrk="0" hangingPunct="0">
              <a:spcBef>
                <a:spcPts val="205"/>
              </a:spcBef>
              <a:buNone/>
              <a:defRPr/>
            </a:pPr>
            <a:endParaRPr lang="da-DK" sz="1200" dirty="0">
              <a:effectLst/>
              <a:latin typeface="Calibri" panose="020F0502020204030204" pitchFamily="34" charset="0"/>
              <a:ea typeface="Times New Roman" panose="02020603050405020304" pitchFamily="18" charset="0"/>
              <a:cs typeface="Calibri" panose="020F0502020204030204" pitchFamily="34" charset="0"/>
            </a:endParaRPr>
          </a:p>
          <a:p>
            <a:pPr marL="0" indent="0" eaLnBrk="0" hangingPunct="0">
              <a:spcBef>
                <a:spcPts val="205"/>
              </a:spcBef>
              <a:buNone/>
              <a:defRPr/>
            </a:pPr>
            <a:endParaRPr lang="da-DK" sz="1200" dirty="0">
              <a:latin typeface="Calibri" panose="020F0502020204030204" pitchFamily="34" charset="0"/>
              <a:ea typeface="Times New Roman" panose="02020603050405020304" pitchFamily="18" charset="0"/>
              <a:cs typeface="Calibri" panose="020F0502020204030204" pitchFamily="34" charset="0"/>
            </a:endParaRPr>
          </a:p>
          <a:p>
            <a:pPr marL="0" indent="0" eaLnBrk="0" hangingPunct="0">
              <a:spcBef>
                <a:spcPts val="205"/>
              </a:spcBef>
              <a:buNone/>
              <a:defRPr/>
            </a:pPr>
            <a:endParaRPr lang="da-DK" sz="1200" dirty="0">
              <a:effectLst/>
              <a:latin typeface="Calibri" panose="020F0502020204030204" pitchFamily="34" charset="0"/>
              <a:ea typeface="Times New Roman" panose="02020603050405020304" pitchFamily="18" charset="0"/>
              <a:cs typeface="Calibri" panose="020F0502020204030204" pitchFamily="34" charset="0"/>
            </a:endParaRPr>
          </a:p>
          <a:p>
            <a:pPr marL="0" indent="0" eaLnBrk="0" hangingPunct="0">
              <a:spcBef>
                <a:spcPts val="205"/>
              </a:spcBef>
              <a:buNone/>
              <a:defRPr/>
            </a:pPr>
            <a:endParaRPr lang="da-DK" sz="1200" dirty="0">
              <a:latin typeface="Calibri" panose="020F0502020204030204" pitchFamily="34" charset="0"/>
              <a:ea typeface="Times New Roman" panose="02020603050405020304" pitchFamily="18" charset="0"/>
              <a:cs typeface="Calibri" panose="020F0502020204030204" pitchFamily="34" charset="0"/>
            </a:endParaRPr>
          </a:p>
          <a:p>
            <a:pPr marL="0" indent="0" eaLnBrk="0" hangingPunct="0">
              <a:spcBef>
                <a:spcPts val="205"/>
              </a:spcBef>
              <a:buNone/>
              <a:defRPr/>
            </a:pPr>
            <a:endParaRPr lang="da-DK" sz="1200" dirty="0">
              <a:effectLst/>
              <a:latin typeface="Calibri" panose="020F0502020204030204" pitchFamily="34" charset="0"/>
              <a:ea typeface="Times New Roman" panose="02020603050405020304" pitchFamily="18" charset="0"/>
              <a:cs typeface="Calibri" panose="020F0502020204030204" pitchFamily="34" charset="0"/>
            </a:endParaRPr>
          </a:p>
          <a:p>
            <a:pPr marL="0" indent="0" eaLnBrk="0" hangingPunct="0">
              <a:spcBef>
                <a:spcPts val="205"/>
              </a:spcBef>
              <a:buNone/>
              <a:defRPr/>
            </a:pPr>
            <a:endParaRPr lang="da-DK" sz="1200" dirty="0">
              <a:latin typeface="Calibri" panose="020F0502020204030204" pitchFamily="34" charset="0"/>
              <a:ea typeface="Times New Roman" panose="02020603050405020304" pitchFamily="18" charset="0"/>
              <a:cs typeface="Calibri" panose="020F0502020204030204" pitchFamily="34" charset="0"/>
            </a:endParaRPr>
          </a:p>
          <a:p>
            <a:pPr marL="0" indent="0" eaLnBrk="0" hangingPunct="0">
              <a:spcBef>
                <a:spcPts val="205"/>
              </a:spcBef>
              <a:buNone/>
              <a:defRPr/>
            </a:pPr>
            <a:endParaRPr lang="da-DK" sz="1200" dirty="0">
              <a:effectLst/>
              <a:latin typeface="Calibri" panose="020F0502020204030204" pitchFamily="34" charset="0"/>
              <a:ea typeface="Times New Roman" panose="02020603050405020304" pitchFamily="18" charset="0"/>
              <a:cs typeface="Calibri" panose="020F0502020204030204" pitchFamily="34" charset="0"/>
            </a:endParaRPr>
          </a:p>
          <a:p>
            <a:pPr marL="0" indent="0" eaLnBrk="0" hangingPunct="0">
              <a:spcBef>
                <a:spcPts val="205"/>
              </a:spcBef>
              <a:buNone/>
              <a:defRPr/>
            </a:pPr>
            <a:r>
              <a:rPr lang="da-DK" sz="1200" dirty="0">
                <a:effectLst/>
                <a:latin typeface="Calibri" panose="020F0502020204030204" pitchFamily="34" charset="0"/>
                <a:ea typeface="Times New Roman" panose="02020603050405020304" pitchFamily="18" charset="0"/>
                <a:cs typeface="Calibri" panose="020F0502020204030204" pitchFamily="34" charset="0"/>
              </a:rPr>
              <a:t>landet i Bengalen med veje, vandforsyning, elektrici-tet, transport o.l. </a:t>
            </a:r>
            <a:r>
              <a:rPr lang="da-DK" sz="1150" dirty="0">
                <a:effectLst/>
                <a:latin typeface="Calibri" panose="020F0502020204030204" pitchFamily="34" charset="0"/>
                <a:ea typeface="Times New Roman" panose="02020603050405020304" pitchFamily="18" charset="0"/>
                <a:cs typeface="Calibri" panose="020F0502020204030204" pitchFamily="34" charset="0"/>
              </a:rPr>
              <a:t>er ikke særlig udviklet, </a:t>
            </a:r>
            <a:r>
              <a:rPr lang="da-DK" sz="1200" dirty="0">
                <a:effectLst/>
                <a:latin typeface="Calibri" panose="020F0502020204030204" pitchFamily="34" charset="0"/>
                <a:ea typeface="Times New Roman" panose="02020603050405020304" pitchFamily="18" charset="0"/>
                <a:cs typeface="Calibri" panose="020F0502020204030204" pitchFamily="34" charset="0"/>
              </a:rPr>
              <a:t>hvorfor </a:t>
            </a:r>
            <a:r>
              <a:rPr lang="da-DK" sz="1150" dirty="0">
                <a:effectLst/>
                <a:latin typeface="Calibri" panose="020F0502020204030204" pitchFamily="34" charset="0"/>
                <a:ea typeface="Times New Roman" panose="02020603050405020304" pitchFamily="18" charset="0"/>
                <a:cs typeface="Calibri" panose="020F0502020204030204" pitchFamily="34" charset="0"/>
              </a:rPr>
              <a:t>drif-ten af et sådant</a:t>
            </a:r>
            <a:r>
              <a:rPr lang="da-DK" sz="1200" dirty="0">
                <a:effectLst/>
                <a:latin typeface="Calibri" panose="020F0502020204030204" pitchFamily="34" charset="0"/>
                <a:ea typeface="Times New Roman" panose="02020603050405020304" pitchFamily="18" charset="0"/>
                <a:cs typeface="Calibri" panose="020F0502020204030204" pitchFamily="34" charset="0"/>
              </a:rPr>
              <a:t> undervisningscenter skal arrangeres på et selvstændigt grundlag. Pga Corona pandemien</a:t>
            </a:r>
            <a:r>
              <a:rPr lang="da-DK" sz="500" kern="0" dirty="0">
                <a:latin typeface="Calibri" panose="020F0502020204030204" pitchFamily="34" charset="0"/>
                <a:ea typeface="Times New Roman" panose="02020603050405020304" pitchFamily="18" charset="0"/>
              </a:rPr>
              <a:t> </a:t>
            </a:r>
            <a:r>
              <a:rPr kumimoji="0" lang="da-DK"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har hele landet været lukket ned i over 1 år, hvilket</a:t>
            </a:r>
            <a:r>
              <a:rPr kumimoji="0" lang="da-DK" sz="115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har skadet skoledrif</a:t>
            </a:r>
            <a:r>
              <a:rPr kumimoji="0" lang="da-DK"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ten meget og antallet af elever er  dalet markant. Fra i år med nogen </a:t>
            </a:r>
            <a:r>
              <a:rPr kumimoji="0" lang="da-DK" sz="115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forsinkelse er sko-</a:t>
            </a:r>
            <a:r>
              <a:rPr kumimoji="0" lang="da-DK"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len i gang igen med følgende resultater</a:t>
            </a:r>
            <a:r>
              <a:rPr lang="da-DK" sz="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 (se skema)</a:t>
            </a:r>
            <a:endParaRPr kumimoji="0" lang="da-DK"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eaLnBrk="0" hangingPunct="0">
              <a:spcBef>
                <a:spcPts val="205"/>
              </a:spcBef>
              <a:spcAft>
                <a:spcPts val="0"/>
              </a:spcAft>
              <a:buNone/>
            </a:pPr>
            <a:endParaRPr lang="da-DK" sz="1200" b="1" dirty="0">
              <a:latin typeface="Calibri" panose="020F0502020204030204" pitchFamily="34" charset="0"/>
              <a:ea typeface="Times New Roman" panose="02020603050405020304" pitchFamily="18" charset="0"/>
              <a:cs typeface="Calibri" panose="020F0502020204030204" pitchFamily="34" charset="0"/>
            </a:endParaRPr>
          </a:p>
          <a:p>
            <a:pPr marL="0" indent="0" eaLnBrk="0" hangingPunct="0">
              <a:spcBef>
                <a:spcPts val="205"/>
              </a:spcBef>
              <a:spcAft>
                <a:spcPts val="0"/>
              </a:spcAft>
              <a:buNone/>
            </a:pPr>
            <a:endParaRPr lang="da-DK" sz="1200" b="1" dirty="0">
              <a:effectLst/>
              <a:latin typeface="Calibri" panose="020F0502020204030204" pitchFamily="34" charset="0"/>
              <a:ea typeface="Times New Roman" panose="02020603050405020304" pitchFamily="18" charset="0"/>
              <a:cs typeface="Calibri" panose="020F0502020204030204" pitchFamily="34" charset="0"/>
            </a:endParaRPr>
          </a:p>
          <a:p>
            <a:pPr marL="0" indent="0" eaLnBrk="0" hangingPunct="0">
              <a:spcBef>
                <a:spcPts val="205"/>
              </a:spcBef>
              <a:spcAft>
                <a:spcPts val="0"/>
              </a:spcAft>
              <a:buNone/>
            </a:pPr>
            <a:r>
              <a:rPr lang="da-DK" sz="1200" b="1" dirty="0">
                <a:effectLst/>
                <a:latin typeface="Calibri" panose="020F0502020204030204" pitchFamily="34" charset="0"/>
                <a:ea typeface="Times New Roman" panose="02020603050405020304" pitchFamily="18" charset="0"/>
                <a:cs typeface="Calibri" panose="020F0502020204030204" pitchFamily="34" charset="0"/>
              </a:rPr>
              <a:t>De to NFS’er: </a:t>
            </a:r>
            <a:endParaRPr lang="da-DK" sz="1200" dirty="0">
              <a:effectLst/>
              <a:latin typeface="Calibri" panose="020F0502020204030204" pitchFamily="34" charset="0"/>
              <a:ea typeface="Times New Roman" panose="02020603050405020304" pitchFamily="18" charset="0"/>
              <a:cs typeface="Calibri" panose="020F0502020204030204" pitchFamily="34" charset="0"/>
            </a:endParaRPr>
          </a:p>
          <a:p>
            <a:pPr marL="0" indent="0">
              <a:buNone/>
            </a:pPr>
            <a:r>
              <a:rPr lang="da-DK" sz="1200" kern="0" dirty="0">
                <a:effectLst/>
                <a:latin typeface="Calibri" panose="020F0502020204030204" pitchFamily="34" charset="0"/>
                <a:ea typeface="Times New Roman" panose="02020603050405020304" pitchFamily="18" charset="0"/>
                <a:cs typeface="Calibri" panose="020F0502020204030204" pitchFamily="34" charset="0"/>
              </a:rPr>
              <a:t>Deres elever er fordelt i 7 klasser, som tilbyder 4 ti-mers daglig </a:t>
            </a:r>
            <a:r>
              <a:rPr lang="da-DK" sz="1150" kern="0" dirty="0">
                <a:effectLst/>
                <a:latin typeface="Calibri" panose="020F0502020204030204" pitchFamily="34" charset="0"/>
                <a:ea typeface="Times New Roman" panose="02020603050405020304" pitchFamily="18" charset="0"/>
                <a:cs typeface="Calibri" panose="020F0502020204030204" pitchFamily="34" charset="0"/>
              </a:rPr>
              <a:t>undervisning  i modersmål, engelsk, mate-</a:t>
            </a:r>
            <a:r>
              <a:rPr lang="da-DK" sz="1200" kern="0" dirty="0">
                <a:effectLst/>
                <a:latin typeface="Calibri" panose="020F0502020204030204" pitchFamily="34" charset="0"/>
                <a:ea typeface="Times New Roman" panose="02020603050405020304" pitchFamily="18" charset="0"/>
                <a:cs typeface="Calibri" panose="020F0502020204030204" pitchFamily="34" charset="0"/>
              </a:rPr>
              <a:t>matik, gymnastik, social bevidsthed, hygiejne, miljø og sport. </a:t>
            </a:r>
            <a:r>
              <a:rPr lang="da-DK" sz="1150" kern="0" dirty="0">
                <a:effectLst/>
                <a:latin typeface="Calibri" panose="020F0502020204030204" pitchFamily="34" charset="0"/>
                <a:ea typeface="Times New Roman" panose="02020603050405020304" pitchFamily="18" charset="0"/>
                <a:cs typeface="Calibri" panose="020F0502020204030204" pitchFamily="34" charset="0"/>
              </a:rPr>
              <a:t>Undervisningen her </a:t>
            </a:r>
            <a:r>
              <a:rPr lang="da-DK" sz="1200" kern="0" dirty="0">
                <a:effectLst/>
                <a:latin typeface="Calibri" panose="020F0502020204030204" pitchFamily="34" charset="0"/>
                <a:ea typeface="Times New Roman" panose="02020603050405020304" pitchFamily="18" charset="0"/>
                <a:cs typeface="Calibri" panose="020F0502020204030204" pitchFamily="34" charset="0"/>
              </a:rPr>
              <a:t>er </a:t>
            </a:r>
            <a:r>
              <a:rPr lang="da-DK" sz="1150" kern="0" dirty="0">
                <a:effectLst/>
                <a:latin typeface="Calibri" panose="020F0502020204030204" pitchFamily="34" charset="0"/>
                <a:ea typeface="Times New Roman" panose="02020603050405020304" pitchFamily="18" charset="0"/>
                <a:cs typeface="Calibri" panose="020F0502020204030204" pitchFamily="34" charset="0"/>
              </a:rPr>
              <a:t>bedre end i regerings-</a:t>
            </a:r>
            <a:r>
              <a:rPr lang="da-DK" sz="1200" kern="0" dirty="0">
                <a:effectLst/>
                <a:latin typeface="Calibri" panose="020F0502020204030204" pitchFamily="34" charset="0"/>
                <a:ea typeface="Times New Roman" panose="02020603050405020304" pitchFamily="18" charset="0"/>
                <a:cs typeface="Calibri" panose="020F0502020204030204" pitchFamily="34" charset="0"/>
              </a:rPr>
              <a:t>skolerne, så der er interesse blandt de lokale famili-er for at sende deres børn til disse skoler. En del af de børn, som går til NFS skolerne går også til reger-ingsskolerne hvor de får gratis mad. For at sikre den lokale udvikling må man støtte og forbedre NFS sko-lernes faciliteter. Det kræver også forældrenes støt-te, hvilket er et problem, da forældrene ofte selv har haft en meget dårlig skoleundervisning , hvís nogen over hovedet. Det er derfor svært at gøre arbejdet </a:t>
            </a:r>
            <a:r>
              <a:rPr lang="da-DK" sz="1150" kern="0" dirty="0">
                <a:effectLst/>
                <a:latin typeface="Calibri" panose="020F0502020204030204" pitchFamily="34" charset="0"/>
                <a:ea typeface="Times New Roman" panose="02020603050405020304" pitchFamily="18" charset="0"/>
                <a:cs typeface="Calibri" panose="020F0502020204030204" pitchFamily="34" charset="0"/>
              </a:rPr>
              <a:t>bæredygtigt på kort sigt. Til trods for regerin</a:t>
            </a:r>
            <a:r>
              <a:rPr lang="da-DK" sz="1200" kern="0" dirty="0">
                <a:effectLst/>
                <a:latin typeface="Calibri" panose="020F0502020204030204" pitchFamily="34" charset="0"/>
                <a:ea typeface="Times New Roman" panose="02020603050405020304" pitchFamily="18" charset="0"/>
                <a:cs typeface="Calibri" panose="020F0502020204030204" pitchFamily="34" charset="0"/>
              </a:rPr>
              <a:t>gens ud-spil med at lokke eleverne tilbage, fex med gratis</a:t>
            </a: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600" dirty="0">
              <a:latin typeface="Calibri" pitchFamily="34" charset="0"/>
              <a:cs typeface="Calibri"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5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buNone/>
            </a:pPr>
            <a:endParaRPr lang="da-DK" sz="500" dirty="0">
              <a:latin typeface="Calibri" pitchFamily="34" charset="0"/>
              <a:cs typeface="Calibri" pitchFamily="34" charset="0"/>
            </a:endParaRPr>
          </a:p>
          <a:p>
            <a:pPr marL="0" indent="0">
              <a:buNone/>
            </a:pPr>
            <a:r>
              <a:rPr lang="da-DK" sz="1200" dirty="0">
                <a:latin typeface="Calibri" pitchFamily="34" charset="0"/>
                <a:cs typeface="Calibri" pitchFamily="34" charset="0"/>
              </a:rPr>
              <a:t> </a:t>
            </a:r>
          </a:p>
          <a:p>
            <a:pPr marL="0" indent="0" algn="just">
              <a:buNone/>
            </a:pPr>
            <a:endParaRPr lang="da-DK" sz="1200" dirty="0">
              <a:latin typeface="Calibri" pitchFamily="34" charset="0"/>
              <a:cs typeface="Calibri" pitchFamily="34" charset="0"/>
            </a:endParaRPr>
          </a:p>
          <a:p>
            <a:pPr marL="0" indent="0">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1200" dirty="0">
              <a:latin typeface="Calibri" pitchFamily="34" charset="0"/>
              <a:cs typeface="Calibri" pitchFamily="34" charset="0"/>
            </a:endParaRPr>
          </a:p>
          <a:p>
            <a:pPr marL="0" indent="0" algn="just">
              <a:buNone/>
            </a:pPr>
            <a:endParaRPr lang="da-DK" sz="5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5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endParaRPr lang="da-DK" sz="1200" dirty="0">
              <a:latin typeface="Calibri" panose="020F0502020204030204" pitchFamily="34" charset="0"/>
              <a:cs typeface="Calibri" panose="020F0502020204030204" pitchFamily="34" charset="0"/>
            </a:endParaRPr>
          </a:p>
          <a:p>
            <a:pPr marL="0" indent="0" algn="just">
              <a:buNone/>
            </a:pPr>
            <a:r>
              <a:rPr lang="en-GB" sz="1200" dirty="0">
                <a:latin typeface="Calibri" panose="020F0502020204030204" pitchFamily="34" charset="0"/>
                <a:cs typeface="Calibri" panose="020F0502020204030204" pitchFamily="34" charset="0"/>
              </a:rPr>
              <a:t>  </a:t>
            </a: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a:p>
            <a:pPr marL="0" indent="0" algn="just">
              <a:buNone/>
            </a:pPr>
            <a:endParaRPr lang="en-GB" sz="1200"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a:xfrm>
            <a:off x="6309320" y="9378596"/>
            <a:ext cx="476672" cy="527404"/>
          </a:xfrm>
        </p:spPr>
        <p:txBody>
          <a:bodyPr/>
          <a:lstStyle/>
          <a:p>
            <a:fld id="{962F89E5-FDC6-4879-9052-8FFED4F5367E}" type="slidenum">
              <a:rPr lang="da-DK" smtClean="0"/>
              <a:pPr/>
              <a:t>6</a:t>
            </a:fld>
            <a:endParaRPr lang="da-DK" dirty="0"/>
          </a:p>
        </p:txBody>
      </p:sp>
      <p:grpSp>
        <p:nvGrpSpPr>
          <p:cNvPr id="14" name="Group 13">
            <a:extLst>
              <a:ext uri="{FF2B5EF4-FFF2-40B4-BE49-F238E27FC236}">
                <a16:creationId xmlns:a16="http://schemas.microsoft.com/office/drawing/2014/main" id="{EECC708D-15E4-2C5D-A82A-A7D2FB5B3D1C}"/>
              </a:ext>
            </a:extLst>
          </p:cNvPr>
          <p:cNvGrpSpPr/>
          <p:nvPr/>
        </p:nvGrpSpPr>
        <p:grpSpPr>
          <a:xfrm>
            <a:off x="110265" y="7527949"/>
            <a:ext cx="3069797" cy="2150391"/>
            <a:chOff x="114088" y="7362372"/>
            <a:chExt cx="3069797" cy="2150391"/>
          </a:xfrm>
        </p:grpSpPr>
        <p:pic>
          <p:nvPicPr>
            <p:cNvPr id="4" name="Picture 3">
              <a:extLst>
                <a:ext uri="{FF2B5EF4-FFF2-40B4-BE49-F238E27FC236}">
                  <a16:creationId xmlns:a16="http://schemas.microsoft.com/office/drawing/2014/main" id="{E7C0DC05-4B9E-AFE3-7E9C-B17C3D29F0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549" y="7362372"/>
              <a:ext cx="3024336" cy="2016224"/>
            </a:xfrm>
            <a:prstGeom prst="rect">
              <a:avLst/>
            </a:prstGeom>
          </p:spPr>
        </p:pic>
        <p:sp>
          <p:nvSpPr>
            <p:cNvPr id="3" name="Text Box 2">
              <a:extLst>
                <a:ext uri="{FF2B5EF4-FFF2-40B4-BE49-F238E27FC236}">
                  <a16:creationId xmlns:a16="http://schemas.microsoft.com/office/drawing/2014/main" id="{2791ABC3-9C0C-6AD8-5FE1-F84DF826EF38}"/>
                </a:ext>
              </a:extLst>
            </p:cNvPr>
            <p:cNvSpPr txBox="1">
              <a:spLocks noChangeArrowheads="1"/>
            </p:cNvSpPr>
            <p:nvPr/>
          </p:nvSpPr>
          <p:spPr bwMode="auto">
            <a:xfrm>
              <a:off x="114088" y="9309077"/>
              <a:ext cx="3056145" cy="203686"/>
            </a:xfrm>
            <a:prstGeom prst="rect">
              <a:avLst/>
            </a:prstGeom>
            <a:solidFill>
              <a:sysClr val="window" lastClr="FFFFFF"/>
            </a:solidFill>
            <a:ln w="9525">
              <a:noFill/>
              <a:miter lim="800000"/>
              <a:headEnd/>
              <a:tailEnd/>
            </a:ln>
          </p:spPr>
          <p:txBody>
            <a:bodyPr rot="0" vert="horz" wrap="square" lIns="0" tIns="0" rIns="0" bIns="0" anchor="t" anchorCtr="0">
              <a:noAutofit/>
            </a:bodyPr>
            <a:lstStyle/>
            <a:p>
              <a:pPr>
                <a:spcAft>
                  <a:spcPts val="600"/>
                </a:spcAft>
              </a:pPr>
              <a:r>
                <a:rPr lang="da-DK" sz="900" b="0" i="0" dirty="0">
                  <a:solidFill>
                    <a:srgbClr val="293C1F"/>
                  </a:solidFill>
                  <a:effectLst/>
                  <a:latin typeface="Calibri" panose="020F0502020204030204" pitchFamily="34" charset="0"/>
                  <a:cs typeface="Calibri" panose="020F0502020204030204" pitchFamily="34" charset="0"/>
                </a:rPr>
                <a:t>   VSN Kostelever laver lektier på deres senge</a:t>
              </a:r>
              <a:endParaRPr lang="da-DK" sz="900" dirty="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B326CE25-78F6-DCF8-0800-B46E0E17D78D}"/>
              </a:ext>
            </a:extLst>
          </p:cNvPr>
          <p:cNvGrpSpPr/>
          <p:nvPr/>
        </p:nvGrpSpPr>
        <p:grpSpPr>
          <a:xfrm>
            <a:off x="156832" y="3008784"/>
            <a:ext cx="3132477" cy="2203689"/>
            <a:chOff x="152507" y="2991034"/>
            <a:chExt cx="3132477" cy="2203689"/>
          </a:xfrm>
        </p:grpSpPr>
        <p:pic>
          <p:nvPicPr>
            <p:cNvPr id="9" name="Picture 8">
              <a:extLst>
                <a:ext uri="{FF2B5EF4-FFF2-40B4-BE49-F238E27FC236}">
                  <a16:creationId xmlns:a16="http://schemas.microsoft.com/office/drawing/2014/main" id="{9327531F-27BC-FEFF-276A-BF2B3E40D7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832" y="2991034"/>
              <a:ext cx="3056144" cy="2037429"/>
            </a:xfrm>
            <a:prstGeom prst="rect">
              <a:avLst/>
            </a:prstGeom>
          </p:spPr>
        </p:pic>
        <p:sp>
          <p:nvSpPr>
            <p:cNvPr id="5" name="Text Box 2">
              <a:extLst>
                <a:ext uri="{FF2B5EF4-FFF2-40B4-BE49-F238E27FC236}">
                  <a16:creationId xmlns:a16="http://schemas.microsoft.com/office/drawing/2014/main" id="{F5197D2F-55FA-7B36-C080-6DCDAA6C7583}"/>
                </a:ext>
              </a:extLst>
            </p:cNvPr>
            <p:cNvSpPr txBox="1">
              <a:spLocks noChangeArrowheads="1"/>
            </p:cNvSpPr>
            <p:nvPr/>
          </p:nvSpPr>
          <p:spPr bwMode="auto">
            <a:xfrm>
              <a:off x="152507" y="4991037"/>
              <a:ext cx="3132477" cy="203686"/>
            </a:xfrm>
            <a:prstGeom prst="rect">
              <a:avLst/>
            </a:prstGeom>
            <a:solidFill>
              <a:sysClr val="window" lastClr="FFFFFF"/>
            </a:solidFill>
            <a:ln w="9525">
              <a:noFill/>
              <a:miter lim="800000"/>
              <a:headEnd/>
              <a:tailEnd/>
            </a:ln>
          </p:spPr>
          <p:txBody>
            <a:bodyPr rot="0" vert="horz" wrap="square" lIns="0" tIns="0" rIns="0" bIns="0" anchor="t" anchorCtr="0">
              <a:noAutofit/>
            </a:bodyPr>
            <a:lstStyle/>
            <a:p>
              <a:pPr>
                <a:spcAft>
                  <a:spcPts val="600"/>
                </a:spcAft>
              </a:pPr>
              <a:r>
                <a:rPr lang="da-DK" sz="900" b="0" i="0" dirty="0">
                  <a:solidFill>
                    <a:srgbClr val="293C1F"/>
                  </a:solidFill>
                  <a:effectLst/>
                  <a:latin typeface="Calibri" panose="020F0502020204030204" pitchFamily="34" charset="0"/>
                  <a:cs typeface="Calibri" panose="020F0502020204030204" pitchFamily="34" charset="0"/>
                </a:rPr>
                <a:t>Undervisning </a:t>
              </a:r>
              <a:r>
                <a:rPr lang="da-DK" sz="900" dirty="0">
                  <a:solidFill>
                    <a:srgbClr val="293C1F"/>
                  </a:solidFill>
                  <a:latin typeface="Calibri" panose="020F0502020204030204" pitchFamily="34" charset="0"/>
                  <a:cs typeface="Calibri" panose="020F0502020204030204" pitchFamily="34" charset="0"/>
                </a:rPr>
                <a:t>på</a:t>
              </a:r>
              <a:r>
                <a:rPr lang="da-DK" sz="900" b="0" i="0" dirty="0">
                  <a:solidFill>
                    <a:srgbClr val="293C1F"/>
                  </a:solidFill>
                  <a:effectLst/>
                  <a:latin typeface="Calibri" panose="020F0502020204030204" pitchFamily="34" charset="0"/>
                  <a:cs typeface="Calibri" panose="020F0502020204030204" pitchFamily="34" charset="0"/>
                </a:rPr>
                <a:t> VSN skolen</a:t>
              </a:r>
              <a:endParaRPr lang="da-DK" sz="900" dirty="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13" name="Group 12">
            <a:extLst>
              <a:ext uri="{FF2B5EF4-FFF2-40B4-BE49-F238E27FC236}">
                <a16:creationId xmlns:a16="http://schemas.microsoft.com/office/drawing/2014/main" id="{9054012E-C31E-4F2C-8AF2-EE3B6375F1A4}"/>
              </a:ext>
            </a:extLst>
          </p:cNvPr>
          <p:cNvGrpSpPr/>
          <p:nvPr/>
        </p:nvGrpSpPr>
        <p:grpSpPr>
          <a:xfrm>
            <a:off x="3428443" y="4160912"/>
            <a:ext cx="3284432" cy="2273154"/>
            <a:chOff x="3416736" y="4304928"/>
            <a:chExt cx="3284432" cy="2273154"/>
          </a:xfrm>
        </p:grpSpPr>
        <p:pic>
          <p:nvPicPr>
            <p:cNvPr id="12" name="Picture 11">
              <a:extLst>
                <a:ext uri="{FF2B5EF4-FFF2-40B4-BE49-F238E27FC236}">
                  <a16:creationId xmlns:a16="http://schemas.microsoft.com/office/drawing/2014/main" id="{1C368C63-601B-9BD0-425F-96D521C1C2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36321" y="4304928"/>
              <a:ext cx="3256968" cy="2171311"/>
            </a:xfrm>
            <a:prstGeom prst="rect">
              <a:avLst/>
            </a:prstGeom>
          </p:spPr>
        </p:pic>
        <p:sp>
          <p:nvSpPr>
            <p:cNvPr id="6" name="Text Box 2">
              <a:extLst>
                <a:ext uri="{FF2B5EF4-FFF2-40B4-BE49-F238E27FC236}">
                  <a16:creationId xmlns:a16="http://schemas.microsoft.com/office/drawing/2014/main" id="{EB77C9B2-5842-C32C-045B-A0F067F72CB6}"/>
                </a:ext>
              </a:extLst>
            </p:cNvPr>
            <p:cNvSpPr txBox="1">
              <a:spLocks noChangeArrowheads="1"/>
            </p:cNvSpPr>
            <p:nvPr/>
          </p:nvSpPr>
          <p:spPr bwMode="auto">
            <a:xfrm>
              <a:off x="3416736" y="6374396"/>
              <a:ext cx="3284432" cy="203686"/>
            </a:xfrm>
            <a:prstGeom prst="rect">
              <a:avLst/>
            </a:prstGeom>
            <a:solidFill>
              <a:sysClr val="window" lastClr="FFFFFF"/>
            </a:solidFill>
            <a:ln w="9525">
              <a:noFill/>
              <a:miter lim="800000"/>
              <a:headEnd/>
              <a:tailEnd/>
            </a:ln>
          </p:spPr>
          <p:txBody>
            <a:bodyPr rot="0" vert="horz" wrap="square" lIns="0" tIns="0" rIns="0" bIns="0" anchor="t" anchorCtr="0">
              <a:noAutofit/>
            </a:bodyPr>
            <a:lstStyle/>
            <a:p>
              <a:pPr>
                <a:spcAft>
                  <a:spcPts val="600"/>
                </a:spcAft>
              </a:pPr>
              <a:r>
                <a:rPr lang="da-DK" sz="900" b="0" i="0" dirty="0">
                  <a:solidFill>
                    <a:srgbClr val="293C1F"/>
                  </a:solidFill>
                  <a:effectLst/>
                  <a:latin typeface="Calibri" panose="020F0502020204030204" pitchFamily="34" charset="0"/>
                  <a:cs typeface="Calibri" panose="020F0502020204030204" pitchFamily="34" charset="0"/>
                </a:rPr>
                <a:t>Fejring af Indiens </a:t>
              </a:r>
              <a:r>
                <a:rPr lang="da-DK" sz="900" b="0" i="0" dirty="0" err="1">
                  <a:solidFill>
                    <a:srgbClr val="293C1F"/>
                  </a:solidFill>
                  <a:effectLst/>
                  <a:latin typeface="Calibri" panose="020F0502020204030204" pitchFamily="34" charset="0"/>
                  <a:cs typeface="Calibri" panose="020F0502020204030204" pitchFamily="34" charset="0"/>
                </a:rPr>
                <a:t>Republic</a:t>
              </a:r>
              <a:r>
                <a:rPr lang="da-DK" sz="900" b="0" i="0" dirty="0">
                  <a:solidFill>
                    <a:srgbClr val="293C1F"/>
                  </a:solidFill>
                  <a:effectLst/>
                  <a:latin typeface="Calibri" panose="020F0502020204030204" pitchFamily="34" charset="0"/>
                  <a:cs typeface="Calibri" panose="020F0502020204030204" pitchFamily="34" charset="0"/>
                </a:rPr>
                <a:t> </a:t>
              </a:r>
              <a:r>
                <a:rPr lang="da-DK" sz="900" b="0" i="0" dirty="0" err="1">
                  <a:solidFill>
                    <a:srgbClr val="293C1F"/>
                  </a:solidFill>
                  <a:effectLst/>
                  <a:latin typeface="Calibri" panose="020F0502020204030204" pitchFamily="34" charset="0"/>
                  <a:cs typeface="Calibri" panose="020F0502020204030204" pitchFamily="34" charset="0"/>
                </a:rPr>
                <a:t>day</a:t>
              </a:r>
              <a:r>
                <a:rPr lang="da-DK" sz="900" b="0" i="0" dirty="0">
                  <a:solidFill>
                    <a:srgbClr val="293C1F"/>
                  </a:solidFill>
                  <a:effectLst/>
                  <a:latin typeface="Calibri" panose="020F0502020204030204" pitchFamily="34" charset="0"/>
                  <a:cs typeface="Calibri" panose="020F0502020204030204" pitchFamily="34" charset="0"/>
                </a:rPr>
                <a:t> ved JGVK</a:t>
              </a:r>
              <a:endParaRPr lang="da-DK" sz="900" dirty="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10" name="Group 9">
            <a:extLst>
              <a:ext uri="{FF2B5EF4-FFF2-40B4-BE49-F238E27FC236}">
                <a16:creationId xmlns:a16="http://schemas.microsoft.com/office/drawing/2014/main" id="{4DE6C46A-7ED0-E8A1-49C5-E392D8171069}"/>
              </a:ext>
            </a:extLst>
          </p:cNvPr>
          <p:cNvGrpSpPr/>
          <p:nvPr/>
        </p:nvGrpSpPr>
        <p:grpSpPr>
          <a:xfrm>
            <a:off x="3412684" y="281941"/>
            <a:ext cx="3288484" cy="2294673"/>
            <a:chOff x="3412684" y="281941"/>
            <a:chExt cx="3288484" cy="2294673"/>
          </a:xfrm>
        </p:grpSpPr>
        <p:pic>
          <p:nvPicPr>
            <p:cNvPr id="7" name="Picture 6">
              <a:extLst>
                <a:ext uri="{FF2B5EF4-FFF2-40B4-BE49-F238E27FC236}">
                  <a16:creationId xmlns:a16="http://schemas.microsoft.com/office/drawing/2014/main" id="{30F5A2E4-06CB-A16A-A8E3-F4DBD60B25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8443" y="281941"/>
              <a:ext cx="3256966" cy="2171311"/>
            </a:xfrm>
            <a:prstGeom prst="rect">
              <a:avLst/>
            </a:prstGeom>
          </p:spPr>
        </p:pic>
        <p:sp>
          <p:nvSpPr>
            <p:cNvPr id="8" name="Text Box 2">
              <a:extLst>
                <a:ext uri="{FF2B5EF4-FFF2-40B4-BE49-F238E27FC236}">
                  <a16:creationId xmlns:a16="http://schemas.microsoft.com/office/drawing/2014/main" id="{659D0F6B-9019-17A5-56B5-AF5E44F4ACF2}"/>
                </a:ext>
              </a:extLst>
            </p:cNvPr>
            <p:cNvSpPr txBox="1">
              <a:spLocks noChangeArrowheads="1"/>
            </p:cNvSpPr>
            <p:nvPr/>
          </p:nvSpPr>
          <p:spPr bwMode="auto">
            <a:xfrm>
              <a:off x="3412684" y="2372928"/>
              <a:ext cx="3288484" cy="203686"/>
            </a:xfrm>
            <a:prstGeom prst="rect">
              <a:avLst/>
            </a:prstGeom>
            <a:solidFill>
              <a:sysClr val="window" lastClr="FFFFFF"/>
            </a:solidFill>
            <a:ln w="9525">
              <a:noFill/>
              <a:miter lim="800000"/>
              <a:headEnd/>
              <a:tailEnd/>
            </a:ln>
          </p:spPr>
          <p:txBody>
            <a:bodyPr rot="0" vert="horz" wrap="square" lIns="0" tIns="0" rIns="0" bIns="0" anchor="t" anchorCtr="0">
              <a:noAutofit/>
            </a:bodyPr>
            <a:lstStyle/>
            <a:p>
              <a:pPr>
                <a:spcAft>
                  <a:spcPts val="600"/>
                </a:spcAft>
              </a:pPr>
              <a:r>
                <a:rPr lang="da-DK" sz="900" b="0" i="0" dirty="0">
                  <a:solidFill>
                    <a:srgbClr val="293C1F"/>
                  </a:solidFill>
                  <a:effectLst/>
                  <a:latin typeface="Calibri" panose="020F0502020204030204" pitchFamily="34" charset="0"/>
                  <a:cs typeface="Calibri" panose="020F0502020204030204" pitchFamily="34" charset="0"/>
                </a:rPr>
                <a:t>Violin undervisning af VSN skolebørn ved JGVK</a:t>
              </a:r>
              <a:endParaRPr lang="da-DK" sz="900" dirty="0">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730506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
          </p:nvPr>
        </p:nvSpPr>
        <p:spPr>
          <a:xfrm>
            <a:off x="3522674" y="220967"/>
            <a:ext cx="3222599" cy="5452113"/>
          </a:xfrm>
        </p:spPr>
        <p:txBody>
          <a:bodyPr lIns="0" tIns="0" rIns="0" bIns="0">
            <a:noAutofit/>
          </a:bodyPr>
          <a:lstStyle/>
          <a:p>
            <a:pPr marL="0" indent="0">
              <a:buNone/>
            </a:pPr>
            <a:r>
              <a:rPr kumimoji="0" lang="da-DK"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tige og en stor del af </a:t>
            </a:r>
            <a:r>
              <a:rPr kumimoji="0" lang="da-DK" sz="115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dem er muslimer, hvor traditi</a:t>
            </a:r>
            <a:r>
              <a:rPr kumimoji="0" lang="da-DK"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on for uddannelse ikke er så stor. Familierne tager ofte til syd- eller vestindien som migrant arbejdere for at tjene penge. De tager børnene med, hvilket skaber store problemer </a:t>
            </a:r>
            <a:r>
              <a:rPr kumimoji="0" lang="da-DK" sz="115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for undervisningen. Un</a:t>
            </a:r>
            <a:r>
              <a:rPr kumimoji="0" lang="da-DK"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der </a:t>
            </a:r>
            <a:r>
              <a:rPr kumimoji="0" lang="da-DK" sz="115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Corona pandemien har man</a:t>
            </a:r>
            <a:r>
              <a:rPr kumimoji="0" lang="da-DK"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fra skolens side givet afslag på en hel del af udgifterne, men nu hvor</a:t>
            </a:r>
            <a:r>
              <a:rPr lang="da-DK" sz="1200" dirty="0">
                <a:latin typeface="Calibri" panose="020F0502020204030204" pitchFamily="34" charset="0"/>
                <a:cs typeface="Calibri" panose="020F0502020204030204" pitchFamily="34" charset="0"/>
              </a:rPr>
              <a:t>. </a:t>
            </a:r>
            <a:r>
              <a:rPr lang="da-DK" sz="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c</a:t>
            </a:r>
            <a:r>
              <a:rPr kumimoji="0" lang="da-DK"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orona </a:t>
            </a:r>
            <a:r>
              <a:rPr kumimoji="0" lang="da-DK" sz="115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er ov-erstået presser NSSN</a:t>
            </a:r>
            <a:r>
              <a:rPr kumimoji="0" lang="da-DK"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på at forældrene igen </a:t>
            </a:r>
            <a:r>
              <a:rPr kumimoji="0" lang="da-DK" sz="115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skal beta-</a:t>
            </a:r>
            <a:r>
              <a:rPr kumimoji="0" lang="da-DK"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le </a:t>
            </a:r>
            <a:r>
              <a:rPr kumimoji="0" lang="da-DK" sz="115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for deres</a:t>
            </a:r>
            <a:r>
              <a:rPr lang="da-DK" sz="1150" noProof="0" dirty="0">
                <a:latin typeface="Times New Roman" panose="02020603050405020304" pitchFamily="18" charset="0"/>
                <a:ea typeface="Times New Roman" panose="02020603050405020304" pitchFamily="18" charset="0"/>
              </a:rPr>
              <a:t> </a:t>
            </a:r>
            <a:r>
              <a:rPr kumimoji="0" lang="da-DK" sz="115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børn, hvad</a:t>
            </a:r>
            <a:r>
              <a:rPr kumimoji="0" lang="da-DK"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de ikke er villige til. Prisen er 80 kr for optagelse på skolen og </a:t>
            </a:r>
            <a:r>
              <a:rPr kumimoji="0" lang="da-DK" sz="115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undervisningsudgift-en er 20 kr/md, plus bø</a:t>
            </a:r>
            <a:r>
              <a:rPr kumimoji="0" lang="da-DK"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ger. Forældrene mener, der er masser af penge i Danmark, så hvorfor vil vi ikke betale for deres børn</a:t>
            </a:r>
            <a:r>
              <a:rPr kumimoji="0" lang="da-DK" sz="115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når de er så fattige. Den anden</a:t>
            </a:r>
            <a:r>
              <a:rPr kumimoji="0" lang="da-DK"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årsag er at tidligere gik børnene til NSSN skolen for at få undervisning og senere hen til regeringsskolen for at få mad. Nu har regeringen gjort det lovpligtigt at man kun kan </a:t>
            </a:r>
            <a:r>
              <a:rPr kumimoji="0" lang="da-DK" sz="115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indskrives i een skole, </a:t>
            </a:r>
            <a:r>
              <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derfor har man-</a:t>
            </a:r>
            <a:r>
              <a:rPr kumimoji="0" lang="da-DK" sz="115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ge taget de</a:t>
            </a:r>
            <a:r>
              <a:rPr kumimoji="0" lang="da-DK"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res børn ud af NS</a:t>
            </a:r>
            <a:r>
              <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SN </a:t>
            </a:r>
            <a:r>
              <a:rPr kumimoji="0" lang="da-DK" sz="115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skolen i </a:t>
            </a:r>
            <a:r>
              <a:rPr lang="da-DK" sz="1200" dirty="0">
                <a:latin typeface="Calibri" panose="020F0502020204030204" pitchFamily="34" charset="0"/>
                <a:cs typeface="Calibri" panose="020F0502020204030204" pitchFamily="34" charset="0"/>
              </a:rPr>
              <a:t>Bermajur. </a:t>
            </a: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500" dirty="0">
              <a:latin typeface="Calibri" panose="020F0502020204030204" pitchFamily="34" charset="0"/>
              <a:cs typeface="Calibri" panose="020F0502020204030204" pitchFamily="34" charset="0"/>
            </a:endParaRPr>
          </a:p>
        </p:txBody>
      </p:sp>
      <p:sp>
        <p:nvSpPr>
          <p:cNvPr id="9" name="Slide Number Placeholder 6"/>
          <p:cNvSpPr txBox="1">
            <a:spLocks/>
          </p:cNvSpPr>
          <p:nvPr/>
        </p:nvSpPr>
        <p:spPr>
          <a:xfrm>
            <a:off x="6021288" y="9273481"/>
            <a:ext cx="646212" cy="587718"/>
          </a:xfrm>
          <a:prstGeom prst="rect">
            <a:avLst/>
          </a:prstGeom>
        </p:spPr>
        <p:txBody>
          <a:bodyPr vert="horz" lIns="91440" tIns="45720" rIns="91440" bIns="45720" rtlCol="0" anchor="ctr"/>
          <a:lstStyle>
            <a:defPPr>
              <a:defRPr lang="da-DK"/>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2F89E5-FDC6-4879-9052-8FFED4F5367E}" type="slidenum">
              <a:rPr lang="da-DK" smtClean="0">
                <a:solidFill>
                  <a:prstClr val="black">
                    <a:tint val="75000"/>
                  </a:prstClr>
                </a:solidFill>
              </a:rPr>
              <a:pPr/>
              <a:t>7</a:t>
            </a:fld>
            <a:endParaRPr lang="da-DK" dirty="0">
              <a:solidFill>
                <a:prstClr val="black">
                  <a:tint val="75000"/>
                </a:prstClr>
              </a:solidFill>
            </a:endParaRPr>
          </a:p>
        </p:txBody>
      </p:sp>
      <p:sp>
        <p:nvSpPr>
          <p:cNvPr id="8" name="TextBox 14"/>
          <p:cNvSpPr txBox="1"/>
          <p:nvPr/>
        </p:nvSpPr>
        <p:spPr>
          <a:xfrm>
            <a:off x="188640" y="9454044"/>
            <a:ext cx="5046147" cy="226591"/>
          </a:xfrm>
          <a:prstGeom prst="rect">
            <a:avLst/>
          </a:prstGeom>
          <a:solidFill>
            <a:schemeClr val="bg1"/>
          </a:solidFill>
        </p:spPr>
        <p:txBody>
          <a:bodyPr wrap="square" lIns="36000" tIns="36000" rIns="36000" bIns="36000" rtlCol="0">
            <a:spAutoFit/>
          </a:bodyPr>
          <a:lstStyle/>
          <a:p>
            <a:r>
              <a:rPr lang="da-DK" sz="1000" i="1" dirty="0">
                <a:latin typeface="Calibri" panose="020F0502020204030204" pitchFamily="34" charset="0"/>
                <a:cs typeface="Calibri" panose="020F0502020204030204" pitchFamily="34" charset="0"/>
              </a:rPr>
              <a:t>Statistik vedr Nilkanta Sishur Sikhsha Niketan ved Bermajur, Sandishkhali ,som støttes af HTAS </a:t>
            </a:r>
          </a:p>
        </p:txBody>
      </p:sp>
      <p:graphicFrame>
        <p:nvGraphicFramePr>
          <p:cNvPr id="11" name="Table 10"/>
          <p:cNvGraphicFramePr>
            <a:graphicFrameLocks noGrp="1"/>
          </p:cNvGraphicFramePr>
          <p:nvPr>
            <p:extLst>
              <p:ext uri="{D42A27DB-BD31-4B8C-83A1-F6EECF244321}">
                <p14:modId xmlns:p14="http://schemas.microsoft.com/office/powerpoint/2010/main" val="3014181723"/>
              </p:ext>
            </p:extLst>
          </p:nvPr>
        </p:nvGraphicFramePr>
        <p:xfrm>
          <a:off x="78272" y="5981905"/>
          <a:ext cx="6632546" cy="3507599"/>
        </p:xfrm>
        <a:graphic>
          <a:graphicData uri="http://schemas.openxmlformats.org/drawingml/2006/table">
            <a:tbl>
              <a:tblPr firstRow="1" firstCol="1" bandRow="1">
                <a:tableStyleId>{5C22544A-7EE6-4342-B048-85BDC9FD1C3A}</a:tableStyleId>
              </a:tblPr>
              <a:tblGrid>
                <a:gridCol w="282339">
                  <a:extLst>
                    <a:ext uri="{9D8B030D-6E8A-4147-A177-3AD203B41FA5}">
                      <a16:colId xmlns:a16="http://schemas.microsoft.com/office/drawing/2014/main" val="20000"/>
                    </a:ext>
                  </a:extLst>
                </a:gridCol>
                <a:gridCol w="1171923">
                  <a:extLst>
                    <a:ext uri="{9D8B030D-6E8A-4147-A177-3AD203B41FA5}">
                      <a16:colId xmlns:a16="http://schemas.microsoft.com/office/drawing/2014/main" val="20001"/>
                    </a:ext>
                  </a:extLst>
                </a:gridCol>
                <a:gridCol w="2025276">
                  <a:extLst>
                    <a:ext uri="{9D8B030D-6E8A-4147-A177-3AD203B41FA5}">
                      <a16:colId xmlns:a16="http://schemas.microsoft.com/office/drawing/2014/main" val="20002"/>
                    </a:ext>
                  </a:extLst>
                </a:gridCol>
                <a:gridCol w="342373">
                  <a:extLst>
                    <a:ext uri="{9D8B030D-6E8A-4147-A177-3AD203B41FA5}">
                      <a16:colId xmlns:a16="http://schemas.microsoft.com/office/drawing/2014/main" val="20003"/>
                    </a:ext>
                  </a:extLst>
                </a:gridCol>
                <a:gridCol w="342373">
                  <a:extLst>
                    <a:ext uri="{9D8B030D-6E8A-4147-A177-3AD203B41FA5}">
                      <a16:colId xmlns:a16="http://schemas.microsoft.com/office/drawing/2014/main" val="20004"/>
                    </a:ext>
                  </a:extLst>
                </a:gridCol>
                <a:gridCol w="342373">
                  <a:extLst>
                    <a:ext uri="{9D8B030D-6E8A-4147-A177-3AD203B41FA5}">
                      <a16:colId xmlns:a16="http://schemas.microsoft.com/office/drawing/2014/main" val="20005"/>
                    </a:ext>
                  </a:extLst>
                </a:gridCol>
                <a:gridCol w="342373">
                  <a:extLst>
                    <a:ext uri="{9D8B030D-6E8A-4147-A177-3AD203B41FA5}">
                      <a16:colId xmlns:a16="http://schemas.microsoft.com/office/drawing/2014/main" val="20006"/>
                    </a:ext>
                  </a:extLst>
                </a:gridCol>
                <a:gridCol w="431138">
                  <a:extLst>
                    <a:ext uri="{9D8B030D-6E8A-4147-A177-3AD203B41FA5}">
                      <a16:colId xmlns:a16="http://schemas.microsoft.com/office/drawing/2014/main" val="20007"/>
                    </a:ext>
                  </a:extLst>
                </a:gridCol>
                <a:gridCol w="431138">
                  <a:extLst>
                    <a:ext uri="{9D8B030D-6E8A-4147-A177-3AD203B41FA5}">
                      <a16:colId xmlns:a16="http://schemas.microsoft.com/office/drawing/2014/main" val="20008"/>
                    </a:ext>
                  </a:extLst>
                </a:gridCol>
                <a:gridCol w="431138">
                  <a:extLst>
                    <a:ext uri="{9D8B030D-6E8A-4147-A177-3AD203B41FA5}">
                      <a16:colId xmlns:a16="http://schemas.microsoft.com/office/drawing/2014/main" val="20009"/>
                    </a:ext>
                  </a:extLst>
                </a:gridCol>
                <a:gridCol w="490102">
                  <a:extLst>
                    <a:ext uri="{9D8B030D-6E8A-4147-A177-3AD203B41FA5}">
                      <a16:colId xmlns:a16="http://schemas.microsoft.com/office/drawing/2014/main" val="20010"/>
                    </a:ext>
                  </a:extLst>
                </a:gridCol>
              </a:tblGrid>
              <a:tr h="208978">
                <a:tc rowSpan="2">
                  <a:txBody>
                    <a:bodyPr/>
                    <a:lstStyle/>
                    <a:p>
                      <a:pPr>
                        <a:lnSpc>
                          <a:spcPct val="115000"/>
                        </a:lnSpc>
                        <a:spcAft>
                          <a:spcPts val="1000"/>
                        </a:spcAft>
                      </a:pPr>
                      <a:r>
                        <a:rPr lang="da-DK" sz="1200" dirty="0">
                          <a:effectLst/>
                        </a:rPr>
                        <a:t>Nr</a:t>
                      </a:r>
                      <a:endParaRPr lang="da-DK" sz="1200" dirty="0">
                        <a:effectLst/>
                        <a:latin typeface="Calibri"/>
                        <a:ea typeface="Calibri"/>
                        <a:cs typeface="Times New Roman"/>
                      </a:endParaRPr>
                    </a:p>
                  </a:txBody>
                  <a:tcPr marL="17123" marR="17123" marT="9174" marB="0"/>
                </a:tc>
                <a:tc rowSpan="2">
                  <a:txBody>
                    <a:bodyPr/>
                    <a:lstStyle/>
                    <a:p>
                      <a:pPr>
                        <a:lnSpc>
                          <a:spcPct val="115000"/>
                        </a:lnSpc>
                        <a:spcAft>
                          <a:spcPts val="1000"/>
                        </a:spcAft>
                      </a:pPr>
                      <a:r>
                        <a:rPr lang="da-DK" sz="1100" dirty="0">
                          <a:effectLst/>
                          <a:latin typeface="Calibri" panose="020F0502020204030204" pitchFamily="34" charset="0"/>
                          <a:cs typeface="Calibri" panose="020F0502020204030204" pitchFamily="34" charset="0"/>
                        </a:rPr>
                        <a:t>Skolens navn: Nilkanta Sishu Sikhsa Niketan</a:t>
                      </a:r>
                      <a:endParaRPr lang="da-DK" sz="1100" dirty="0">
                        <a:effectLst/>
                        <a:latin typeface="Calibri" panose="020F0502020204030204" pitchFamily="34" charset="0"/>
                        <a:ea typeface="Calibri"/>
                        <a:cs typeface="Calibri" panose="020F0502020204030204" pitchFamily="34" charset="0"/>
                      </a:endParaRPr>
                    </a:p>
                  </a:txBody>
                  <a:tcPr marL="17123" marR="17123" marT="9174" marB="0"/>
                </a:tc>
                <a:tc rowSpan="2">
                  <a:txBody>
                    <a:bodyPr/>
                    <a:lstStyle/>
                    <a:p>
                      <a:pPr>
                        <a:lnSpc>
                          <a:spcPct val="115000"/>
                        </a:lnSpc>
                        <a:spcAft>
                          <a:spcPts val="1000"/>
                        </a:spcAft>
                      </a:pPr>
                      <a:r>
                        <a:rPr lang="da-DK" sz="1100" dirty="0">
                          <a:effectLst/>
                          <a:latin typeface="Calibri" panose="020F0502020204030204" pitchFamily="34" charset="0"/>
                          <a:cs typeface="Calibri" panose="020F0502020204030204" pitchFamily="34" charset="0"/>
                        </a:rPr>
                        <a:t>sted: Bermajur Sandeshkhali, 2022</a:t>
                      </a:r>
                      <a:endParaRPr lang="da-DK" sz="1100" dirty="0">
                        <a:effectLst/>
                        <a:latin typeface="Calibri" panose="020F0502020204030204" pitchFamily="34" charset="0"/>
                        <a:ea typeface="Calibri"/>
                        <a:cs typeface="Calibri" panose="020F0502020204030204" pitchFamily="34" charset="0"/>
                      </a:endParaRPr>
                    </a:p>
                  </a:txBody>
                  <a:tcPr marL="17123" marR="17123" marT="9174" marB="0"/>
                </a:tc>
                <a:tc gridSpan="7">
                  <a:txBody>
                    <a:bodyPr/>
                    <a:lstStyle/>
                    <a:p>
                      <a:pPr algn="ctr">
                        <a:lnSpc>
                          <a:spcPct val="115000"/>
                        </a:lnSpc>
                        <a:spcAft>
                          <a:spcPts val="1000"/>
                        </a:spcAft>
                      </a:pPr>
                      <a:r>
                        <a:rPr lang="da-DK" sz="1200" dirty="0">
                          <a:effectLst/>
                          <a:latin typeface="Calibri" panose="020F0502020204030204" pitchFamily="34" charset="0"/>
                          <a:cs typeface="Calibri" panose="020F0502020204030204" pitchFamily="34" charset="0"/>
                        </a:rPr>
                        <a:t>Antal elever pr. klasse</a:t>
                      </a:r>
                      <a:endParaRPr lang="da-DK" sz="1200" dirty="0">
                        <a:effectLst/>
                        <a:latin typeface="Calibri" panose="020F0502020204030204" pitchFamily="34" charset="0"/>
                        <a:ea typeface="Calibri"/>
                        <a:cs typeface="Calibri" panose="020F0502020204030204" pitchFamily="34" charset="0"/>
                      </a:endParaRPr>
                    </a:p>
                  </a:txBody>
                  <a:tcPr marL="17123" marR="17123" marT="9174" marB="0"/>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rowSpan="2">
                  <a:txBody>
                    <a:bodyPr/>
                    <a:lstStyle/>
                    <a:p>
                      <a:pPr algn="ctr">
                        <a:lnSpc>
                          <a:spcPct val="115000"/>
                        </a:lnSpc>
                        <a:spcAft>
                          <a:spcPts val="1000"/>
                        </a:spcAft>
                      </a:pPr>
                      <a:r>
                        <a:rPr lang="da-DK" sz="1200" dirty="0">
                          <a:effectLst/>
                          <a:latin typeface="Calibri" panose="020F0502020204030204" pitchFamily="34" charset="0"/>
                          <a:cs typeface="Calibri" panose="020F0502020204030204" pitchFamily="34" charset="0"/>
                        </a:rPr>
                        <a:t> Tot</a:t>
                      </a:r>
                      <a:endParaRPr lang="da-DK" sz="1200" dirty="0">
                        <a:effectLst/>
                        <a:latin typeface="Calibri" panose="020F0502020204030204" pitchFamily="34" charset="0"/>
                        <a:ea typeface="Calibri"/>
                        <a:cs typeface="Calibri" panose="020F0502020204030204" pitchFamily="34" charset="0"/>
                      </a:endParaRPr>
                    </a:p>
                  </a:txBody>
                  <a:tcPr marL="17123" marR="17123" marT="9174" marB="0"/>
                </a:tc>
                <a:extLst>
                  <a:ext uri="{0D108BD9-81ED-4DB2-BD59-A6C34878D82A}">
                    <a16:rowId xmlns:a16="http://schemas.microsoft.com/office/drawing/2014/main" val="10000"/>
                  </a:ext>
                </a:extLst>
              </a:tr>
              <a:tr h="372288">
                <a:tc vMerge="1">
                  <a:txBody>
                    <a:bodyPr/>
                    <a:lstStyle/>
                    <a:p>
                      <a:endParaRPr lang="da-DK"/>
                    </a:p>
                  </a:txBody>
                  <a:tcPr/>
                </a:tc>
                <a:tc vMerge="1">
                  <a:txBody>
                    <a:bodyPr/>
                    <a:lstStyle/>
                    <a:p>
                      <a:endParaRPr lang="da-DK"/>
                    </a:p>
                  </a:txBody>
                  <a:tcPr/>
                </a:tc>
                <a:tc vMerge="1">
                  <a:txBody>
                    <a:bodyPr/>
                    <a:lstStyle/>
                    <a:p>
                      <a:endParaRPr lang="da-DK"/>
                    </a:p>
                  </a:txBody>
                  <a:tcPr/>
                </a:tc>
                <a:tc>
                  <a:txBody>
                    <a:bodyPr/>
                    <a:lstStyle/>
                    <a:p>
                      <a:pPr algn="ctr">
                        <a:lnSpc>
                          <a:spcPct val="115000"/>
                        </a:lnSpc>
                        <a:spcAft>
                          <a:spcPts val="1000"/>
                        </a:spcAft>
                      </a:pPr>
                      <a:r>
                        <a:rPr lang="da-DK" sz="1200" dirty="0">
                          <a:effectLst/>
                          <a:latin typeface="Calibri" panose="020F0502020204030204" pitchFamily="34" charset="0"/>
                          <a:cs typeface="Calibri" panose="020F0502020204030204" pitchFamily="34" charset="0"/>
                        </a:rPr>
                        <a:t>NS</a:t>
                      </a:r>
                      <a:endParaRPr lang="da-DK" sz="1200" dirty="0">
                        <a:effectLst/>
                        <a:latin typeface="Calibri" panose="020F0502020204030204" pitchFamily="34" charset="0"/>
                        <a:ea typeface="Calibri"/>
                        <a:cs typeface="Calibri" panose="020F0502020204030204" pitchFamily="34" charset="0"/>
                      </a:endParaRPr>
                    </a:p>
                  </a:txBody>
                  <a:tcPr marL="17123" marR="17123" marT="9174" marB="0" anchor="ctr"/>
                </a:tc>
                <a:tc>
                  <a:txBody>
                    <a:bodyPr/>
                    <a:lstStyle/>
                    <a:p>
                      <a:pPr algn="ctr">
                        <a:lnSpc>
                          <a:spcPct val="115000"/>
                        </a:lnSpc>
                        <a:spcAft>
                          <a:spcPts val="1000"/>
                        </a:spcAft>
                      </a:pPr>
                      <a:r>
                        <a:rPr lang="da-DK" sz="1200" dirty="0">
                          <a:effectLst/>
                          <a:latin typeface="Calibri" panose="020F0502020204030204" pitchFamily="34" charset="0"/>
                          <a:cs typeface="Calibri" panose="020F0502020204030204" pitchFamily="34" charset="0"/>
                        </a:rPr>
                        <a:t>LKG</a:t>
                      </a:r>
                      <a:endParaRPr lang="da-DK" sz="1200" dirty="0">
                        <a:effectLst/>
                        <a:latin typeface="Calibri" panose="020F0502020204030204" pitchFamily="34" charset="0"/>
                        <a:ea typeface="Calibri"/>
                        <a:cs typeface="Calibri" panose="020F0502020204030204" pitchFamily="34" charset="0"/>
                      </a:endParaRPr>
                    </a:p>
                  </a:txBody>
                  <a:tcPr marL="17123" marR="17123" marT="9174" marB="0" anchor="ctr"/>
                </a:tc>
                <a:tc>
                  <a:txBody>
                    <a:bodyPr/>
                    <a:lstStyle/>
                    <a:p>
                      <a:pPr algn="ctr">
                        <a:lnSpc>
                          <a:spcPct val="115000"/>
                        </a:lnSpc>
                        <a:spcAft>
                          <a:spcPts val="1000"/>
                        </a:spcAft>
                      </a:pPr>
                      <a:r>
                        <a:rPr lang="da-DK" sz="1200" dirty="0">
                          <a:effectLst/>
                          <a:latin typeface="Calibri" panose="020F0502020204030204" pitchFamily="34" charset="0"/>
                          <a:cs typeface="Calibri" panose="020F0502020204030204" pitchFamily="34" charset="0"/>
                        </a:rPr>
                        <a:t>UKG</a:t>
                      </a:r>
                      <a:endParaRPr lang="da-DK" sz="1200" dirty="0">
                        <a:effectLst/>
                        <a:latin typeface="Calibri" panose="020F0502020204030204" pitchFamily="34" charset="0"/>
                        <a:ea typeface="Calibri"/>
                        <a:cs typeface="Calibri" panose="020F0502020204030204" pitchFamily="34" charset="0"/>
                      </a:endParaRPr>
                    </a:p>
                  </a:txBody>
                  <a:tcPr marL="17123" marR="17123" marT="9174" marB="0" anchor="ctr"/>
                </a:tc>
                <a:tc>
                  <a:txBody>
                    <a:bodyPr/>
                    <a:lstStyle/>
                    <a:p>
                      <a:pPr algn="ctr">
                        <a:lnSpc>
                          <a:spcPct val="115000"/>
                        </a:lnSpc>
                        <a:spcAft>
                          <a:spcPts val="1000"/>
                        </a:spcAft>
                      </a:pPr>
                      <a:r>
                        <a:rPr lang="da-DK" sz="1200" dirty="0">
                          <a:effectLst/>
                          <a:latin typeface="Calibri" panose="020F0502020204030204" pitchFamily="34" charset="0"/>
                          <a:cs typeface="Calibri" panose="020F0502020204030204" pitchFamily="34" charset="0"/>
                        </a:rPr>
                        <a:t>I</a:t>
                      </a:r>
                      <a:endParaRPr lang="da-DK" sz="1200" dirty="0">
                        <a:effectLst/>
                        <a:latin typeface="Calibri" panose="020F0502020204030204" pitchFamily="34" charset="0"/>
                        <a:ea typeface="Calibri"/>
                        <a:cs typeface="Calibri" panose="020F0502020204030204" pitchFamily="34" charset="0"/>
                      </a:endParaRPr>
                    </a:p>
                  </a:txBody>
                  <a:tcPr marL="17123" marR="17123" marT="9174" marB="0" anchor="ctr"/>
                </a:tc>
                <a:tc>
                  <a:txBody>
                    <a:bodyPr/>
                    <a:lstStyle/>
                    <a:p>
                      <a:pPr algn="ctr">
                        <a:lnSpc>
                          <a:spcPct val="115000"/>
                        </a:lnSpc>
                        <a:spcAft>
                          <a:spcPts val="1000"/>
                        </a:spcAft>
                      </a:pPr>
                      <a:r>
                        <a:rPr lang="da-DK" sz="1200" dirty="0">
                          <a:effectLst/>
                          <a:latin typeface="Calibri" panose="020F0502020204030204" pitchFamily="34" charset="0"/>
                          <a:cs typeface="Calibri" panose="020F0502020204030204" pitchFamily="34" charset="0"/>
                        </a:rPr>
                        <a:t>II</a:t>
                      </a:r>
                      <a:endParaRPr lang="da-DK" sz="1200" dirty="0">
                        <a:effectLst/>
                        <a:latin typeface="Calibri" panose="020F0502020204030204" pitchFamily="34" charset="0"/>
                        <a:ea typeface="Calibri"/>
                        <a:cs typeface="Calibri" panose="020F0502020204030204" pitchFamily="34" charset="0"/>
                      </a:endParaRPr>
                    </a:p>
                  </a:txBody>
                  <a:tcPr marL="17123" marR="17123" marT="9174" marB="0" anchor="ctr"/>
                </a:tc>
                <a:tc>
                  <a:txBody>
                    <a:bodyPr/>
                    <a:lstStyle/>
                    <a:p>
                      <a:pPr algn="ctr">
                        <a:lnSpc>
                          <a:spcPct val="115000"/>
                        </a:lnSpc>
                        <a:spcAft>
                          <a:spcPts val="1000"/>
                        </a:spcAft>
                      </a:pPr>
                      <a:r>
                        <a:rPr lang="da-DK" sz="1200" dirty="0">
                          <a:effectLst/>
                          <a:latin typeface="Calibri" panose="020F0502020204030204" pitchFamily="34" charset="0"/>
                          <a:cs typeface="Calibri" panose="020F0502020204030204" pitchFamily="34" charset="0"/>
                        </a:rPr>
                        <a:t>III</a:t>
                      </a:r>
                      <a:endParaRPr lang="da-DK" sz="1200" dirty="0">
                        <a:effectLst/>
                        <a:latin typeface="Calibri" panose="020F0502020204030204" pitchFamily="34" charset="0"/>
                        <a:ea typeface="Calibri"/>
                        <a:cs typeface="Calibri" panose="020F0502020204030204" pitchFamily="34" charset="0"/>
                      </a:endParaRPr>
                    </a:p>
                  </a:txBody>
                  <a:tcPr marL="17123" marR="17123" marT="9174" marB="0" anchor="ctr"/>
                </a:tc>
                <a:tc>
                  <a:txBody>
                    <a:bodyPr/>
                    <a:lstStyle/>
                    <a:p>
                      <a:pPr algn="ctr">
                        <a:lnSpc>
                          <a:spcPct val="115000"/>
                        </a:lnSpc>
                        <a:spcAft>
                          <a:spcPts val="1000"/>
                        </a:spcAft>
                      </a:pPr>
                      <a:r>
                        <a:rPr lang="da-DK" sz="1200" dirty="0">
                          <a:effectLst/>
                          <a:latin typeface="Calibri" panose="020F0502020204030204" pitchFamily="34" charset="0"/>
                          <a:cs typeface="Calibri" panose="020F0502020204030204" pitchFamily="34" charset="0"/>
                        </a:rPr>
                        <a:t>IV</a:t>
                      </a:r>
                      <a:endParaRPr lang="da-DK" sz="1200" dirty="0">
                        <a:effectLst/>
                        <a:latin typeface="Calibri" panose="020F0502020204030204" pitchFamily="34" charset="0"/>
                        <a:ea typeface="Calibri"/>
                        <a:cs typeface="Calibri" panose="020F0502020204030204" pitchFamily="34" charset="0"/>
                      </a:endParaRPr>
                    </a:p>
                  </a:txBody>
                  <a:tcPr marL="17123" marR="17123" marT="9174" marB="0" anchor="ctr"/>
                </a:tc>
                <a:tc vMerge="1">
                  <a:txBody>
                    <a:bodyPr/>
                    <a:lstStyle/>
                    <a:p>
                      <a:endParaRPr lang="da-DK"/>
                    </a:p>
                  </a:txBody>
                  <a:tcPr/>
                </a:tc>
                <a:extLst>
                  <a:ext uri="{0D108BD9-81ED-4DB2-BD59-A6C34878D82A}">
                    <a16:rowId xmlns:a16="http://schemas.microsoft.com/office/drawing/2014/main" val="10001"/>
                  </a:ext>
                </a:extLst>
              </a:tr>
              <a:tr h="209300">
                <a:tc rowSpan="2">
                  <a:txBody>
                    <a:bodyPr/>
                    <a:lstStyle/>
                    <a:p>
                      <a:pPr>
                        <a:lnSpc>
                          <a:spcPct val="115000"/>
                        </a:lnSpc>
                        <a:spcAft>
                          <a:spcPts val="1000"/>
                        </a:spcAft>
                      </a:pPr>
                      <a:r>
                        <a:rPr lang="da-DK" sz="1200">
                          <a:effectLst/>
                        </a:rPr>
                        <a:t>2</a:t>
                      </a:r>
                      <a:endParaRPr lang="da-DK" sz="1200">
                        <a:effectLst/>
                        <a:latin typeface="Calibri"/>
                        <a:ea typeface="Calibri"/>
                        <a:cs typeface="Times New Roman"/>
                      </a:endParaRPr>
                    </a:p>
                  </a:txBody>
                  <a:tcPr marL="17123" marR="17123" marT="9174" marB="0"/>
                </a:tc>
                <a:tc rowSpan="2">
                  <a:txBody>
                    <a:bodyPr/>
                    <a:lstStyle/>
                    <a:p>
                      <a:pPr>
                        <a:lnSpc>
                          <a:spcPct val="115000"/>
                        </a:lnSpc>
                        <a:spcAft>
                          <a:spcPts val="300"/>
                        </a:spcAft>
                      </a:pPr>
                      <a:r>
                        <a:rPr lang="da-DK" sz="1000" dirty="0">
                          <a:effectLst/>
                          <a:latin typeface="Calibri" panose="020F0502020204030204" pitchFamily="34" charset="0"/>
                          <a:cs typeface="Calibri" panose="020F0502020204030204" pitchFamily="34" charset="0"/>
                        </a:rPr>
                        <a:t>Lærer/lærerinder:</a:t>
                      </a:r>
                    </a:p>
                    <a:p>
                      <a:pPr>
                        <a:lnSpc>
                          <a:spcPct val="115000"/>
                        </a:lnSpc>
                        <a:spcAft>
                          <a:spcPts val="300"/>
                        </a:spcAft>
                      </a:pPr>
                      <a:r>
                        <a:rPr lang="da-DK" sz="1000" dirty="0">
                          <a:solidFill>
                            <a:schemeClr val="tx1"/>
                          </a:solidFill>
                          <a:effectLst/>
                          <a:latin typeface="Calibri" panose="020F0502020204030204" pitchFamily="34" charset="0"/>
                          <a:cs typeface="Calibri" panose="020F0502020204030204" pitchFamily="34" charset="0"/>
                        </a:rPr>
                        <a:t>1. Fr. Shikha Barik </a:t>
                      </a:r>
                    </a:p>
                    <a:p>
                      <a:pPr>
                        <a:lnSpc>
                          <a:spcPct val="115000"/>
                        </a:lnSpc>
                        <a:spcAft>
                          <a:spcPts val="300"/>
                        </a:spcAft>
                      </a:pPr>
                      <a:r>
                        <a:rPr lang="da-DK" sz="1000" dirty="0">
                          <a:solidFill>
                            <a:schemeClr val="tx1"/>
                          </a:solidFill>
                          <a:effectLst/>
                          <a:latin typeface="Calibri" panose="020F0502020204030204" pitchFamily="34" charset="0"/>
                          <a:cs typeface="Calibri" panose="020F0502020204030204" pitchFamily="34" charset="0"/>
                        </a:rPr>
                        <a:t>2. Fr. Joyonti Ari</a:t>
                      </a:r>
                    </a:p>
                    <a:p>
                      <a:pPr>
                        <a:lnSpc>
                          <a:spcPct val="115000"/>
                        </a:lnSpc>
                        <a:spcAft>
                          <a:spcPts val="300"/>
                        </a:spcAft>
                      </a:pPr>
                      <a:r>
                        <a:rPr lang="en-GB" sz="1000" dirty="0">
                          <a:solidFill>
                            <a:schemeClr val="tx1"/>
                          </a:solidFill>
                          <a:effectLst/>
                          <a:latin typeface="Calibri" panose="020F0502020204030204" pitchFamily="34" charset="0"/>
                          <a:cs typeface="Calibri" panose="020F0502020204030204" pitchFamily="34" charset="0"/>
                        </a:rPr>
                        <a:t>3. Fr. </a:t>
                      </a:r>
                      <a:r>
                        <a:rPr lang="en-GB" sz="1000" dirty="0" err="1">
                          <a:solidFill>
                            <a:schemeClr val="tx1"/>
                          </a:solidFill>
                          <a:effectLst/>
                          <a:latin typeface="Calibri" panose="020F0502020204030204" pitchFamily="34" charset="0"/>
                          <a:cs typeface="Calibri" panose="020F0502020204030204" pitchFamily="34" charset="0"/>
                        </a:rPr>
                        <a:t>Barnali</a:t>
                      </a:r>
                      <a:r>
                        <a:rPr lang="en-GB" sz="1000" dirty="0">
                          <a:solidFill>
                            <a:schemeClr val="tx1"/>
                          </a:solidFill>
                          <a:effectLst/>
                          <a:latin typeface="Calibri" panose="020F0502020204030204" pitchFamily="34" charset="0"/>
                          <a:cs typeface="Calibri" panose="020F0502020204030204" pitchFamily="34" charset="0"/>
                        </a:rPr>
                        <a:t> </a:t>
                      </a:r>
                      <a:r>
                        <a:rPr lang="en-GB" sz="1000" dirty="0" err="1">
                          <a:solidFill>
                            <a:schemeClr val="tx1"/>
                          </a:solidFill>
                          <a:effectLst/>
                          <a:latin typeface="Calibri" panose="020F0502020204030204" pitchFamily="34" charset="0"/>
                          <a:cs typeface="Calibri" panose="020F0502020204030204" pitchFamily="34" charset="0"/>
                        </a:rPr>
                        <a:t>Barik</a:t>
                      </a:r>
                      <a:r>
                        <a:rPr lang="en-GB" sz="1000" dirty="0">
                          <a:solidFill>
                            <a:schemeClr val="tx1"/>
                          </a:solidFill>
                          <a:effectLst/>
                          <a:latin typeface="Calibri" panose="020F0502020204030204" pitchFamily="34" charset="0"/>
                          <a:cs typeface="Calibri" panose="020F0502020204030204" pitchFamily="34" charset="0"/>
                        </a:rPr>
                        <a:t> </a:t>
                      </a:r>
                      <a:endParaRPr lang="da-DK" sz="1000" dirty="0">
                        <a:solidFill>
                          <a:schemeClr val="tx1"/>
                        </a:solidFill>
                        <a:effectLst/>
                        <a:latin typeface="Calibri" panose="020F0502020204030204" pitchFamily="34" charset="0"/>
                        <a:cs typeface="Calibri" panose="020F0502020204030204" pitchFamily="34" charset="0"/>
                      </a:endParaRPr>
                    </a:p>
                    <a:p>
                      <a:pPr marL="0" marR="0" indent="0" algn="l" defTabSz="914400" rtl="0" eaLnBrk="1" fontAlgn="auto" latinLnBrk="0" hangingPunct="1">
                        <a:lnSpc>
                          <a:spcPct val="115000"/>
                        </a:lnSpc>
                        <a:spcBef>
                          <a:spcPts val="0"/>
                        </a:spcBef>
                        <a:spcAft>
                          <a:spcPts val="300"/>
                        </a:spcAft>
                        <a:buClrTx/>
                        <a:buSzTx/>
                        <a:buFontTx/>
                        <a:buNone/>
                        <a:tabLst/>
                        <a:defRPr/>
                      </a:pPr>
                      <a:r>
                        <a:rPr lang="en-GB" sz="1000" dirty="0">
                          <a:solidFill>
                            <a:schemeClr val="tx1"/>
                          </a:solidFill>
                          <a:effectLst/>
                          <a:latin typeface="Calibri" panose="020F0502020204030204" pitchFamily="34" charset="0"/>
                          <a:cs typeface="Calibri" panose="020F0502020204030204" pitchFamily="34" charset="0"/>
                        </a:rPr>
                        <a:t>4. Fr. </a:t>
                      </a:r>
                      <a:r>
                        <a:rPr lang="en-GB" sz="1000" dirty="0" err="1">
                          <a:solidFill>
                            <a:schemeClr val="tx1"/>
                          </a:solidFill>
                          <a:effectLst/>
                          <a:latin typeface="Calibri" panose="020F0502020204030204" pitchFamily="34" charset="0"/>
                          <a:cs typeface="Calibri" panose="020F0502020204030204" pitchFamily="34" charset="0"/>
                        </a:rPr>
                        <a:t>Butli</a:t>
                      </a:r>
                      <a:r>
                        <a:rPr lang="en-GB" sz="1000" dirty="0">
                          <a:solidFill>
                            <a:schemeClr val="tx1"/>
                          </a:solidFill>
                          <a:effectLst/>
                          <a:latin typeface="Calibri" panose="020F0502020204030204" pitchFamily="34" charset="0"/>
                          <a:cs typeface="Calibri" panose="020F0502020204030204" pitchFamily="34" charset="0"/>
                        </a:rPr>
                        <a:t> </a:t>
                      </a:r>
                      <a:r>
                        <a:rPr lang="en-GB" sz="1000" dirty="0" err="1">
                          <a:solidFill>
                            <a:schemeClr val="tx1"/>
                          </a:solidFill>
                          <a:effectLst/>
                          <a:latin typeface="Calibri" panose="020F0502020204030204" pitchFamily="34" charset="0"/>
                          <a:cs typeface="Calibri" panose="020F0502020204030204" pitchFamily="34" charset="0"/>
                        </a:rPr>
                        <a:t>Sardar</a:t>
                      </a:r>
                      <a:endParaRPr lang="da-DK" sz="1000" dirty="0">
                        <a:solidFill>
                          <a:schemeClr val="tx1"/>
                        </a:solidFill>
                        <a:effectLst/>
                        <a:latin typeface="Calibri" panose="020F0502020204030204" pitchFamily="34" charset="0"/>
                        <a:cs typeface="Calibri" panose="020F0502020204030204" pitchFamily="34" charset="0"/>
                      </a:endParaRPr>
                    </a:p>
                    <a:p>
                      <a:pPr>
                        <a:lnSpc>
                          <a:spcPct val="115000"/>
                        </a:lnSpc>
                        <a:spcAft>
                          <a:spcPts val="300"/>
                        </a:spcAft>
                      </a:pPr>
                      <a:r>
                        <a:rPr lang="en-GB" sz="1000" dirty="0">
                          <a:solidFill>
                            <a:schemeClr val="tx1"/>
                          </a:solidFill>
                          <a:effectLst/>
                          <a:latin typeface="Calibri" panose="020F0502020204030204" pitchFamily="34" charset="0"/>
                          <a:cs typeface="Calibri" panose="020F0502020204030204" pitchFamily="34" charset="0"/>
                        </a:rPr>
                        <a:t>5. Fr. Krishna Ari</a:t>
                      </a:r>
                      <a:endParaRPr lang="da-DK" sz="1000" dirty="0">
                        <a:solidFill>
                          <a:schemeClr val="tx1"/>
                        </a:solidFill>
                        <a:effectLst/>
                        <a:latin typeface="Calibri" panose="020F0502020204030204" pitchFamily="34" charset="0"/>
                        <a:cs typeface="Calibri" panose="020F0502020204030204" pitchFamily="34" charset="0"/>
                      </a:endParaRPr>
                    </a:p>
                    <a:p>
                      <a:pPr>
                        <a:lnSpc>
                          <a:spcPct val="115000"/>
                        </a:lnSpc>
                        <a:spcAft>
                          <a:spcPts val="300"/>
                        </a:spcAft>
                      </a:pPr>
                      <a:r>
                        <a:rPr lang="en-GB" sz="1000" dirty="0">
                          <a:solidFill>
                            <a:schemeClr val="tx1"/>
                          </a:solidFill>
                          <a:effectLst/>
                          <a:latin typeface="Calibri" panose="020F0502020204030204" pitchFamily="34" charset="0"/>
                          <a:cs typeface="Calibri" panose="020F0502020204030204" pitchFamily="34" charset="0"/>
                        </a:rPr>
                        <a:t>6. Fr. Bina </a:t>
                      </a:r>
                      <a:r>
                        <a:rPr lang="en-GB" sz="1000" dirty="0" err="1">
                          <a:solidFill>
                            <a:schemeClr val="tx1"/>
                          </a:solidFill>
                          <a:effectLst/>
                          <a:latin typeface="Calibri" panose="020F0502020204030204" pitchFamily="34" charset="0"/>
                          <a:cs typeface="Calibri" panose="020F0502020204030204" pitchFamily="34" charset="0"/>
                        </a:rPr>
                        <a:t>Mondol</a:t>
                      </a:r>
                      <a:endParaRPr lang="en-GB" sz="1000" dirty="0">
                        <a:solidFill>
                          <a:srgbClr val="FF0000"/>
                        </a:solidFill>
                        <a:effectLst/>
                        <a:latin typeface="Calibri" panose="020F0502020204030204" pitchFamily="34" charset="0"/>
                        <a:cs typeface="Calibri" panose="020F0502020204030204" pitchFamily="34" charset="0"/>
                      </a:endParaRPr>
                    </a:p>
                    <a:p>
                      <a:pPr>
                        <a:lnSpc>
                          <a:spcPct val="115000"/>
                        </a:lnSpc>
                        <a:spcAft>
                          <a:spcPts val="300"/>
                        </a:spcAft>
                      </a:pPr>
                      <a:r>
                        <a:rPr lang="en-GB" sz="1000" dirty="0">
                          <a:solidFill>
                            <a:schemeClr val="tx1"/>
                          </a:solidFill>
                          <a:effectLst/>
                          <a:latin typeface="Calibri" panose="020F0502020204030204" pitchFamily="34" charset="0"/>
                          <a:cs typeface="Calibri" panose="020F0502020204030204" pitchFamily="34" charset="0"/>
                        </a:rPr>
                        <a:t>7. Hr. Bablu Das</a:t>
                      </a:r>
                    </a:p>
                    <a:p>
                      <a:pPr>
                        <a:lnSpc>
                          <a:spcPct val="115000"/>
                        </a:lnSpc>
                        <a:spcAft>
                          <a:spcPts val="300"/>
                        </a:spcAft>
                      </a:pPr>
                      <a:r>
                        <a:rPr lang="en-GB" sz="1000" dirty="0">
                          <a:solidFill>
                            <a:schemeClr val="tx1"/>
                          </a:solidFill>
                          <a:effectLst/>
                          <a:latin typeface="Calibri" panose="020F0502020204030204" pitchFamily="34" charset="0"/>
                          <a:cs typeface="Calibri" panose="020F0502020204030204" pitchFamily="34" charset="0"/>
                        </a:rPr>
                        <a:t>8.</a:t>
                      </a:r>
                      <a:r>
                        <a:rPr lang="en-GB" sz="1000" baseline="0" dirty="0">
                          <a:solidFill>
                            <a:schemeClr val="tx1"/>
                          </a:solidFill>
                          <a:effectLst/>
                          <a:latin typeface="Calibri" panose="020F0502020204030204" pitchFamily="34" charset="0"/>
                          <a:cs typeface="Calibri" panose="020F0502020204030204" pitchFamily="34" charset="0"/>
                        </a:rPr>
                        <a:t> Fr. Fatema Bibi</a:t>
                      </a:r>
                    </a:p>
                    <a:p>
                      <a:pPr>
                        <a:lnSpc>
                          <a:spcPct val="115000"/>
                        </a:lnSpc>
                        <a:spcAft>
                          <a:spcPts val="300"/>
                        </a:spcAft>
                      </a:pPr>
                      <a:r>
                        <a:rPr lang="en-GB" sz="1000" baseline="0" dirty="0">
                          <a:solidFill>
                            <a:schemeClr val="tx1"/>
                          </a:solidFill>
                          <a:effectLst/>
                          <a:latin typeface="Calibri" panose="020F0502020204030204" pitchFamily="34" charset="0"/>
                          <a:cs typeface="Calibri" panose="020F0502020204030204" pitchFamily="34" charset="0"/>
                        </a:rPr>
                        <a:t>9. Fr. Supriya Dayal</a:t>
                      </a:r>
                    </a:p>
                    <a:p>
                      <a:pPr>
                        <a:lnSpc>
                          <a:spcPct val="115000"/>
                        </a:lnSpc>
                        <a:spcAft>
                          <a:spcPts val="300"/>
                        </a:spcAft>
                      </a:pPr>
                      <a:r>
                        <a:rPr lang="en-GB" sz="1000" baseline="0" dirty="0">
                          <a:solidFill>
                            <a:schemeClr val="tx1"/>
                          </a:solidFill>
                          <a:effectLst/>
                          <a:latin typeface="Calibri" panose="020F0502020204030204" pitchFamily="34" charset="0"/>
                          <a:cs typeface="Calibri" panose="020F0502020204030204" pitchFamily="34" charset="0"/>
                        </a:rPr>
                        <a:t>10. Fr. Supriya Barik</a:t>
                      </a:r>
                      <a:endParaRPr lang="da-DK" sz="1000" dirty="0">
                        <a:solidFill>
                          <a:schemeClr val="tx1"/>
                        </a:solidFill>
                        <a:effectLst/>
                        <a:latin typeface="Calibri" panose="020F0502020204030204" pitchFamily="34" charset="0"/>
                        <a:cs typeface="Calibri" panose="020F0502020204030204" pitchFamily="34" charset="0"/>
                      </a:endParaRPr>
                    </a:p>
                  </a:txBody>
                  <a:tcPr marL="17123" marR="17123" marT="9174" marB="0"/>
                </a:tc>
                <a:tc>
                  <a:txBody>
                    <a:bodyPr/>
                    <a:lstStyle/>
                    <a:p>
                      <a:pPr>
                        <a:lnSpc>
                          <a:spcPct val="115000"/>
                        </a:lnSpc>
                        <a:spcAft>
                          <a:spcPts val="1000"/>
                        </a:spcAft>
                      </a:pPr>
                      <a:r>
                        <a:rPr lang="en-GB" sz="1200" dirty="0">
                          <a:effectLst/>
                          <a:latin typeface="Calibri" panose="020F0502020204030204" pitchFamily="34" charset="0"/>
                          <a:cs typeface="Calibri" panose="020F0502020204030204" pitchFamily="34" charset="0"/>
                        </a:rPr>
                        <a:t> </a:t>
                      </a:r>
                      <a:r>
                        <a:rPr lang="da-DK" sz="1200" dirty="0">
                          <a:solidFill>
                            <a:schemeClr val="tx1"/>
                          </a:solidFill>
                          <a:effectLst/>
                          <a:latin typeface="Calibri" panose="020F0502020204030204" pitchFamily="34" charset="0"/>
                          <a:cs typeface="Calibri" panose="020F0502020204030204" pitchFamily="34" charset="0"/>
                        </a:rPr>
                        <a:t>Dreng: 47, Piger 42</a:t>
                      </a:r>
                      <a:endParaRPr lang="da-DK" sz="1200" dirty="0">
                        <a:solidFill>
                          <a:schemeClr val="tx1"/>
                        </a:solidFill>
                        <a:effectLst/>
                        <a:latin typeface="Calibri" panose="020F0502020204030204" pitchFamily="34" charset="0"/>
                        <a:ea typeface="Calibri"/>
                        <a:cs typeface="Calibri" panose="020F0502020204030204" pitchFamily="34" charset="0"/>
                      </a:endParaRPr>
                    </a:p>
                  </a:txBody>
                  <a:tcPr marL="17123" marR="17123" marT="9174" marB="0"/>
                </a:tc>
                <a:tc>
                  <a:txBody>
                    <a:bodyPr/>
                    <a:lstStyle/>
                    <a:p>
                      <a:pPr algn="ctr">
                        <a:lnSpc>
                          <a:spcPct val="115000"/>
                        </a:lnSpc>
                        <a:spcAft>
                          <a:spcPts val="1000"/>
                        </a:spcAft>
                      </a:pPr>
                      <a:r>
                        <a:rPr lang="da-DK" sz="1200" dirty="0">
                          <a:effectLst/>
                          <a:latin typeface="Calibri" panose="020F0502020204030204" pitchFamily="34" charset="0"/>
                          <a:ea typeface="Calibri"/>
                          <a:cs typeface="Calibri" panose="020F0502020204030204" pitchFamily="34" charset="0"/>
                        </a:rPr>
                        <a:t>34</a:t>
                      </a:r>
                    </a:p>
                  </a:txBody>
                  <a:tcPr marL="17123" marR="17123" marT="9174" marB="0"/>
                </a:tc>
                <a:tc>
                  <a:txBody>
                    <a:bodyPr/>
                    <a:lstStyle/>
                    <a:p>
                      <a:pPr algn="ctr">
                        <a:lnSpc>
                          <a:spcPct val="115000"/>
                        </a:lnSpc>
                        <a:spcAft>
                          <a:spcPts val="1000"/>
                        </a:spcAft>
                      </a:pPr>
                      <a:r>
                        <a:rPr lang="da-DK" sz="1200" dirty="0">
                          <a:effectLst/>
                          <a:latin typeface="Calibri" panose="020F0502020204030204" pitchFamily="34" charset="0"/>
                          <a:ea typeface="Calibri"/>
                          <a:cs typeface="Calibri" panose="020F0502020204030204" pitchFamily="34" charset="0"/>
                        </a:rPr>
                        <a:t>20</a:t>
                      </a:r>
                    </a:p>
                  </a:txBody>
                  <a:tcPr marL="17123" marR="17123" marT="9174" marB="0"/>
                </a:tc>
                <a:tc>
                  <a:txBody>
                    <a:bodyPr/>
                    <a:lstStyle/>
                    <a:p>
                      <a:pPr algn="ctr">
                        <a:lnSpc>
                          <a:spcPct val="115000"/>
                        </a:lnSpc>
                        <a:spcAft>
                          <a:spcPts val="1000"/>
                        </a:spcAft>
                      </a:pPr>
                      <a:r>
                        <a:rPr lang="da-DK" sz="1200" dirty="0">
                          <a:effectLst/>
                          <a:latin typeface="Calibri" panose="020F0502020204030204" pitchFamily="34" charset="0"/>
                          <a:cs typeface="Calibri" panose="020F0502020204030204" pitchFamily="34" charset="0"/>
                        </a:rPr>
                        <a:t>17</a:t>
                      </a:r>
                      <a:endParaRPr lang="da-DK" sz="1200" dirty="0">
                        <a:effectLst/>
                        <a:latin typeface="Calibri" panose="020F0502020204030204" pitchFamily="34" charset="0"/>
                        <a:ea typeface="Calibri"/>
                        <a:cs typeface="Calibri" panose="020F0502020204030204" pitchFamily="34" charset="0"/>
                      </a:endParaRPr>
                    </a:p>
                  </a:txBody>
                  <a:tcPr marL="17123" marR="17123" marT="9174" marB="0"/>
                </a:tc>
                <a:tc>
                  <a:txBody>
                    <a:bodyPr/>
                    <a:lstStyle/>
                    <a:p>
                      <a:pPr algn="ctr">
                        <a:lnSpc>
                          <a:spcPct val="115000"/>
                        </a:lnSpc>
                        <a:spcAft>
                          <a:spcPts val="1000"/>
                        </a:spcAft>
                      </a:pPr>
                      <a:r>
                        <a:rPr lang="da-DK" sz="1200" dirty="0">
                          <a:effectLst/>
                          <a:latin typeface="Calibri" panose="020F0502020204030204" pitchFamily="34" charset="0"/>
                          <a:cs typeface="Calibri" panose="020F0502020204030204" pitchFamily="34" charset="0"/>
                        </a:rPr>
                        <a:t>15</a:t>
                      </a:r>
                      <a:endParaRPr lang="da-DK" sz="1200" dirty="0">
                        <a:effectLst/>
                        <a:latin typeface="Calibri" panose="020F0502020204030204" pitchFamily="34" charset="0"/>
                        <a:ea typeface="Calibri"/>
                        <a:cs typeface="Calibri" panose="020F0502020204030204" pitchFamily="34" charset="0"/>
                      </a:endParaRPr>
                    </a:p>
                  </a:txBody>
                  <a:tcPr marL="17123" marR="17123" marT="9174" marB="0"/>
                </a:tc>
                <a:tc>
                  <a:txBody>
                    <a:bodyPr/>
                    <a:lstStyle/>
                    <a:p>
                      <a:pPr algn="ctr">
                        <a:lnSpc>
                          <a:spcPct val="115000"/>
                        </a:lnSpc>
                        <a:spcAft>
                          <a:spcPts val="1000"/>
                        </a:spcAft>
                      </a:pPr>
                      <a:r>
                        <a:rPr lang="da-DK" sz="1200" dirty="0">
                          <a:effectLst/>
                          <a:latin typeface="Calibri" panose="020F0502020204030204" pitchFamily="34" charset="0"/>
                          <a:ea typeface="+mn-ea"/>
                          <a:cs typeface="Calibri" panose="020F0502020204030204" pitchFamily="34" charset="0"/>
                        </a:rPr>
                        <a:t>05</a:t>
                      </a:r>
                      <a:endParaRPr lang="da-DK" sz="1200" dirty="0">
                        <a:effectLst/>
                        <a:latin typeface="Calibri" panose="020F0502020204030204" pitchFamily="34" charset="0"/>
                        <a:ea typeface="Calibri"/>
                        <a:cs typeface="Calibri" panose="020F0502020204030204" pitchFamily="34" charset="0"/>
                      </a:endParaRPr>
                    </a:p>
                  </a:txBody>
                  <a:tcPr marL="17123" marR="17123" marT="9174" marB="0"/>
                </a:tc>
                <a:tc>
                  <a:txBody>
                    <a:bodyPr/>
                    <a:lstStyle/>
                    <a:p>
                      <a:pPr algn="ctr">
                        <a:lnSpc>
                          <a:spcPct val="115000"/>
                        </a:lnSpc>
                        <a:spcAft>
                          <a:spcPts val="1000"/>
                        </a:spcAft>
                      </a:pPr>
                      <a:r>
                        <a:rPr lang="da-DK" sz="1200" dirty="0">
                          <a:effectLst/>
                          <a:latin typeface="Calibri" panose="020F0502020204030204" pitchFamily="34" charset="0"/>
                          <a:cs typeface="Calibri" panose="020F0502020204030204" pitchFamily="34" charset="0"/>
                        </a:rPr>
                        <a:t>05</a:t>
                      </a:r>
                      <a:endParaRPr lang="da-DK" sz="1200" dirty="0">
                        <a:effectLst/>
                        <a:latin typeface="Calibri" panose="020F0502020204030204" pitchFamily="34" charset="0"/>
                        <a:ea typeface="Calibri"/>
                        <a:cs typeface="Calibri" panose="020F0502020204030204" pitchFamily="34" charset="0"/>
                      </a:endParaRPr>
                    </a:p>
                  </a:txBody>
                  <a:tcPr marL="17123" marR="17123" marT="9174" marB="0"/>
                </a:tc>
                <a:tc>
                  <a:txBody>
                    <a:bodyPr/>
                    <a:lstStyle/>
                    <a:p>
                      <a:pPr algn="ctr">
                        <a:lnSpc>
                          <a:spcPct val="115000"/>
                        </a:lnSpc>
                        <a:spcAft>
                          <a:spcPts val="1000"/>
                        </a:spcAft>
                      </a:pPr>
                      <a:r>
                        <a:rPr lang="da-DK" sz="1200" dirty="0">
                          <a:effectLst/>
                          <a:latin typeface="Calibri" panose="020F0502020204030204" pitchFamily="34" charset="0"/>
                          <a:cs typeface="Calibri" panose="020F0502020204030204" pitchFamily="34" charset="0"/>
                        </a:rPr>
                        <a:t>05</a:t>
                      </a:r>
                      <a:endParaRPr lang="da-DK" sz="1200" dirty="0">
                        <a:effectLst/>
                        <a:latin typeface="Calibri" panose="020F0502020204030204" pitchFamily="34" charset="0"/>
                        <a:ea typeface="Calibri"/>
                        <a:cs typeface="Calibri" panose="020F0502020204030204" pitchFamily="34" charset="0"/>
                      </a:endParaRPr>
                    </a:p>
                  </a:txBody>
                  <a:tcPr marL="17123" marR="17123" marT="9174" marB="0"/>
                </a:tc>
                <a:tc>
                  <a:txBody>
                    <a:bodyPr/>
                    <a:lstStyle/>
                    <a:p>
                      <a:pPr algn="ctr">
                        <a:lnSpc>
                          <a:spcPct val="115000"/>
                        </a:lnSpc>
                        <a:spcAft>
                          <a:spcPts val="1000"/>
                        </a:spcAft>
                      </a:pPr>
                      <a:r>
                        <a:rPr lang="da-DK" sz="1200" dirty="0">
                          <a:effectLst/>
                          <a:latin typeface="Calibri" panose="020F0502020204030204" pitchFamily="34" charset="0"/>
                          <a:ea typeface="Calibri"/>
                          <a:cs typeface="Calibri" panose="020F0502020204030204" pitchFamily="34" charset="0"/>
                        </a:rPr>
                        <a:t>101</a:t>
                      </a:r>
                    </a:p>
                  </a:txBody>
                  <a:tcPr marL="17123" marR="17123" marT="9174" marB="0"/>
                </a:tc>
                <a:extLst>
                  <a:ext uri="{0D108BD9-81ED-4DB2-BD59-A6C34878D82A}">
                    <a16:rowId xmlns:a16="http://schemas.microsoft.com/office/drawing/2014/main" val="10002"/>
                  </a:ext>
                </a:extLst>
              </a:tr>
              <a:tr h="2717033">
                <a:tc vMerge="1">
                  <a:txBody>
                    <a:bodyPr/>
                    <a:lstStyle/>
                    <a:p>
                      <a:endParaRPr lang="da-DK"/>
                    </a:p>
                  </a:txBody>
                  <a:tcPr/>
                </a:tc>
                <a:tc vMerge="1">
                  <a:txBody>
                    <a:bodyPr/>
                    <a:lstStyle/>
                    <a:p>
                      <a:endParaRPr lang="da-DK"/>
                    </a:p>
                  </a:txBody>
                  <a:tcPr/>
                </a:tc>
                <a:tc gridSpan="9">
                  <a:txBody>
                    <a:bodyPr/>
                    <a:lstStyle/>
                    <a:p>
                      <a:pPr marL="180975" lvl="0" indent="-180975">
                        <a:lnSpc>
                          <a:spcPct val="115000"/>
                        </a:lnSpc>
                        <a:spcAft>
                          <a:spcPts val="300"/>
                        </a:spcAft>
                        <a:buFont typeface="Symbol"/>
                        <a:buChar char=""/>
                      </a:pPr>
                      <a:r>
                        <a:rPr lang="da-DK" sz="1000" dirty="0">
                          <a:solidFill>
                            <a:schemeClr val="tx1"/>
                          </a:solidFill>
                          <a:effectLst/>
                          <a:latin typeface="Calibri" panose="020F0502020204030204" pitchFamily="34" charset="0"/>
                          <a:cs typeface="Calibri" panose="020F0502020204030204" pitchFamily="34" charset="0"/>
                        </a:rPr>
                        <a:t>89 elever gik op til årsprøven. 19% fik &lt;50%, 19% fik &lt;60%, 24% fik &lt;70% og 16% fik &lt; 80%</a:t>
                      </a:r>
                      <a:r>
                        <a:rPr lang="da-DK" sz="1000" baseline="0" dirty="0">
                          <a:effectLst/>
                          <a:latin typeface="Calibri" panose="020F0502020204030204" pitchFamily="34" charset="0"/>
                          <a:ea typeface="Calibri"/>
                          <a:cs typeface="Calibri" panose="020F0502020204030204" pitchFamily="34" charset="0"/>
                        </a:rPr>
                        <a:t> </a:t>
                      </a:r>
                    </a:p>
                    <a:p>
                      <a:pPr marL="180975" lvl="0" indent="-180975">
                        <a:lnSpc>
                          <a:spcPct val="115000"/>
                        </a:lnSpc>
                        <a:spcAft>
                          <a:spcPts val="300"/>
                        </a:spcAft>
                        <a:buFont typeface="Symbol"/>
                        <a:buChar char=""/>
                      </a:pPr>
                      <a:r>
                        <a:rPr lang="da-DK" sz="1000" baseline="0" dirty="0">
                          <a:effectLst/>
                          <a:latin typeface="Calibri" panose="020F0502020204030204" pitchFamily="34" charset="0"/>
                          <a:ea typeface="Calibri"/>
                          <a:cs typeface="Calibri" panose="020F0502020204030204" pitchFamily="34" charset="0"/>
                        </a:rPr>
                        <a:t>12 forældremøder blev afholdt med deltagelse af 70/møde. Man diskuterede  studiet, disciplin ved skolen, renlighed, transport,  kulturelle aktiviteter, sports konkurrencer, opstramning af skoleordningen, behov for hegn til skolebygningen,  at børnene skal  opmuntres til  skolegang. Forældrene fik besked om at sende børnene rettidigt til skolen, se efter børnenes hjemmeopgaver, rettidig måneds betaling, transport som  forældrene  skal arrangere  mm.</a:t>
                      </a:r>
                      <a:endParaRPr lang="da-DK" sz="1000" dirty="0">
                        <a:effectLst/>
                        <a:latin typeface="Calibri" panose="020F0502020204030204" pitchFamily="34" charset="0"/>
                        <a:ea typeface="Calibri"/>
                        <a:cs typeface="Calibri" panose="020F0502020204030204" pitchFamily="34" charset="0"/>
                      </a:endParaRPr>
                    </a:p>
                    <a:p>
                      <a:pPr marL="180975" lvl="0" indent="-180975">
                        <a:lnSpc>
                          <a:spcPct val="115000"/>
                        </a:lnSpc>
                        <a:spcAft>
                          <a:spcPts val="300"/>
                        </a:spcAft>
                        <a:buFont typeface="Symbol"/>
                        <a:buChar char=""/>
                      </a:pPr>
                      <a:r>
                        <a:rPr lang="da-DK" sz="1000" dirty="0">
                          <a:solidFill>
                            <a:schemeClr val="tx1"/>
                          </a:solidFill>
                          <a:effectLst/>
                          <a:latin typeface="Calibri" panose="020F0502020204030204" pitchFamily="34" charset="0"/>
                          <a:cs typeface="Calibri" panose="020F0502020204030204" pitchFamily="34" charset="0"/>
                        </a:rPr>
                        <a:t>Der blev holdt et bestyrelsesmøde hvor man diskuterede hvordan man får flere elever, lærerne skal holde minimum et møde/</a:t>
                      </a:r>
                      <a:r>
                        <a:rPr lang="da-DK" sz="1000" dirty="0" err="1">
                          <a:solidFill>
                            <a:schemeClr val="tx1"/>
                          </a:solidFill>
                          <a:effectLst/>
                          <a:latin typeface="Calibri" panose="020F0502020204030204" pitchFamily="34" charset="0"/>
                          <a:cs typeface="Calibri" panose="020F0502020204030204" pitchFamily="34" charset="0"/>
                        </a:rPr>
                        <a:t>mdr</a:t>
                      </a:r>
                      <a:r>
                        <a:rPr lang="da-DK" sz="1000" baseline="0" dirty="0">
                          <a:solidFill>
                            <a:schemeClr val="tx1"/>
                          </a:solidFill>
                          <a:effectLst/>
                          <a:latin typeface="Calibri" panose="020F0502020204030204" pitchFamily="34" charset="0"/>
                          <a:cs typeface="Calibri" panose="020F0502020204030204" pitchFamily="34" charset="0"/>
                        </a:rPr>
                        <a:t> samt</a:t>
                      </a:r>
                      <a:r>
                        <a:rPr lang="da-DK" sz="1000" dirty="0">
                          <a:solidFill>
                            <a:schemeClr val="tx1"/>
                          </a:solidFill>
                          <a:effectLst/>
                          <a:latin typeface="Calibri" panose="020F0502020204030204" pitchFamily="34" charset="0"/>
                          <a:cs typeface="Calibri" panose="020F0502020204030204" pitchFamily="34" charset="0"/>
                        </a:rPr>
                        <a:t> sende regelmæssigt</a:t>
                      </a:r>
                      <a:r>
                        <a:rPr lang="da-DK" sz="1000" baseline="0" dirty="0">
                          <a:solidFill>
                            <a:schemeClr val="tx1"/>
                          </a:solidFill>
                          <a:effectLst/>
                          <a:latin typeface="Calibri" panose="020F0502020204030204" pitchFamily="34" charset="0"/>
                          <a:cs typeface="Calibri" panose="020F0502020204030204" pitchFamily="34" charset="0"/>
                        </a:rPr>
                        <a:t> informationer til JGVK o.l.</a:t>
                      </a:r>
                      <a:r>
                        <a:rPr lang="da-DK" sz="1000" dirty="0">
                          <a:solidFill>
                            <a:schemeClr val="tx1"/>
                          </a:solidFill>
                          <a:effectLst/>
                          <a:latin typeface="Calibri" panose="020F0502020204030204" pitchFamily="34" charset="0"/>
                          <a:cs typeface="Calibri" panose="020F0502020204030204" pitchFamily="34" charset="0"/>
                        </a:rPr>
                        <a:t> </a:t>
                      </a:r>
                    </a:p>
                    <a:p>
                      <a:pPr marL="180975" lvl="0" indent="-180975">
                        <a:lnSpc>
                          <a:spcPct val="115000"/>
                        </a:lnSpc>
                        <a:spcAft>
                          <a:spcPts val="300"/>
                        </a:spcAft>
                        <a:buFont typeface="Symbol"/>
                        <a:buChar char=""/>
                      </a:pPr>
                      <a:r>
                        <a:rPr lang="da-DK" sz="1000" dirty="0">
                          <a:effectLst/>
                          <a:latin typeface="Calibri" panose="020F0502020204030204" pitchFamily="34" charset="0"/>
                          <a:cs typeface="Calibri" panose="020F0502020204030204" pitchFamily="34" charset="0"/>
                        </a:rPr>
                        <a:t>3 kapacitetsopbygningssessioner</a:t>
                      </a:r>
                      <a:r>
                        <a:rPr lang="da-DK" sz="1000" baseline="0" dirty="0">
                          <a:effectLst/>
                          <a:latin typeface="Calibri" panose="020F0502020204030204" pitchFamily="34" charset="0"/>
                          <a:cs typeface="Calibri" panose="020F0502020204030204" pitchFamily="34" charset="0"/>
                        </a:rPr>
                        <a:t> blev holdt for lærerne af lokale lærere hos JGVK</a:t>
                      </a:r>
                      <a:endParaRPr lang="da-DK" sz="1000" dirty="0">
                        <a:effectLst/>
                        <a:latin typeface="Calibri" panose="020F0502020204030204" pitchFamily="34" charset="0"/>
                        <a:cs typeface="Calibri" panose="020F0502020204030204" pitchFamily="34" charset="0"/>
                      </a:endParaRPr>
                    </a:p>
                    <a:p>
                      <a:pPr marL="180975" marR="0" lvl="0" indent="-180975" algn="l" defTabSz="914400" rtl="0" eaLnBrk="1" fontAlgn="auto" latinLnBrk="0" hangingPunct="1">
                        <a:lnSpc>
                          <a:spcPct val="115000"/>
                        </a:lnSpc>
                        <a:spcBef>
                          <a:spcPts val="0"/>
                        </a:spcBef>
                        <a:spcAft>
                          <a:spcPts val="300"/>
                        </a:spcAft>
                        <a:buClrTx/>
                        <a:buSzTx/>
                        <a:buFont typeface="Symbol"/>
                        <a:buChar char=""/>
                        <a:tabLst/>
                        <a:defRPr/>
                      </a:pPr>
                      <a:r>
                        <a:rPr lang="da-DK" sz="1000" dirty="0">
                          <a:effectLst/>
                          <a:latin typeface="Calibri" panose="020F0502020204030204" pitchFamily="34" charset="0"/>
                          <a:cs typeface="Calibri" panose="020F0502020204030204" pitchFamily="34" charset="0"/>
                        </a:rPr>
                        <a:t>28 elever forlod skolen pga økonomiske årsager,  flytning til et andet sted, familieproblemer o.l. Der er kommet 44 nye</a:t>
                      </a:r>
                      <a:r>
                        <a:rPr lang="da-DK" sz="1000" baseline="0" dirty="0">
                          <a:effectLst/>
                          <a:latin typeface="Calibri" panose="020F0502020204030204" pitchFamily="34" charset="0"/>
                          <a:cs typeface="Calibri" panose="020F0502020204030204" pitchFamily="34" charset="0"/>
                        </a:rPr>
                        <a:t> børn. </a:t>
                      </a:r>
                    </a:p>
                    <a:p>
                      <a:pPr marL="180975" marR="0" lvl="0" indent="-180975" algn="l" defTabSz="914400" rtl="0" eaLnBrk="1" fontAlgn="auto" latinLnBrk="0" hangingPunct="1">
                        <a:lnSpc>
                          <a:spcPct val="115000"/>
                        </a:lnSpc>
                        <a:spcBef>
                          <a:spcPts val="0"/>
                        </a:spcBef>
                        <a:spcAft>
                          <a:spcPts val="300"/>
                        </a:spcAft>
                        <a:buClrTx/>
                        <a:buSzTx/>
                        <a:buFont typeface="Symbol"/>
                        <a:buChar char=""/>
                        <a:tabLst/>
                        <a:defRPr/>
                      </a:pPr>
                      <a:r>
                        <a:rPr lang="da-DK" sz="1000" baseline="0" dirty="0">
                          <a:effectLst/>
                          <a:latin typeface="Calibri" panose="020F0502020204030204" pitchFamily="34" charset="0"/>
                          <a:cs typeface="Calibri" panose="020F0502020204030204" pitchFamily="34" charset="0"/>
                        </a:rPr>
                        <a:t>5 hellig dage blev fejret: fødselsdag for Swami Vivekananda, Netaji Subhash Candra Boses, Rabindra Nath Tagore, Saraswati Puja, Uafhængigheds dag og års sports dag   </a:t>
                      </a:r>
                      <a:endParaRPr lang="da-DK" sz="1000" dirty="0">
                        <a:effectLst/>
                        <a:latin typeface="Calibri" panose="020F0502020204030204" pitchFamily="34" charset="0"/>
                        <a:cs typeface="Calibri" panose="020F0502020204030204" pitchFamily="34" charset="0"/>
                      </a:endParaRPr>
                    </a:p>
                  </a:txBody>
                  <a:tcPr marL="17123" marR="17123" marT="9174" marB="0"/>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val="10003"/>
                  </a:ext>
                </a:extLst>
              </a:tr>
            </a:tbl>
          </a:graphicData>
        </a:graphic>
      </p:graphicFrame>
      <p:sp>
        <p:nvSpPr>
          <p:cNvPr id="4" name="Pladsholder til indhold 18">
            <a:extLst>
              <a:ext uri="{FF2B5EF4-FFF2-40B4-BE49-F238E27FC236}">
                <a16:creationId xmlns:a16="http://schemas.microsoft.com/office/drawing/2014/main" id="{6A1A1AF7-7854-D888-1EA0-349416311D9B}"/>
              </a:ext>
            </a:extLst>
          </p:cNvPr>
          <p:cNvSpPr txBox="1">
            <a:spLocks/>
          </p:cNvSpPr>
          <p:nvPr/>
        </p:nvSpPr>
        <p:spPr>
          <a:xfrm>
            <a:off x="172591" y="218749"/>
            <a:ext cx="3112393" cy="5691037"/>
          </a:xfrm>
          <a:prstGeom prst="rect">
            <a:avLst/>
          </a:prstGeom>
        </p:spPr>
        <p:txBody>
          <a:bodyPr vert="horz" lIns="0" tIns="0" rIns="0" bIns="0" rtlCol="0">
            <a:noAutofit/>
          </a:bodyPr>
          <a:lstStyle>
            <a:lvl1pPr marL="342900" indent="-342900" algn="l" defTabSz="914400" rtl="0" eaLnBrk="1" latinLnBrk="0" hangingPunct="1">
              <a:spcBef>
                <a:spcPct val="20000"/>
              </a:spcBef>
              <a:buFont typeface="Arial" pitchFamily="34" charset="0"/>
              <a:buChar char="•"/>
              <a:defRPr sz="14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buFont typeface="Arial" pitchFamily="34" charset="0"/>
              <a:buNone/>
              <a:defRPr/>
            </a:pPr>
            <a:endParaRPr lang="da-DK" sz="800" dirty="0">
              <a:latin typeface="Calibri" panose="020F0502020204030204" pitchFamily="34" charset="0"/>
              <a:ea typeface="Times New Roman" panose="02020603050405020304" pitchFamily="18" charset="0"/>
            </a:endParaRPr>
          </a:p>
          <a:p>
            <a:pPr marL="0" indent="0">
              <a:buFont typeface="Arial" pitchFamily="34" charset="0"/>
              <a:buNone/>
              <a:defRPr/>
            </a:pPr>
            <a:endParaRPr lang="da-DK" sz="800" dirty="0">
              <a:latin typeface="Calibri" panose="020F0502020204030204" pitchFamily="34" charset="0"/>
              <a:ea typeface="Times New Roman" panose="02020603050405020304" pitchFamily="18" charset="0"/>
            </a:endParaRPr>
          </a:p>
          <a:p>
            <a:pPr marL="0" indent="0">
              <a:buFont typeface="Arial" pitchFamily="34" charset="0"/>
              <a:buNone/>
              <a:defRPr/>
            </a:pPr>
            <a:endParaRPr lang="da-DK" sz="800" dirty="0">
              <a:latin typeface="Calibri" panose="020F0502020204030204" pitchFamily="34" charset="0"/>
              <a:ea typeface="Times New Roman" panose="02020603050405020304" pitchFamily="18" charset="0"/>
            </a:endParaRPr>
          </a:p>
          <a:p>
            <a:pPr marL="0" indent="0">
              <a:buFont typeface="Arial" pitchFamily="34" charset="0"/>
              <a:buNone/>
              <a:defRPr/>
            </a:pPr>
            <a:endParaRPr lang="da-DK" sz="800" dirty="0">
              <a:latin typeface="Calibri" panose="020F0502020204030204" pitchFamily="34" charset="0"/>
              <a:ea typeface="Times New Roman" panose="02020603050405020304" pitchFamily="18" charset="0"/>
            </a:endParaRPr>
          </a:p>
          <a:p>
            <a:pPr marL="0" indent="0">
              <a:buFont typeface="Arial" pitchFamily="34" charset="0"/>
              <a:buNone/>
              <a:defRPr/>
            </a:pPr>
            <a:endParaRPr lang="da-DK" sz="800" dirty="0">
              <a:latin typeface="Calibri" panose="020F0502020204030204" pitchFamily="34" charset="0"/>
              <a:ea typeface="Times New Roman" panose="02020603050405020304" pitchFamily="18" charset="0"/>
            </a:endParaRPr>
          </a:p>
          <a:p>
            <a:pPr marL="0" indent="0">
              <a:buFont typeface="Arial" pitchFamily="34" charset="0"/>
              <a:buNone/>
              <a:defRPr/>
            </a:pPr>
            <a:endParaRPr lang="da-DK" sz="800" dirty="0">
              <a:latin typeface="Calibri" panose="020F0502020204030204" pitchFamily="34" charset="0"/>
              <a:ea typeface="Times New Roman" panose="02020603050405020304" pitchFamily="18" charset="0"/>
            </a:endParaRPr>
          </a:p>
          <a:p>
            <a:pPr marL="0" indent="0">
              <a:buFont typeface="Arial" pitchFamily="34" charset="0"/>
              <a:buNone/>
              <a:defRPr/>
            </a:pPr>
            <a:endParaRPr lang="da-DK" sz="800" dirty="0">
              <a:latin typeface="Calibri" panose="020F0502020204030204" pitchFamily="34" charset="0"/>
              <a:ea typeface="Times New Roman" panose="02020603050405020304" pitchFamily="18" charset="0"/>
            </a:endParaRPr>
          </a:p>
          <a:p>
            <a:pPr marL="0" indent="0">
              <a:buFont typeface="Arial" pitchFamily="34" charset="0"/>
              <a:buNone/>
              <a:defRPr/>
            </a:pPr>
            <a:endParaRPr lang="da-DK" sz="800" dirty="0">
              <a:latin typeface="Calibri" panose="020F0502020204030204" pitchFamily="34" charset="0"/>
              <a:ea typeface="Times New Roman" panose="02020603050405020304" pitchFamily="18" charset="0"/>
            </a:endParaRPr>
          </a:p>
          <a:p>
            <a:pPr marL="0" indent="0">
              <a:buFont typeface="Arial" pitchFamily="34" charset="0"/>
              <a:buNone/>
              <a:defRPr/>
            </a:pPr>
            <a:endParaRPr lang="da-DK" sz="800" dirty="0">
              <a:latin typeface="Calibri" panose="020F0502020204030204" pitchFamily="34" charset="0"/>
              <a:ea typeface="Times New Roman" panose="02020603050405020304" pitchFamily="18" charset="0"/>
            </a:endParaRPr>
          </a:p>
          <a:p>
            <a:pPr marL="0" indent="0">
              <a:buFont typeface="Arial" pitchFamily="34" charset="0"/>
              <a:buNone/>
              <a:defRPr/>
            </a:pPr>
            <a:endParaRPr lang="da-DK" sz="800" dirty="0">
              <a:latin typeface="Calibri" panose="020F0502020204030204" pitchFamily="34" charset="0"/>
              <a:ea typeface="Times New Roman" panose="02020603050405020304" pitchFamily="18" charset="0"/>
            </a:endParaRPr>
          </a:p>
          <a:p>
            <a:pPr marL="0" indent="0">
              <a:buFont typeface="Arial" pitchFamily="34" charset="0"/>
              <a:buNone/>
              <a:defRPr/>
            </a:pPr>
            <a:endParaRPr lang="da-DK" sz="800" dirty="0">
              <a:latin typeface="Calibri" panose="020F0502020204030204" pitchFamily="34" charset="0"/>
              <a:ea typeface="Times New Roman" panose="02020603050405020304" pitchFamily="18" charset="0"/>
            </a:endParaRPr>
          </a:p>
          <a:p>
            <a:pPr marL="0" indent="0">
              <a:buFont typeface="Arial" pitchFamily="34" charset="0"/>
              <a:buNone/>
              <a:defRPr/>
            </a:pPr>
            <a:endParaRPr lang="da-DK" sz="800" dirty="0">
              <a:latin typeface="Calibri" panose="020F0502020204030204" pitchFamily="34" charset="0"/>
              <a:ea typeface="Times New Roman" panose="02020603050405020304" pitchFamily="18" charset="0"/>
            </a:endParaRPr>
          </a:p>
          <a:p>
            <a:pPr marL="0" indent="0">
              <a:buFont typeface="Arial" pitchFamily="34" charset="0"/>
              <a:buNone/>
              <a:defRPr/>
            </a:pPr>
            <a:endParaRPr lang="da-DK" sz="800" dirty="0">
              <a:latin typeface="Calibri" panose="020F0502020204030204" pitchFamily="34" charset="0"/>
              <a:ea typeface="Times New Roman" panose="02020603050405020304" pitchFamily="18" charset="0"/>
            </a:endParaRPr>
          </a:p>
          <a:p>
            <a:pPr marL="0" indent="0">
              <a:buFont typeface="Arial" pitchFamily="34" charset="0"/>
              <a:buNone/>
              <a:defRPr/>
            </a:pPr>
            <a:endParaRPr lang="da-DK" sz="800" dirty="0">
              <a:latin typeface="Calibri" panose="020F0502020204030204" pitchFamily="34" charset="0"/>
              <a:ea typeface="Times New Roman" panose="02020603050405020304" pitchFamily="18" charset="0"/>
            </a:endParaRPr>
          </a:p>
          <a:p>
            <a:pPr marL="0" indent="0">
              <a:buFont typeface="Arial" pitchFamily="34" charset="0"/>
              <a:buNone/>
              <a:defRPr/>
            </a:pPr>
            <a:r>
              <a:rPr lang="da-DK" sz="800" dirty="0">
                <a:latin typeface="Calibri" panose="020F0502020204030204" pitchFamily="34" charset="0"/>
                <a:ea typeface="Times New Roman" panose="02020603050405020304" pitchFamily="18" charset="0"/>
              </a:rPr>
              <a:t> </a:t>
            </a:r>
          </a:p>
          <a:p>
            <a:pPr marL="0" indent="0">
              <a:buFont typeface="Arial" pitchFamily="34" charset="0"/>
              <a:buNone/>
              <a:defRPr/>
            </a:pPr>
            <a:endParaRPr lang="da-DK" sz="1200" kern="0" dirty="0">
              <a:solidFill>
                <a:prstClr val="black"/>
              </a:solidFill>
              <a:latin typeface="Calibri" panose="020F0502020204030204" pitchFamily="34" charset="0"/>
              <a:ea typeface="Times New Roman" panose="02020603050405020304" pitchFamily="18" charset="0"/>
              <a:cs typeface="Calibri" panose="020F0502020204030204" pitchFamily="34" charset="0"/>
            </a:endParaRPr>
          </a:p>
          <a:p>
            <a:pPr marL="0" indent="0">
              <a:buFont typeface="Arial" pitchFamily="34" charset="0"/>
              <a:buNone/>
              <a:defRPr/>
            </a:pPr>
            <a:endParaRPr lang="da-DK" sz="1200" kern="0" dirty="0">
              <a:solidFill>
                <a:prstClr val="black"/>
              </a:solidFill>
              <a:latin typeface="Calibri" panose="020F0502020204030204" pitchFamily="34" charset="0"/>
              <a:ea typeface="Times New Roman" panose="02020603050405020304" pitchFamily="18" charset="0"/>
              <a:cs typeface="Calibri" panose="020F0502020204030204" pitchFamily="34" charset="0"/>
            </a:endParaRPr>
          </a:p>
          <a:p>
            <a:pPr marL="0" indent="0">
              <a:buNone/>
            </a:pP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skolemad stiger elevtallet i NFS skolerne hvert </a:t>
            </a:r>
            <a:r>
              <a:rPr lang="da-DK" sz="1200" kern="0" dirty="0">
                <a:solidFill>
                  <a:prstClr val="black"/>
                </a:solidFill>
                <a:latin typeface="Calibri" panose="020F0502020204030204" pitchFamily="34" charset="0"/>
                <a:ea typeface="Times New Roman" panose="02020603050405020304" pitchFamily="18" charset="0"/>
                <a:cs typeface="Calibri" panose="020F0502020204030204" pitchFamily="34" charset="0"/>
              </a:rPr>
              <a:t>år. For at sikre en fortsat </a:t>
            </a:r>
            <a:r>
              <a:rPr lang="da-DK" sz="1150" kern="0" dirty="0">
                <a:solidFill>
                  <a:prstClr val="black"/>
                </a:solidFill>
                <a:latin typeface="Calibri" panose="020F0502020204030204" pitchFamily="34" charset="0"/>
                <a:ea typeface="Times New Roman" panose="02020603050405020304" pitchFamily="18" charset="0"/>
                <a:cs typeface="Calibri" panose="020F0502020204030204" pitchFamily="34" charset="0"/>
              </a:rPr>
              <a:t>udvikling må man støtte dis-</a:t>
            </a:r>
            <a:r>
              <a:rPr lang="da-DK" sz="1200" kern="0" dirty="0">
                <a:solidFill>
                  <a:prstClr val="black"/>
                </a:solidFill>
                <a:latin typeface="Calibri" panose="020F0502020204030204" pitchFamily="34" charset="0"/>
                <a:ea typeface="Times New Roman" panose="02020603050405020304" pitchFamily="18" charset="0"/>
                <a:cs typeface="Calibri" panose="020F0502020204030204" pitchFamily="34" charset="0"/>
              </a:rPr>
              <a:t>se skoler ved at </a:t>
            </a:r>
            <a:r>
              <a:rPr lang="da-DK" sz="1150" kern="0" dirty="0">
                <a:solidFill>
                  <a:prstClr val="black"/>
                </a:solidFill>
                <a:latin typeface="Calibri" panose="020F0502020204030204" pitchFamily="34" charset="0"/>
                <a:ea typeface="Times New Roman" panose="02020603050405020304" pitchFamily="18" charset="0"/>
                <a:cs typeface="Calibri" panose="020F0502020204030204" pitchFamily="34" charset="0"/>
              </a:rPr>
              <a:t>styrke lærerkapaciteten, transport </a:t>
            </a:r>
            <a:r>
              <a:rPr lang="da-DK" sz="1200" kern="0" dirty="0">
                <a:solidFill>
                  <a:prstClr val="black"/>
                </a:solidFill>
                <a:latin typeface="Calibri" panose="020F0502020204030204" pitchFamily="34" charset="0"/>
                <a:ea typeface="Times New Roman" panose="02020603050405020304" pitchFamily="18" charset="0"/>
                <a:cs typeface="Calibri" panose="020F0502020204030204" pitchFamily="34" charset="0"/>
              </a:rPr>
              <a:t>faciliteter for børnene mm. hvilket </a:t>
            </a:r>
            <a:r>
              <a:rPr lang="da-DK" sz="1150" kern="0" dirty="0">
                <a:solidFill>
                  <a:prstClr val="black"/>
                </a:solidFill>
                <a:latin typeface="Calibri" panose="020F0502020204030204" pitchFamily="34" charset="0"/>
                <a:ea typeface="Times New Roman" panose="02020603050405020304" pitchFamily="18" charset="0"/>
                <a:cs typeface="Calibri" panose="020F0502020204030204" pitchFamily="34" charset="0"/>
              </a:rPr>
              <a:t>IGF-DK forsøger</a:t>
            </a:r>
            <a:r>
              <a:rPr lang="da-DK" sz="1200" kern="0" dirty="0">
                <a:solidFill>
                  <a:prstClr val="black"/>
                </a:solidFill>
                <a:latin typeface="Calibri" panose="020F0502020204030204" pitchFamily="34" charset="0"/>
                <a:ea typeface="Times New Roman" panose="02020603050405020304" pitchFamily="18" charset="0"/>
                <a:cs typeface="Calibri" panose="020F0502020204030204" pitchFamily="34" charset="0"/>
              </a:rPr>
              <a:t> i samarbejde med HTAS. Samtidigt arbejder man på, at disse to skoler bliver selvstændige. </a:t>
            </a:r>
            <a:r>
              <a:rPr lang="da-DK" sz="1150" kern="0" dirty="0">
                <a:solidFill>
                  <a:prstClr val="black"/>
                </a:solidFill>
                <a:latin typeface="Calibri" panose="020F0502020204030204" pitchFamily="34" charset="0"/>
                <a:ea typeface="Times New Roman" panose="02020603050405020304" pitchFamily="18" charset="0"/>
                <a:cs typeface="Calibri" panose="020F0502020204030204" pitchFamily="34" charset="0"/>
              </a:rPr>
              <a:t>Her viser</a:t>
            </a:r>
            <a:r>
              <a:rPr lang="da-DK" sz="1200" kern="0" dirty="0">
                <a:solidFill>
                  <a:prstClr val="black"/>
                </a:solidFill>
                <a:latin typeface="Calibri" panose="020F0502020204030204" pitchFamily="34" charset="0"/>
                <a:ea typeface="Times New Roman" panose="02020603050405020304" pitchFamily="18" charset="0"/>
                <a:cs typeface="Calibri" panose="020F0502020204030204" pitchFamily="34" charset="0"/>
              </a:rPr>
              <a:t> SVVB skolen i Amlamethi sin styrke, ved at de selv </a:t>
            </a:r>
            <a:r>
              <a:rPr lang="da-DK" sz="1150" kern="0" dirty="0">
                <a:solidFill>
                  <a:prstClr val="black"/>
                </a:solidFill>
                <a:latin typeface="Calibri" panose="020F0502020204030204" pitchFamily="34" charset="0"/>
                <a:ea typeface="Times New Roman" panose="02020603050405020304" pitchFamily="18" charset="0"/>
                <a:cs typeface="Calibri" panose="020F0502020204030204" pitchFamily="34" charset="0"/>
              </a:rPr>
              <a:t>har arrangeret transport af børnene gennem </a:t>
            </a:r>
            <a:r>
              <a:rPr lang="da-DK" sz="1100" kern="0" dirty="0">
                <a:solidFill>
                  <a:prstClr val="black"/>
                </a:solidFill>
                <a:latin typeface="Calibri" panose="020F0502020204030204" pitchFamily="34" charset="0"/>
                <a:ea typeface="Times New Roman" panose="02020603050405020304" pitchFamily="18" charset="0"/>
                <a:cs typeface="Calibri" panose="020F0502020204030204" pitchFamily="34" charset="0"/>
              </a:rPr>
              <a:t>bruger-</a:t>
            </a:r>
            <a:r>
              <a:rPr lang="da-DK" sz="1200" kern="0" dirty="0">
                <a:solidFill>
                  <a:prstClr val="black"/>
                </a:solidFill>
                <a:latin typeface="Calibri" panose="020F0502020204030204" pitchFamily="34" charset="0"/>
                <a:ea typeface="Times New Roman" panose="02020603050405020304" pitchFamily="18" charset="0"/>
                <a:cs typeface="Calibri" panose="020F0502020204030204" pitchFamily="34" charset="0"/>
              </a:rPr>
              <a:t>betaling. De to nyopførte </a:t>
            </a:r>
            <a:r>
              <a:rPr lang="da-DK" sz="1150" kern="0" dirty="0">
                <a:solidFill>
                  <a:prstClr val="black"/>
                </a:solidFill>
                <a:latin typeface="Calibri" panose="020F0502020204030204" pitchFamily="34" charset="0"/>
                <a:ea typeface="Times New Roman" panose="02020603050405020304" pitchFamily="18" charset="0"/>
                <a:cs typeface="Calibri" panose="020F0502020204030204" pitchFamily="34" charset="0"/>
              </a:rPr>
              <a:t>skolebygninger er en stor</a:t>
            </a:r>
            <a:r>
              <a:rPr lang="da-DK" sz="1200" kern="0" dirty="0">
                <a:solidFill>
                  <a:prstClr val="black"/>
                </a:solidFill>
                <a:latin typeface="Calibri" panose="020F0502020204030204" pitchFamily="34" charset="0"/>
                <a:ea typeface="Times New Roman" panose="02020603050405020304" pitchFamily="18" charset="0"/>
                <a:cs typeface="Calibri" panose="020F0502020204030204" pitchFamily="34" charset="0"/>
              </a:rPr>
              <a:t> støtte i bestræbelserne på at få opbygget et godt</a:t>
            </a:r>
            <a:r>
              <a:rPr lang="da-DK" sz="1200" dirty="0">
                <a:solidFill>
                  <a:prstClr val="black"/>
                </a:solidFill>
                <a:latin typeface="Calibri" pitchFamily="34" charset="0"/>
                <a:cs typeface="Calibri" pitchFamily="34" charset="0"/>
              </a:rPr>
              <a:t> </a:t>
            </a:r>
            <a:r>
              <a:rPr lang="da-DK" sz="1100" kern="0" dirty="0">
                <a:solidFill>
                  <a:prstClr val="black"/>
                </a:solidFill>
                <a:latin typeface="Calibri" panose="020F0502020204030204" pitchFamily="34" charset="0"/>
                <a:ea typeface="Times New Roman" panose="02020603050405020304" pitchFamily="18" charset="0"/>
                <a:cs typeface="Calibri" panose="020F0502020204030204" pitchFamily="34" charset="0"/>
              </a:rPr>
              <a:t>uddannelsessystem i udkantsområderne i Sundarban.</a:t>
            </a:r>
            <a:endParaRPr lang="da-DK" sz="1100" dirty="0">
              <a:solidFill>
                <a:prstClr val="black"/>
              </a:solidFill>
              <a:latin typeface="Calibri" pitchFamily="34" charset="0"/>
              <a:cs typeface="Calibri" pitchFamily="34" charset="0"/>
            </a:endParaRPr>
          </a:p>
          <a:p>
            <a:pPr marL="0" indent="0" eaLnBrk="0" hangingPunct="0">
              <a:spcBef>
                <a:spcPts val="205"/>
              </a:spcBef>
              <a:buFont typeface="Arial" pitchFamily="34" charset="0"/>
              <a:buNone/>
              <a:defRPr/>
            </a:pPr>
            <a:endParaRPr lang="da-DK" sz="500" dirty="0">
              <a:solidFill>
                <a:prstClr val="black"/>
              </a:solidFill>
              <a:latin typeface="Calibri" panose="020F0502020204030204" pitchFamily="34" charset="0"/>
              <a:ea typeface="Times New Roman" panose="02020603050405020304" pitchFamily="18" charset="0"/>
              <a:cs typeface="Calibri" panose="020F0502020204030204" pitchFamily="34" charset="0"/>
            </a:endParaRPr>
          </a:p>
          <a:p>
            <a:pPr marL="0" indent="0" eaLnBrk="0" hangingPunct="0">
              <a:spcBef>
                <a:spcPts val="205"/>
              </a:spcBef>
              <a:buFont typeface="Arial" pitchFamily="34" charset="0"/>
              <a:buNone/>
              <a:defRPr/>
            </a:pPr>
            <a:r>
              <a:rPr lang="da-DK" sz="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Den ene af de 2 NFS skoler, </a:t>
            </a:r>
            <a:r>
              <a:rPr lang="da-DK" sz="12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Nilkanata </a:t>
            </a:r>
            <a:r>
              <a:rPr lang="da-DK" sz="115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Sishu Sikhsa</a:t>
            </a:r>
            <a:r>
              <a:rPr lang="da-DK" sz="12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da-DK" sz="115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Niketan </a:t>
            </a:r>
            <a:r>
              <a:rPr lang="da-DK" sz="11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(NSSN</a:t>
            </a:r>
            <a:r>
              <a:rPr lang="da-DK" sz="1100"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da-DK" sz="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i </a:t>
            </a:r>
            <a:r>
              <a:rPr lang="da-DK" sz="1150" dirty="0">
                <a:solidFill>
                  <a:prstClr val="black"/>
                </a:solidFill>
                <a:latin typeface="Calibri" panose="020F0502020204030204" pitchFamily="34" charset="0"/>
                <a:ea typeface="Times New Roman" panose="02020603050405020304" pitchFamily="18" charset="0"/>
                <a:cs typeface="Calibri" panose="020F0502020204030204" pitchFamily="34" charset="0"/>
              </a:rPr>
              <a:t>Bermajur, har </a:t>
            </a:r>
            <a:r>
              <a:rPr lang="da-DK" sz="1100" dirty="0">
                <a:solidFill>
                  <a:prstClr val="black"/>
                </a:solidFill>
                <a:latin typeface="Calibri" panose="020F0502020204030204" pitchFamily="34" charset="0"/>
                <a:ea typeface="Times New Roman" panose="02020603050405020304" pitchFamily="18" charset="0"/>
                <a:cs typeface="Calibri" panose="020F0502020204030204" pitchFamily="34" charset="0"/>
              </a:rPr>
              <a:t>10 </a:t>
            </a:r>
            <a:r>
              <a:rPr lang="da-DK" sz="1150" dirty="0">
                <a:solidFill>
                  <a:prstClr val="black"/>
                </a:solidFill>
                <a:latin typeface="Calibri" panose="020F0502020204030204" pitchFamily="34" charset="0"/>
                <a:ea typeface="Times New Roman" panose="02020603050405020304" pitchFamily="18" charset="0"/>
                <a:cs typeface="Calibri" panose="020F0502020204030204" pitchFamily="34" charset="0"/>
              </a:rPr>
              <a:t>lærere </a:t>
            </a:r>
            <a:r>
              <a:rPr lang="da-DK" sz="1100" dirty="0">
                <a:solidFill>
                  <a:prstClr val="black"/>
                </a:solidFill>
                <a:latin typeface="Calibri" panose="020F0502020204030204" pitchFamily="34" charset="0"/>
                <a:ea typeface="Times New Roman" panose="02020603050405020304" pitchFamily="18" charset="0"/>
                <a:cs typeface="Calibri" panose="020F0502020204030204" pitchFamily="34" charset="0"/>
              </a:rPr>
              <a:t>og 101 </a:t>
            </a:r>
            <a:r>
              <a:rPr lang="da-DK" sz="1150" dirty="0">
                <a:solidFill>
                  <a:prstClr val="black"/>
                </a:solidFill>
                <a:latin typeface="Calibri" panose="020F0502020204030204" pitchFamily="34" charset="0"/>
                <a:ea typeface="Times New Roman" panose="02020603050405020304" pitchFamily="18" charset="0"/>
                <a:cs typeface="Calibri" panose="020F0502020204030204" pitchFamily="34" charset="0"/>
              </a:rPr>
              <a:t>ele-</a:t>
            </a:r>
            <a:r>
              <a:rPr lang="da-DK" sz="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ver, hvilket betyder at antallet af elever er blevet halveret ift året før. En af hovedårsagerne er at de elever, som kommer til NSSN skolen, er meget fat-</a:t>
            </a:r>
            <a:endParaRPr lang="da-DK" sz="1200" dirty="0">
              <a:latin typeface="Calibri" panose="020F0502020204030204" pitchFamily="34" charset="0"/>
              <a:ea typeface="Times New Roman" panose="02020603050405020304" pitchFamily="18" charset="0"/>
              <a:cs typeface="Calibri" panose="020F0502020204030204" pitchFamily="34" charset="0"/>
            </a:endParaRPr>
          </a:p>
          <a:p>
            <a:pPr marL="0" indent="0" eaLnBrk="0" hangingPunct="0">
              <a:spcBef>
                <a:spcPts val="205"/>
              </a:spcBef>
              <a:buFont typeface="Arial" pitchFamily="34" charset="0"/>
              <a:buNone/>
            </a:pPr>
            <a:endParaRPr lang="da-DK" sz="1200" dirty="0">
              <a:latin typeface="Calibri" panose="020F0502020204030204" pitchFamily="34" charset="0"/>
              <a:ea typeface="Times New Roman" panose="02020603050405020304" pitchFamily="18" charset="0"/>
              <a:cs typeface="Calibri" panose="020F0502020204030204" pitchFamily="34" charset="0"/>
            </a:endParaRPr>
          </a:p>
          <a:p>
            <a:pPr marL="0" indent="0">
              <a:buFont typeface="Arial" pitchFamily="34" charset="0"/>
              <a:buNone/>
            </a:pPr>
            <a:endParaRPr lang="da-DK" sz="500" kern="0" dirty="0">
              <a:latin typeface="Calibri" panose="020F0502020204030204" pitchFamily="34" charset="0"/>
              <a:ea typeface="Times New Roman" panose="02020603050405020304" pitchFamily="18" charset="0"/>
            </a:endParaRPr>
          </a:p>
          <a:p>
            <a:pPr marL="0" indent="0">
              <a:buFont typeface="Arial" pitchFamily="34" charset="0"/>
              <a:buNone/>
            </a:pPr>
            <a:endParaRPr lang="da-DK" sz="500" kern="0" dirty="0">
              <a:latin typeface="Calibri" panose="020F0502020204030204" pitchFamily="34" charset="0"/>
              <a:ea typeface="Times New Roman" panose="02020603050405020304" pitchFamily="18" charset="0"/>
            </a:endParaRPr>
          </a:p>
          <a:p>
            <a:pPr marL="0" indent="0">
              <a:buFont typeface="Arial" pitchFamily="34" charse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Font typeface="Arial" pitchFamily="34" charse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Font typeface="Arial" pitchFamily="34" charse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Font typeface="Arial" pitchFamily="34" charset="0"/>
              <a:buNone/>
            </a:pPr>
            <a:endParaRPr lang="da-DK" sz="1200" dirty="0">
              <a:latin typeface="Calibri" panose="020F0502020204030204" pitchFamily="34" charset="0"/>
              <a:ea typeface="Calibri" panose="020F0502020204030204" pitchFamily="34" charset="0"/>
              <a:cs typeface="Calibri" panose="020F0502020204030204" pitchFamily="34" charset="0"/>
            </a:endParaRPr>
          </a:p>
          <a:p>
            <a:pPr marL="0" indent="0">
              <a:buFont typeface="Arial" pitchFamily="34" charse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Font typeface="Arial" pitchFamily="34" charse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Font typeface="Arial" pitchFamily="34" charse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Font typeface="Arial" pitchFamily="34" charse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Font typeface="Arial" pitchFamily="34" charse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Font typeface="Arial" pitchFamily="34" charset="0"/>
              <a:buNone/>
            </a:pPr>
            <a:endParaRPr lang="da-DK" sz="1100" dirty="0">
              <a:latin typeface="Calibri" panose="020F0502020204030204" pitchFamily="34" charset="0"/>
              <a:ea typeface="Calibri" panose="020F0502020204030204" pitchFamily="34" charset="0"/>
              <a:cs typeface="Calibri" panose="020F0502020204030204" pitchFamily="34" charset="0"/>
            </a:endParaRPr>
          </a:p>
          <a:p>
            <a:pPr marL="0" indent="0">
              <a:buFont typeface="Arial" pitchFamily="34" charset="0"/>
              <a:buNone/>
            </a:pPr>
            <a:endParaRPr lang="da-DK" sz="1200" dirty="0">
              <a:latin typeface="Calibri" pitchFamily="34" charset="0"/>
              <a:cs typeface="Calibri" pitchFamily="34" charset="0"/>
            </a:endParaRPr>
          </a:p>
          <a:p>
            <a:pPr marL="0" indent="0">
              <a:buFont typeface="Arial" pitchFamily="34" charset="0"/>
              <a:buNone/>
            </a:pPr>
            <a:endParaRPr lang="da-DK" sz="1200" dirty="0">
              <a:latin typeface="Calibri" pitchFamily="34" charset="0"/>
              <a:cs typeface="Calibri" pitchFamily="34" charset="0"/>
            </a:endParaRPr>
          </a:p>
          <a:p>
            <a:pPr marL="0" indent="0">
              <a:buFont typeface="Arial" pitchFamily="34" charset="0"/>
              <a:buNone/>
            </a:pPr>
            <a:endParaRPr lang="da-DK" sz="200" dirty="0">
              <a:latin typeface="Calibri" panose="020F0502020204030204" pitchFamily="34" charset="0"/>
              <a:ea typeface="Calibri" panose="020F0502020204030204" pitchFamily="34" charset="0"/>
              <a:cs typeface="Vrinda" panose="020B0502040204020203" pitchFamily="34" charset="0"/>
            </a:endParaRPr>
          </a:p>
          <a:p>
            <a:pPr marL="0" indent="0">
              <a:buFont typeface="Arial" pitchFamily="34" charset="0"/>
              <a:buNone/>
            </a:pPr>
            <a:endParaRPr lang="da-DK" sz="500" dirty="0">
              <a:latin typeface="Calibri" panose="020F0502020204030204" pitchFamily="34" charset="0"/>
              <a:ea typeface="Calibri" panose="020F0502020204030204" pitchFamily="34" charset="0"/>
              <a:cs typeface="Vrinda" panose="020B0502040204020203" pitchFamily="34" charset="0"/>
            </a:endParaRPr>
          </a:p>
          <a:p>
            <a:pPr marL="0" indent="0">
              <a:buFont typeface="Arial" pitchFamily="34" charset="0"/>
              <a:buNone/>
            </a:pPr>
            <a:endParaRPr lang="da-DK" sz="1200" dirty="0">
              <a:latin typeface="Calibri" pitchFamily="34" charset="0"/>
              <a:cs typeface="Calibri" pitchFamily="34" charset="0"/>
            </a:endParaRPr>
          </a:p>
          <a:p>
            <a:pPr marL="0" indent="0">
              <a:buFont typeface="Arial" pitchFamily="34" charset="0"/>
              <a:buNone/>
            </a:pPr>
            <a:endParaRPr lang="da-DK" sz="1200" dirty="0">
              <a:latin typeface="Calibri" pitchFamily="34" charset="0"/>
              <a:cs typeface="Calibri" pitchFamily="34" charset="0"/>
            </a:endParaRPr>
          </a:p>
          <a:p>
            <a:pPr marL="0" indent="0">
              <a:buFont typeface="Arial" pitchFamily="34" charset="0"/>
              <a:buNone/>
            </a:pPr>
            <a:endParaRPr lang="da-DK" sz="1200" dirty="0">
              <a:latin typeface="Calibri" pitchFamily="34" charset="0"/>
              <a:cs typeface="Calibri" pitchFamily="34" charset="0"/>
            </a:endParaRPr>
          </a:p>
          <a:p>
            <a:pPr marL="0" indent="0">
              <a:buFont typeface="Arial" pitchFamily="34" charset="0"/>
              <a:buNone/>
            </a:pPr>
            <a:endParaRPr lang="da-DK" sz="1200" dirty="0">
              <a:latin typeface="Calibri" pitchFamily="34" charset="0"/>
              <a:cs typeface="Calibri" pitchFamily="34" charset="0"/>
            </a:endParaRPr>
          </a:p>
          <a:p>
            <a:pPr marL="0" indent="0">
              <a:buFont typeface="Arial" pitchFamily="34" charset="0"/>
              <a:buNone/>
            </a:pPr>
            <a:endParaRPr lang="da-DK" sz="500" dirty="0">
              <a:latin typeface="Calibri" pitchFamily="34" charset="0"/>
              <a:cs typeface="Calibri" pitchFamily="34" charset="0"/>
            </a:endParaRPr>
          </a:p>
          <a:p>
            <a:pPr marL="0" indent="0">
              <a:buFont typeface="Arial" pitchFamily="34" charset="0"/>
              <a:buNone/>
            </a:pPr>
            <a:endParaRPr lang="da-DK" sz="1200" dirty="0">
              <a:latin typeface="Calibri" pitchFamily="34" charset="0"/>
              <a:cs typeface="Calibri" pitchFamily="34" charset="0"/>
            </a:endParaRPr>
          </a:p>
          <a:p>
            <a:pPr marL="0" indent="0">
              <a:buFont typeface="Arial" pitchFamily="34" charset="0"/>
              <a:buNone/>
            </a:pPr>
            <a:endParaRPr lang="da-DK" sz="1200" dirty="0">
              <a:latin typeface="Calibri" pitchFamily="34" charset="0"/>
              <a:cs typeface="Calibri" pitchFamily="34" charset="0"/>
            </a:endParaRPr>
          </a:p>
          <a:p>
            <a:pPr marL="0" indent="0">
              <a:buFont typeface="Arial" pitchFamily="34" charset="0"/>
              <a:buNone/>
            </a:pPr>
            <a:endParaRPr lang="da-DK" sz="1200" dirty="0">
              <a:latin typeface="Calibri" pitchFamily="34" charset="0"/>
              <a:cs typeface="Calibri" pitchFamily="34" charset="0"/>
            </a:endParaRPr>
          </a:p>
          <a:p>
            <a:pPr marL="0" indent="0">
              <a:buFont typeface="Arial" pitchFamily="34" charset="0"/>
              <a:buNone/>
            </a:pPr>
            <a:endParaRPr lang="da-DK" sz="1200" dirty="0">
              <a:latin typeface="Calibri" pitchFamily="34" charset="0"/>
              <a:cs typeface="Calibri" pitchFamily="34" charset="0"/>
            </a:endParaRPr>
          </a:p>
          <a:p>
            <a:pPr marL="0" indent="0">
              <a:buFont typeface="Arial" pitchFamily="34" charset="0"/>
              <a:buNone/>
            </a:pPr>
            <a:endParaRPr lang="da-DK" sz="1200" dirty="0">
              <a:latin typeface="Calibri" pitchFamily="34" charset="0"/>
              <a:cs typeface="Calibri" pitchFamily="34" charset="0"/>
            </a:endParaRPr>
          </a:p>
          <a:p>
            <a:pPr marL="0" indent="0">
              <a:buFont typeface="Arial" pitchFamily="34" charset="0"/>
              <a:buNone/>
            </a:pPr>
            <a:endParaRPr lang="da-DK" sz="1200" dirty="0">
              <a:latin typeface="Calibri" pitchFamily="34" charset="0"/>
              <a:cs typeface="Calibri" pitchFamily="34" charset="0"/>
            </a:endParaRPr>
          </a:p>
          <a:p>
            <a:pPr marL="0" indent="0">
              <a:buFont typeface="Arial" pitchFamily="34" charset="0"/>
              <a:buNone/>
            </a:pPr>
            <a:endParaRPr lang="da-DK" sz="1200" dirty="0">
              <a:latin typeface="Calibri" pitchFamily="34" charset="0"/>
              <a:cs typeface="Calibri" pitchFamily="34" charset="0"/>
            </a:endParaRPr>
          </a:p>
          <a:p>
            <a:pPr marL="0" indent="0">
              <a:buFont typeface="Arial" pitchFamily="34" charset="0"/>
              <a:buNone/>
            </a:pPr>
            <a:endParaRPr lang="da-DK" sz="1200" dirty="0">
              <a:latin typeface="Calibri" pitchFamily="34" charset="0"/>
              <a:cs typeface="Calibri" pitchFamily="34" charset="0"/>
            </a:endParaRPr>
          </a:p>
          <a:p>
            <a:pPr marL="0" indent="0">
              <a:buFont typeface="Arial" pitchFamily="34" charset="0"/>
              <a:buNone/>
            </a:pPr>
            <a:endParaRPr lang="da-DK" sz="1200" dirty="0">
              <a:latin typeface="Calibri" pitchFamily="34" charset="0"/>
              <a:cs typeface="Calibri" pitchFamily="34" charset="0"/>
            </a:endParaRPr>
          </a:p>
          <a:p>
            <a:pPr marL="0" indent="0">
              <a:buFont typeface="Arial" pitchFamily="34" charset="0"/>
              <a:buNone/>
            </a:pPr>
            <a:endParaRPr lang="da-DK" sz="1200" dirty="0">
              <a:latin typeface="Calibri" pitchFamily="34" charset="0"/>
              <a:cs typeface="Calibri" pitchFamily="34" charset="0"/>
            </a:endParaRPr>
          </a:p>
          <a:p>
            <a:pPr marL="0" indent="0">
              <a:buFont typeface="Arial" pitchFamily="34" charset="0"/>
              <a:buNone/>
            </a:pPr>
            <a:endParaRPr lang="da-DK" sz="1200" dirty="0">
              <a:latin typeface="Calibri" pitchFamily="34" charset="0"/>
              <a:cs typeface="Calibri" pitchFamily="34" charset="0"/>
            </a:endParaRPr>
          </a:p>
          <a:p>
            <a:pPr marL="0" indent="0">
              <a:buFont typeface="Arial" pitchFamily="34" charset="0"/>
              <a:buNone/>
            </a:pPr>
            <a:endParaRPr lang="da-DK" sz="1200" dirty="0">
              <a:latin typeface="Calibri" pitchFamily="34" charset="0"/>
              <a:cs typeface="Calibri" pitchFamily="34" charset="0"/>
            </a:endParaRPr>
          </a:p>
          <a:p>
            <a:pPr marL="0" indent="0">
              <a:buFont typeface="Arial" pitchFamily="34" charset="0"/>
              <a:buNone/>
            </a:pPr>
            <a:endParaRPr lang="da-DK" sz="1200" dirty="0">
              <a:latin typeface="Calibri" pitchFamily="34" charset="0"/>
              <a:cs typeface="Calibri" pitchFamily="34" charset="0"/>
            </a:endParaRPr>
          </a:p>
          <a:p>
            <a:pPr marL="0" indent="0">
              <a:buFont typeface="Arial" pitchFamily="34" charset="0"/>
              <a:buNone/>
            </a:pPr>
            <a:endParaRPr lang="da-DK" sz="1200" dirty="0">
              <a:latin typeface="Calibri" pitchFamily="34" charset="0"/>
              <a:cs typeface="Calibri" pitchFamily="34" charset="0"/>
            </a:endParaRPr>
          </a:p>
          <a:p>
            <a:pPr marL="0" indent="0">
              <a:buFont typeface="Arial" pitchFamily="34" charset="0"/>
              <a:buNone/>
            </a:pPr>
            <a:endParaRPr lang="da-DK" sz="1200" dirty="0">
              <a:latin typeface="Calibri" pitchFamily="34" charset="0"/>
              <a:cs typeface="Calibri" pitchFamily="34" charset="0"/>
            </a:endParaRPr>
          </a:p>
          <a:p>
            <a:pPr marL="0" indent="0">
              <a:buFont typeface="Arial" pitchFamily="34" charset="0"/>
              <a:buNone/>
            </a:pPr>
            <a:endParaRPr lang="da-DK" sz="1200" dirty="0">
              <a:latin typeface="Calibri" pitchFamily="34" charset="0"/>
              <a:cs typeface="Calibri" pitchFamily="34" charset="0"/>
            </a:endParaRPr>
          </a:p>
          <a:p>
            <a:pPr marL="0" indent="0">
              <a:buFont typeface="Arial" pitchFamily="34" charset="0"/>
              <a:buNone/>
            </a:pPr>
            <a:endParaRPr lang="da-DK" sz="1200" dirty="0">
              <a:latin typeface="Calibri" pitchFamily="34" charset="0"/>
              <a:cs typeface="Calibri" pitchFamily="34" charset="0"/>
            </a:endParaRPr>
          </a:p>
          <a:p>
            <a:pPr marL="0" indent="0">
              <a:buFont typeface="Arial" pitchFamily="34" charset="0"/>
              <a:buNone/>
            </a:pPr>
            <a:endParaRPr lang="da-DK" sz="1200" dirty="0">
              <a:latin typeface="Calibri" pitchFamily="34" charset="0"/>
              <a:cs typeface="Calibri" pitchFamily="34" charset="0"/>
            </a:endParaRPr>
          </a:p>
          <a:p>
            <a:pPr marL="0" indent="0" algn="just">
              <a:buFont typeface="Arial" pitchFamily="34" charset="0"/>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Font typeface="Arial" pitchFamily="34" charset="0"/>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Font typeface="Arial" pitchFamily="34" charset="0"/>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Font typeface="Arial" pitchFamily="34" charset="0"/>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Font typeface="Arial" pitchFamily="34" charset="0"/>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Font typeface="Arial" pitchFamily="34" charset="0"/>
              <a:buNone/>
            </a:pPr>
            <a:endParaRPr lang="da-DK" sz="1200" dirty="0">
              <a:solidFill>
                <a:srgbClr val="FF0000"/>
              </a:solidFill>
              <a:latin typeface="Calibri" panose="020F0502020204030204" pitchFamily="34" charset="0"/>
              <a:cs typeface="Calibri" panose="020F0502020204030204" pitchFamily="34" charset="0"/>
            </a:endParaRPr>
          </a:p>
          <a:p>
            <a:pPr marL="0" indent="0" algn="just">
              <a:buFont typeface="Arial" pitchFamily="34" charset="0"/>
              <a:buNone/>
            </a:pPr>
            <a:endParaRPr lang="da-DK" sz="600" dirty="0">
              <a:solidFill>
                <a:srgbClr val="FF0000"/>
              </a:solidFill>
              <a:latin typeface="Calibri" panose="020F0502020204030204" pitchFamily="34" charset="0"/>
              <a:cs typeface="Calibri" panose="020F0502020204030204" pitchFamily="34" charset="0"/>
            </a:endParaRPr>
          </a:p>
          <a:p>
            <a:pPr marL="0" indent="0" algn="just">
              <a:buFont typeface="Arial" pitchFamily="34" charset="0"/>
              <a:buNone/>
            </a:pPr>
            <a:endParaRPr lang="da-DK" sz="1200" dirty="0">
              <a:latin typeface="Calibri" panose="020F0502020204030204" pitchFamily="34" charset="0"/>
              <a:cs typeface="Calibri" panose="020F0502020204030204" pitchFamily="34" charset="0"/>
            </a:endParaRPr>
          </a:p>
          <a:p>
            <a:pPr marL="0" indent="0">
              <a:buFont typeface="Arial" pitchFamily="34" charset="0"/>
              <a:buNone/>
            </a:pPr>
            <a:endParaRPr lang="da-DK" sz="1200" dirty="0">
              <a:latin typeface="Calibri" panose="020F0502020204030204" pitchFamily="34" charset="0"/>
              <a:cs typeface="Calibri" panose="020F0502020204030204" pitchFamily="34" charset="0"/>
            </a:endParaRPr>
          </a:p>
          <a:p>
            <a:pPr marL="0" indent="0" algn="just">
              <a:buFont typeface="Arial" pitchFamily="34" charset="0"/>
              <a:buNone/>
            </a:pPr>
            <a:endParaRPr lang="en-GB" sz="1200" dirty="0">
              <a:latin typeface="Calibri" panose="020F0502020204030204" pitchFamily="34" charset="0"/>
              <a:cs typeface="Calibri" panose="020F0502020204030204" pitchFamily="34" charset="0"/>
            </a:endParaRPr>
          </a:p>
          <a:p>
            <a:pPr marL="0" indent="0">
              <a:buFont typeface="Arial" pitchFamily="34" charset="0"/>
              <a:buNone/>
            </a:pPr>
            <a:endParaRPr lang="da-DK" sz="1200" dirty="0">
              <a:latin typeface="Calibri" panose="020F0502020204030204" pitchFamily="34" charset="0"/>
              <a:cs typeface="Calibri" panose="020F0502020204030204" pitchFamily="34" charset="0"/>
            </a:endParaRPr>
          </a:p>
          <a:p>
            <a:pPr marL="0" indent="0">
              <a:buFont typeface="Arial" pitchFamily="34" charset="0"/>
              <a:buNone/>
            </a:pPr>
            <a:endParaRPr lang="da-DK" sz="1200" dirty="0">
              <a:latin typeface="Calibri" panose="020F0502020204030204" pitchFamily="34" charset="0"/>
              <a:cs typeface="Calibri" panose="020F0502020204030204" pitchFamily="34" charset="0"/>
            </a:endParaRPr>
          </a:p>
          <a:p>
            <a:pPr marL="0" indent="0">
              <a:buFont typeface="Arial" pitchFamily="34" charset="0"/>
              <a:buNone/>
            </a:pPr>
            <a:endParaRPr lang="da-DK" sz="1200" dirty="0">
              <a:latin typeface="Calibri" panose="020F0502020204030204" pitchFamily="34" charset="0"/>
              <a:cs typeface="Calibri" panose="020F0502020204030204" pitchFamily="34" charset="0"/>
            </a:endParaRPr>
          </a:p>
          <a:p>
            <a:pPr marL="0" indent="0">
              <a:buFont typeface="Arial" pitchFamily="34" charset="0"/>
              <a:buNone/>
            </a:pPr>
            <a:endParaRPr lang="da-DK" sz="1200" dirty="0">
              <a:latin typeface="Calibri" panose="020F0502020204030204" pitchFamily="34" charset="0"/>
              <a:cs typeface="Calibri" panose="020F0502020204030204" pitchFamily="34" charset="0"/>
            </a:endParaRPr>
          </a:p>
          <a:p>
            <a:pPr marL="0" indent="0">
              <a:buFont typeface="Arial" pitchFamily="34" charset="0"/>
              <a:buNone/>
            </a:pPr>
            <a:endParaRPr lang="en-GB" sz="1200" dirty="0">
              <a:latin typeface="Calibri" panose="020F0502020204030204" pitchFamily="34" charset="0"/>
              <a:cs typeface="Calibri" panose="020F0502020204030204" pitchFamily="34" charset="0"/>
            </a:endParaRPr>
          </a:p>
          <a:p>
            <a:pPr marL="0" indent="0">
              <a:buFont typeface="Arial" pitchFamily="34" charset="0"/>
              <a:buNone/>
            </a:pPr>
            <a:endParaRPr lang="en-GB" sz="1200" dirty="0">
              <a:latin typeface="Calibri" panose="020F0502020204030204" pitchFamily="34" charset="0"/>
              <a:cs typeface="Calibri" panose="020F0502020204030204" pitchFamily="34" charset="0"/>
            </a:endParaRPr>
          </a:p>
          <a:p>
            <a:pPr marL="0" indent="0">
              <a:buFont typeface="Arial" pitchFamily="34" charset="0"/>
              <a:buNone/>
            </a:pPr>
            <a:endParaRPr lang="en-GB" sz="1200" dirty="0">
              <a:latin typeface="Calibri" panose="020F0502020204030204" pitchFamily="34" charset="0"/>
              <a:cs typeface="Calibri" panose="020F0502020204030204" pitchFamily="34" charset="0"/>
            </a:endParaRPr>
          </a:p>
          <a:p>
            <a:pPr marL="0" indent="0" algn="just">
              <a:buFont typeface="Arial" pitchFamily="34" charset="0"/>
              <a:buNone/>
            </a:pPr>
            <a:endParaRPr lang="en-GB" sz="1200" dirty="0">
              <a:latin typeface="Calibri" panose="020F0502020204030204" pitchFamily="34" charset="0"/>
              <a:cs typeface="Calibri" panose="020F0502020204030204" pitchFamily="34" charset="0"/>
            </a:endParaRPr>
          </a:p>
          <a:p>
            <a:pPr marL="0" indent="0" algn="just">
              <a:buFont typeface="Arial" pitchFamily="34" charset="0"/>
              <a:buNone/>
            </a:pPr>
            <a:endParaRPr lang="en-GB" sz="1200" dirty="0">
              <a:latin typeface="Calibri" panose="020F0502020204030204" pitchFamily="34" charset="0"/>
              <a:cs typeface="Calibri" panose="020F0502020204030204" pitchFamily="34" charset="0"/>
            </a:endParaRPr>
          </a:p>
          <a:p>
            <a:pPr marL="0" indent="0" algn="just">
              <a:buFont typeface="Arial" pitchFamily="34" charset="0"/>
              <a:buNone/>
            </a:pPr>
            <a:endParaRPr lang="en-GB" sz="1200" dirty="0">
              <a:latin typeface="Calibri" panose="020F0502020204030204" pitchFamily="34" charset="0"/>
              <a:cs typeface="Calibri" panose="020F0502020204030204" pitchFamily="34" charset="0"/>
            </a:endParaRPr>
          </a:p>
          <a:p>
            <a:pPr marL="0" indent="0" algn="just">
              <a:buFont typeface="Arial" pitchFamily="34" charset="0"/>
              <a:buNone/>
            </a:pPr>
            <a:r>
              <a:rPr lang="en-GB" sz="1200" dirty="0">
                <a:latin typeface="Calibri" panose="020F0502020204030204" pitchFamily="34" charset="0"/>
                <a:cs typeface="Calibri" panose="020F0502020204030204" pitchFamily="34" charset="0"/>
              </a:rPr>
              <a:t> </a:t>
            </a:r>
            <a:endParaRPr lang="da-DK" sz="1200" dirty="0">
              <a:latin typeface="Calibri" panose="020F0502020204030204" pitchFamily="34" charset="0"/>
              <a:cs typeface="Calibri" panose="020F0502020204030204" pitchFamily="34" charset="0"/>
            </a:endParaRPr>
          </a:p>
          <a:p>
            <a:pPr marL="0" indent="0">
              <a:buFont typeface="Arial" pitchFamily="34" charset="0"/>
              <a:buNone/>
            </a:pPr>
            <a:endParaRPr lang="da-DK" sz="1200" dirty="0">
              <a:latin typeface="Calibri" panose="020F0502020204030204" pitchFamily="34" charset="0"/>
              <a:cs typeface="Calibri" panose="020F0502020204030204" pitchFamily="34" charset="0"/>
            </a:endParaRPr>
          </a:p>
          <a:p>
            <a:pPr marL="0" indent="0">
              <a:buFont typeface="Arial" pitchFamily="34" charset="0"/>
              <a:buNone/>
            </a:pPr>
            <a:endParaRPr lang="da-DK" sz="1200" dirty="0">
              <a:latin typeface="Calibri" panose="020F0502020204030204" pitchFamily="34" charset="0"/>
              <a:cs typeface="Calibri" panose="020F0502020204030204" pitchFamily="34" charset="0"/>
            </a:endParaRPr>
          </a:p>
          <a:p>
            <a:pPr marL="0" indent="0">
              <a:buFont typeface="Arial" pitchFamily="34" charset="0"/>
              <a:buNone/>
            </a:pPr>
            <a:endParaRPr lang="da-DK" sz="1200" dirty="0">
              <a:latin typeface="Calibri" panose="020F0502020204030204" pitchFamily="34" charset="0"/>
              <a:cs typeface="Calibri" panose="020F0502020204030204" pitchFamily="34" charset="0"/>
            </a:endParaRPr>
          </a:p>
          <a:p>
            <a:pPr marL="0" indent="0">
              <a:buFont typeface="Arial" pitchFamily="34" charset="0"/>
              <a:buNone/>
            </a:pPr>
            <a:endParaRPr lang="da-DK" sz="1200" dirty="0">
              <a:latin typeface="Calibri" panose="020F0502020204030204" pitchFamily="34" charset="0"/>
              <a:cs typeface="Calibri" panose="020F0502020204030204" pitchFamily="34" charset="0"/>
            </a:endParaRPr>
          </a:p>
          <a:p>
            <a:pPr marL="0" indent="0">
              <a:buFont typeface="Arial" pitchFamily="34" charset="0"/>
              <a:buNone/>
            </a:pPr>
            <a:endParaRPr lang="da-DK" sz="1200" dirty="0">
              <a:latin typeface="Calibri" panose="020F0502020204030204" pitchFamily="34" charset="0"/>
              <a:cs typeface="Calibri" panose="020F0502020204030204" pitchFamily="34" charset="0"/>
            </a:endParaRPr>
          </a:p>
          <a:p>
            <a:pPr marL="0" indent="0">
              <a:buFont typeface="Arial" pitchFamily="34" charset="0"/>
              <a:buNone/>
            </a:pPr>
            <a:endParaRPr lang="da-DK" sz="1200" dirty="0">
              <a:latin typeface="Calibri" panose="020F0502020204030204" pitchFamily="34" charset="0"/>
              <a:cs typeface="Calibri" panose="020F0502020204030204" pitchFamily="34" charset="0"/>
            </a:endParaRPr>
          </a:p>
          <a:p>
            <a:pPr marL="0" indent="0">
              <a:buFont typeface="Arial" pitchFamily="34" charset="0"/>
              <a:buNone/>
            </a:pPr>
            <a:endParaRPr lang="da-DK" sz="1200" dirty="0">
              <a:latin typeface="Calibri" panose="020F0502020204030204" pitchFamily="34" charset="0"/>
              <a:cs typeface="Calibri" panose="020F0502020204030204" pitchFamily="34" charset="0"/>
            </a:endParaRPr>
          </a:p>
          <a:p>
            <a:pPr marL="0" indent="0">
              <a:buFont typeface="Arial" pitchFamily="34" charset="0"/>
              <a:buNone/>
            </a:pPr>
            <a:endParaRPr lang="da-DK" sz="1200" dirty="0">
              <a:latin typeface="Calibri" panose="020F0502020204030204" pitchFamily="34" charset="0"/>
            </a:endParaRPr>
          </a:p>
        </p:txBody>
      </p:sp>
      <p:grpSp>
        <p:nvGrpSpPr>
          <p:cNvPr id="5" name="Group 4">
            <a:extLst>
              <a:ext uri="{FF2B5EF4-FFF2-40B4-BE49-F238E27FC236}">
                <a16:creationId xmlns:a16="http://schemas.microsoft.com/office/drawing/2014/main" id="{A8690C0C-2A48-E142-CF10-7EF7E3ACDC8F}"/>
              </a:ext>
            </a:extLst>
          </p:cNvPr>
          <p:cNvGrpSpPr/>
          <p:nvPr/>
        </p:nvGrpSpPr>
        <p:grpSpPr>
          <a:xfrm>
            <a:off x="181214" y="225365"/>
            <a:ext cx="3154113" cy="2621538"/>
            <a:chOff x="181214" y="225365"/>
            <a:chExt cx="3154113" cy="2621538"/>
          </a:xfrm>
        </p:grpSpPr>
        <p:pic>
          <p:nvPicPr>
            <p:cNvPr id="7" name="Picture 2" descr="K:\Billeder\Billeder fra Indien 2016\JGVK 14 190216 NFS åben\Festival with the visiting women at Bermajur (2).jpg">
              <a:extLst>
                <a:ext uri="{FF2B5EF4-FFF2-40B4-BE49-F238E27FC236}">
                  <a16:creationId xmlns:a16="http://schemas.microsoft.com/office/drawing/2014/main" id="{F629802F-5BF1-9023-3F56-2932BD2E24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576" y="225365"/>
              <a:ext cx="3094612" cy="2435691"/>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2">
              <a:extLst>
                <a:ext uri="{FF2B5EF4-FFF2-40B4-BE49-F238E27FC236}">
                  <a16:creationId xmlns:a16="http://schemas.microsoft.com/office/drawing/2014/main" id="{9B9EE91A-974A-0C86-5E42-592C0D6F0D30}"/>
                </a:ext>
              </a:extLst>
            </p:cNvPr>
            <p:cNvSpPr txBox="1">
              <a:spLocks noChangeArrowheads="1"/>
            </p:cNvSpPr>
            <p:nvPr/>
          </p:nvSpPr>
          <p:spPr bwMode="auto">
            <a:xfrm>
              <a:off x="181214" y="2643217"/>
              <a:ext cx="3154113" cy="203686"/>
            </a:xfrm>
            <a:prstGeom prst="rect">
              <a:avLst/>
            </a:prstGeom>
            <a:solidFill>
              <a:sysClr val="window" lastClr="FFFFFF"/>
            </a:solidFill>
            <a:ln w="9525">
              <a:noFill/>
              <a:miter lim="800000"/>
              <a:headEnd/>
              <a:tailEnd/>
            </a:ln>
          </p:spPr>
          <p:txBody>
            <a:bodyPr rot="0" vert="horz" wrap="square" lIns="0" tIns="0" rIns="0" bIns="0" anchor="t" anchorCtr="0">
              <a:noAutofit/>
            </a:bodyPr>
            <a:lstStyle/>
            <a:p>
              <a:pPr>
                <a:spcAft>
                  <a:spcPts val="600"/>
                </a:spcAft>
              </a:pPr>
              <a:r>
                <a:rPr lang="da-DK" sz="900" b="0" i="0" dirty="0">
                  <a:solidFill>
                    <a:srgbClr val="293C1F"/>
                  </a:solidFill>
                  <a:effectLst/>
                  <a:latin typeface="Calibri" panose="020F0502020204030204" pitchFamily="34" charset="0"/>
                  <a:cs typeface="Calibri" panose="020F0502020204030204" pitchFamily="34" charset="0"/>
                </a:rPr>
                <a:t>  Indvielse af NFS bygningen med det smukke bambustag i Bermajur </a:t>
              </a:r>
              <a:endParaRPr lang="da-DK" sz="900" dirty="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6" name="Group 5">
            <a:extLst>
              <a:ext uri="{FF2B5EF4-FFF2-40B4-BE49-F238E27FC236}">
                <a16:creationId xmlns:a16="http://schemas.microsoft.com/office/drawing/2014/main" id="{C6E6E2E7-DFBB-E2A3-522E-E7F0406B102D}"/>
              </a:ext>
            </a:extLst>
          </p:cNvPr>
          <p:cNvGrpSpPr/>
          <p:nvPr/>
        </p:nvGrpSpPr>
        <p:grpSpPr>
          <a:xfrm>
            <a:off x="3453998" y="3551757"/>
            <a:ext cx="3301519" cy="2334227"/>
            <a:chOff x="3453998" y="3551757"/>
            <a:chExt cx="3301519" cy="2334227"/>
          </a:xfrm>
        </p:grpSpPr>
        <p:pic>
          <p:nvPicPr>
            <p:cNvPr id="12" name="Picture 11">
              <a:extLst>
                <a:ext uri="{FF2B5EF4-FFF2-40B4-BE49-F238E27FC236}">
                  <a16:creationId xmlns:a16="http://schemas.microsoft.com/office/drawing/2014/main" id="{FF341FC9-0FE8-B160-6861-DE08146953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0282" y="3551757"/>
              <a:ext cx="3240536" cy="2164638"/>
            </a:xfrm>
            <a:prstGeom prst="rect">
              <a:avLst/>
            </a:prstGeom>
          </p:spPr>
        </p:pic>
        <p:sp>
          <p:nvSpPr>
            <p:cNvPr id="13" name="TextBox 12"/>
            <p:cNvSpPr txBox="1"/>
            <p:nvPr/>
          </p:nvSpPr>
          <p:spPr>
            <a:xfrm>
              <a:off x="3453998" y="5674781"/>
              <a:ext cx="3301519" cy="211203"/>
            </a:xfrm>
            <a:prstGeom prst="rect">
              <a:avLst/>
            </a:prstGeom>
            <a:solidFill>
              <a:schemeClr val="bg1"/>
            </a:solidFill>
          </p:spPr>
          <p:txBody>
            <a:bodyPr wrap="square" lIns="36000" tIns="36000" rIns="36000" bIns="36000" rtlCol="0">
              <a:spAutoFit/>
            </a:bodyPr>
            <a:lstStyle/>
            <a:p>
              <a:r>
                <a:rPr lang="da-DK" sz="900" i="1" dirty="0">
                  <a:latin typeface="Calibri" panose="020F0502020204030204" pitchFamily="34" charset="0"/>
                  <a:cs typeface="Calibri" panose="020F0502020204030204" pitchFamily="34" charset="0"/>
                </a:rPr>
                <a:t>Undervisning på NSSN skolen i Bermajur, Sandeshkali</a:t>
              </a:r>
            </a:p>
          </p:txBody>
        </p:sp>
      </p:grpSp>
    </p:spTree>
    <p:extLst>
      <p:ext uri="{BB962C8B-B14F-4D97-AF65-F5344CB8AC3E}">
        <p14:creationId xmlns:p14="http://schemas.microsoft.com/office/powerpoint/2010/main" val="1561551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181555" y="200472"/>
            <a:ext cx="3175437" cy="5184576"/>
          </a:xfrm>
        </p:spPr>
        <p:txBody>
          <a:bodyPr lIns="0" tIns="0" rIns="0" bIns="0">
            <a:noAutofit/>
          </a:bodyPr>
          <a:lstStyle/>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500" dirty="0">
              <a:latin typeface="Calibri" panose="020F0502020204030204" pitchFamily="34" charset="0"/>
              <a:cs typeface="Calibri" panose="020F0502020204030204" pitchFamily="34" charset="0"/>
            </a:endParaRPr>
          </a:p>
          <a:p>
            <a:pPr marL="0" indent="0">
              <a:buNone/>
            </a:pPr>
            <a:r>
              <a:rPr lang="da-DK" sz="1150" dirty="0">
                <a:latin typeface="Calibri" panose="020F0502020204030204" pitchFamily="34" charset="0"/>
                <a:cs typeface="Calibri" panose="020F0502020204030204" pitchFamily="34" charset="0"/>
              </a:rPr>
              <a:t>Skolelærerne arbejder med problemet ved</a:t>
            </a:r>
            <a:r>
              <a:rPr lang="da-DK" sz="1200" dirty="0">
                <a:latin typeface="Calibri" panose="020F0502020204030204" pitchFamily="34" charset="0"/>
                <a:cs typeface="Calibri" panose="020F0502020204030204" pitchFamily="34" charset="0"/>
              </a:rPr>
              <a:t> at holde møder i landsbyerne med familierne </a:t>
            </a:r>
            <a:r>
              <a:rPr lang="da-DK" sz="1150" dirty="0">
                <a:latin typeface="Calibri" panose="020F0502020204030204" pitchFamily="34" charset="0"/>
                <a:cs typeface="Calibri" panose="020F0502020204030204" pitchFamily="34" charset="0"/>
              </a:rPr>
              <a:t>for at reklame-</a:t>
            </a:r>
            <a:r>
              <a:rPr lang="da-DK" sz="1200" dirty="0">
                <a:latin typeface="Calibri" panose="020F0502020204030204" pitchFamily="34" charset="0"/>
                <a:cs typeface="Calibri" panose="020F0502020204030204" pitchFamily="34" charset="0"/>
              </a:rPr>
              <a:t>re for deres skole og fortælle at undervisningsnive-auet er bedre end andre steder, plus der er mange andre aktiviteter, som er sundt for børnene. Men det er en langvarig proces, som gælder over hele landet. Mere detaljerede oplysninger er givet i tabellen neden under. </a:t>
            </a:r>
          </a:p>
          <a:p>
            <a:pPr marL="0" indent="0">
              <a:buNone/>
            </a:pPr>
            <a:endParaRPr lang="da-DK" sz="700" dirty="0">
              <a:latin typeface="Calibri" panose="020F0502020204030204" pitchFamily="34" charset="0"/>
              <a:cs typeface="Calibri" panose="020F0502020204030204" pitchFamily="34" charset="0"/>
            </a:endParaRPr>
          </a:p>
          <a:p>
            <a:pPr marL="0" indent="0">
              <a:buNone/>
            </a:pPr>
            <a:r>
              <a:rPr lang="da-DK" sz="1200" dirty="0">
                <a:latin typeface="Calibri" panose="020F0502020204030204" pitchFamily="34" charset="0"/>
                <a:cs typeface="Calibri" panose="020F0502020204030204" pitchFamily="34" charset="0"/>
              </a:rPr>
              <a:t>Den anden skole hedder </a:t>
            </a:r>
            <a:r>
              <a:rPr lang="da-DK" sz="1200" b="1" dirty="0">
                <a:latin typeface="Calibri" panose="020F0502020204030204" pitchFamily="34" charset="0"/>
                <a:cs typeface="Calibri" panose="020F0502020204030204" pitchFamily="34" charset="0"/>
              </a:rPr>
              <a:t>Satyanarayanpur Viveka-nanda Vidya Bhavan (SVVB) </a:t>
            </a:r>
            <a:r>
              <a:rPr lang="da-DK" sz="1200" dirty="0">
                <a:latin typeface="Calibri" panose="020F0502020204030204" pitchFamily="34" charset="0"/>
                <a:cs typeface="Calibri" panose="020F0502020204030204" pitchFamily="34" charset="0"/>
              </a:rPr>
              <a:t>på Amlamethi, som er en lille ø, totalt afskåret fra fastlandet </a:t>
            </a:r>
            <a:r>
              <a:rPr lang="da-DK" sz="1150" dirty="0">
                <a:latin typeface="Calibri" panose="020F0502020204030204" pitchFamily="34" charset="0"/>
                <a:cs typeface="Calibri" panose="020F0502020204030204" pitchFamily="34" charset="0"/>
              </a:rPr>
              <a:t> flere flo-</a:t>
            </a:r>
            <a:r>
              <a:rPr lang="da-DK" sz="1200" dirty="0">
                <a:latin typeface="Calibri" panose="020F0502020204030204" pitchFamily="34" charset="0"/>
                <a:cs typeface="Calibri" panose="020F0502020204030204" pitchFamily="34" charset="0"/>
              </a:rPr>
              <a:t>der. Foranlediget af nogle ihærdige </a:t>
            </a:r>
            <a:r>
              <a:rPr lang="da-DK" sz="1150" dirty="0">
                <a:latin typeface="Calibri" panose="020F0502020204030204" pitchFamily="34" charset="0"/>
                <a:cs typeface="Calibri" panose="020F0502020204030204" pitchFamily="34" charset="0"/>
              </a:rPr>
              <a:t>unge mennesker</a:t>
            </a:r>
            <a:r>
              <a:rPr lang="da-DK" sz="1200" dirty="0">
                <a:latin typeface="Calibri" panose="020F0502020204030204" pitchFamily="34" charset="0"/>
                <a:cs typeface="Calibri" panose="020F0502020204030204" pitchFamily="34" charset="0"/>
              </a:rPr>
              <a:t> i tæt kontakt til JGVK har IGF-DK startet aktiviteter på øen med opførsel af SVVB skolen, som er tegnet</a:t>
            </a:r>
          </a:p>
          <a:p>
            <a:pPr marL="0" indent="0" algn="ctr">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p:txBody>
      </p:sp>
      <p:sp>
        <p:nvSpPr>
          <p:cNvPr id="3" name="Content Placeholder 2"/>
          <p:cNvSpPr>
            <a:spLocks noGrp="1"/>
          </p:cNvSpPr>
          <p:nvPr>
            <p:ph sz="quarter" idx="4"/>
          </p:nvPr>
        </p:nvSpPr>
        <p:spPr>
          <a:xfrm>
            <a:off x="3514409" y="229034"/>
            <a:ext cx="3226959" cy="5067847"/>
          </a:xfrm>
        </p:spPr>
        <p:txBody>
          <a:bodyPr lIns="0" tIns="0" rIns="0" bIns="0">
            <a:noAutofit/>
          </a:bodyPr>
          <a:lstStyle/>
          <a:p>
            <a:pPr marL="0" indent="0">
              <a:buNone/>
            </a:pPr>
            <a:r>
              <a:rPr lang="da-DK" sz="1200" dirty="0">
                <a:latin typeface="Calibri" panose="020F0502020204030204" pitchFamily="34" charset="0"/>
                <a:cs typeface="Calibri" panose="020F0502020204030204" pitchFamily="34" charset="0"/>
              </a:rPr>
              <a:t>af den franske arkitekt Laurent Fournier, som bor der. Det smukke tag er blevet tækket af Niels Karls-son fra Danmark og hans kollega Jack. Pga politisk uro var skolens elevtal gået ned til 45 i 2019, men er nu steget til 106. Årsagen er en gryende interesse for Indiens gamle uddannelsestradition indenfor lit-teratur, kunst, musik, videnskab </a:t>
            </a:r>
            <a:r>
              <a:rPr lang="da-DK" sz="1150" dirty="0">
                <a:latin typeface="Calibri" panose="020F0502020204030204" pitchFamily="34" charset="0"/>
                <a:cs typeface="Calibri" panose="020F0502020204030204" pitchFamily="34" charset="0"/>
              </a:rPr>
              <a:t>o.l. I mere end 1000</a:t>
            </a:r>
            <a:r>
              <a:rPr lang="da-DK" sz="1200" dirty="0">
                <a:latin typeface="Calibri" panose="020F0502020204030204" pitchFamily="34" charset="0"/>
                <a:cs typeface="Calibri" panose="020F0502020204030204" pitchFamily="34" charset="0"/>
              </a:rPr>
              <a:t> år er almindelige mennesker blev </a:t>
            </a:r>
            <a:r>
              <a:rPr lang="da-DK" sz="1150" dirty="0">
                <a:latin typeface="Calibri" panose="020F0502020204030204" pitchFamily="34" charset="0"/>
                <a:cs typeface="Calibri" panose="020F0502020204030204" pitchFamily="34" charset="0"/>
              </a:rPr>
              <a:t>holdt </a:t>
            </a:r>
            <a:r>
              <a:rPr lang="da-DK" sz="1050" dirty="0">
                <a:latin typeface="Calibri" panose="020F0502020204030204" pitchFamily="34" charset="0"/>
                <a:cs typeface="Calibri" panose="020F0502020204030204" pitchFamily="34" charset="0"/>
              </a:rPr>
              <a:t>ude  </a:t>
            </a:r>
            <a:r>
              <a:rPr lang="da-DK" sz="1200" dirty="0">
                <a:latin typeface="Calibri" panose="020F0502020204030204" pitchFamily="34" charset="0"/>
                <a:cs typeface="Calibri" panose="020F0502020204030204" pitchFamily="34" charset="0"/>
              </a:rPr>
              <a:t>undtagen i forbindelse kulturelle traditioner, som religiøse festivaler </a:t>
            </a:r>
            <a:r>
              <a:rPr lang="da-DK" sz="1150" dirty="0">
                <a:latin typeface="Calibri" panose="020F0502020204030204" pitchFamily="34" charset="0"/>
                <a:cs typeface="Calibri" panose="020F0502020204030204" pitchFamily="34" charset="0"/>
              </a:rPr>
              <a:t>o.l. - også ude på landet. Sammen med den større </a:t>
            </a:r>
            <a:r>
              <a:rPr kumimoji="0" lang="da-DK" sz="115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interesse for forbedring af </a:t>
            </a:r>
            <a:r>
              <a:rPr kumimoji="0" lang="da-DK" sz="115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mn-cs"/>
              </a:rPr>
              <a:t>levefor</a:t>
            </a:r>
            <a:r>
              <a:rPr kumimoji="0" lang="da-DK" sz="115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a:t>
            </a: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holdene med materielle goder, er uddannelse kom-met med som en integreret del og dermed også i landdistrikterne. Pga</a:t>
            </a:r>
            <a:r>
              <a:rPr lang="da-DK" sz="1200" dirty="0">
                <a:highlight>
                  <a:srgbClr val="FFFF00"/>
                </a:highlight>
                <a:latin typeface="Calibri" panose="020F0502020204030204" pitchFamily="34" charset="0"/>
                <a:cs typeface="Calibri" panose="020F0502020204030204" pitchFamily="34" charset="0"/>
              </a:rPr>
              <a:t> </a:t>
            </a: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myndighedernes mangel </a:t>
            </a:r>
            <a:r>
              <a:rPr kumimoji="0" lang="da-DK" sz="115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på interesse og </a:t>
            </a:r>
            <a:endParaRPr lang="da-DK" sz="1200" dirty="0">
              <a:latin typeface="Calibri" panose="020F0502020204030204" pitchFamily="34" charset="0"/>
              <a:cs typeface="Calibri" panose="020F0502020204030204" pitchFamily="34" charset="0"/>
            </a:endParaRPr>
          </a:p>
          <a:p>
            <a:pPr marL="0" indent="0">
              <a:buNone/>
            </a:pPr>
            <a:endParaRPr lang="da-DK" sz="1200" dirty="0">
              <a:latin typeface="Calibri" panose="020F0502020204030204" pitchFamily="34" charset="0"/>
              <a:cs typeface="Calibri" panose="020F0502020204030204" pitchFamily="34" charset="0"/>
            </a:endParaRPr>
          </a:p>
        </p:txBody>
      </p:sp>
      <p:sp>
        <p:nvSpPr>
          <p:cNvPr id="9" name="Slide Number Placeholder 6"/>
          <p:cNvSpPr txBox="1">
            <a:spLocks/>
          </p:cNvSpPr>
          <p:nvPr/>
        </p:nvSpPr>
        <p:spPr>
          <a:xfrm>
            <a:off x="6237312" y="9333795"/>
            <a:ext cx="430188" cy="527404"/>
          </a:xfrm>
          <a:prstGeom prst="rect">
            <a:avLst/>
          </a:prstGeom>
        </p:spPr>
        <p:txBody>
          <a:bodyPr vert="horz" lIns="91440" tIns="45720" rIns="91440" bIns="45720" rtlCol="0" anchor="ctr"/>
          <a:lstStyle>
            <a:defPPr>
              <a:defRPr lang="da-DK"/>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2F89E5-FDC6-4879-9052-8FFED4F5367E}" type="slidenum">
              <a:rPr lang="da-DK" smtClean="0">
                <a:solidFill>
                  <a:prstClr val="black">
                    <a:tint val="75000"/>
                  </a:prstClr>
                </a:solidFill>
              </a:rPr>
              <a:pPr/>
              <a:t>8</a:t>
            </a:fld>
            <a:endParaRPr lang="da-DK" dirty="0">
              <a:solidFill>
                <a:prstClr val="black">
                  <a:tint val="75000"/>
                </a:prstClr>
              </a:solidFill>
            </a:endParaRPr>
          </a:p>
        </p:txBody>
      </p:sp>
      <p:graphicFrame>
        <p:nvGraphicFramePr>
          <p:cNvPr id="14" name="Table 13"/>
          <p:cNvGraphicFramePr>
            <a:graphicFrameLocks noGrp="1"/>
          </p:cNvGraphicFramePr>
          <p:nvPr>
            <p:extLst>
              <p:ext uri="{D42A27DB-BD31-4B8C-83A1-F6EECF244321}">
                <p14:modId xmlns:p14="http://schemas.microsoft.com/office/powerpoint/2010/main" val="1785545894"/>
              </p:ext>
            </p:extLst>
          </p:nvPr>
        </p:nvGraphicFramePr>
        <p:xfrm>
          <a:off x="162028" y="5354894"/>
          <a:ext cx="6505472" cy="3878541"/>
        </p:xfrm>
        <a:graphic>
          <a:graphicData uri="http://schemas.openxmlformats.org/drawingml/2006/table">
            <a:tbl>
              <a:tblPr firstRow="1" firstCol="1" bandRow="1">
                <a:tableStyleId>{5C22544A-7EE6-4342-B048-85BDC9FD1C3A}</a:tableStyleId>
              </a:tblPr>
              <a:tblGrid>
                <a:gridCol w="244175">
                  <a:extLst>
                    <a:ext uri="{9D8B030D-6E8A-4147-A177-3AD203B41FA5}">
                      <a16:colId xmlns:a16="http://schemas.microsoft.com/office/drawing/2014/main" val="20000"/>
                    </a:ext>
                  </a:extLst>
                </a:gridCol>
                <a:gridCol w="1490175">
                  <a:extLst>
                    <a:ext uri="{9D8B030D-6E8A-4147-A177-3AD203B41FA5}">
                      <a16:colId xmlns:a16="http://schemas.microsoft.com/office/drawing/2014/main" val="20001"/>
                    </a:ext>
                  </a:extLst>
                </a:gridCol>
                <a:gridCol w="1678520">
                  <a:extLst>
                    <a:ext uri="{9D8B030D-6E8A-4147-A177-3AD203B41FA5}">
                      <a16:colId xmlns:a16="http://schemas.microsoft.com/office/drawing/2014/main" val="20002"/>
                    </a:ext>
                  </a:extLst>
                </a:gridCol>
                <a:gridCol w="335814">
                  <a:extLst>
                    <a:ext uri="{9D8B030D-6E8A-4147-A177-3AD203B41FA5}">
                      <a16:colId xmlns:a16="http://schemas.microsoft.com/office/drawing/2014/main" val="20003"/>
                    </a:ext>
                  </a:extLst>
                </a:gridCol>
                <a:gridCol w="335814">
                  <a:extLst>
                    <a:ext uri="{9D8B030D-6E8A-4147-A177-3AD203B41FA5}">
                      <a16:colId xmlns:a16="http://schemas.microsoft.com/office/drawing/2014/main" val="20004"/>
                    </a:ext>
                  </a:extLst>
                </a:gridCol>
                <a:gridCol w="335814">
                  <a:extLst>
                    <a:ext uri="{9D8B030D-6E8A-4147-A177-3AD203B41FA5}">
                      <a16:colId xmlns:a16="http://schemas.microsoft.com/office/drawing/2014/main" val="20005"/>
                    </a:ext>
                  </a:extLst>
                </a:gridCol>
                <a:gridCol w="335814">
                  <a:extLst>
                    <a:ext uri="{9D8B030D-6E8A-4147-A177-3AD203B41FA5}">
                      <a16:colId xmlns:a16="http://schemas.microsoft.com/office/drawing/2014/main" val="20006"/>
                    </a:ext>
                  </a:extLst>
                </a:gridCol>
                <a:gridCol w="422878">
                  <a:extLst>
                    <a:ext uri="{9D8B030D-6E8A-4147-A177-3AD203B41FA5}">
                      <a16:colId xmlns:a16="http://schemas.microsoft.com/office/drawing/2014/main" val="20007"/>
                    </a:ext>
                  </a:extLst>
                </a:gridCol>
                <a:gridCol w="422878">
                  <a:extLst>
                    <a:ext uri="{9D8B030D-6E8A-4147-A177-3AD203B41FA5}">
                      <a16:colId xmlns:a16="http://schemas.microsoft.com/office/drawing/2014/main" val="20008"/>
                    </a:ext>
                  </a:extLst>
                </a:gridCol>
                <a:gridCol w="422878">
                  <a:extLst>
                    <a:ext uri="{9D8B030D-6E8A-4147-A177-3AD203B41FA5}">
                      <a16:colId xmlns:a16="http://schemas.microsoft.com/office/drawing/2014/main" val="20009"/>
                    </a:ext>
                  </a:extLst>
                </a:gridCol>
                <a:gridCol w="480712">
                  <a:extLst>
                    <a:ext uri="{9D8B030D-6E8A-4147-A177-3AD203B41FA5}">
                      <a16:colId xmlns:a16="http://schemas.microsoft.com/office/drawing/2014/main" val="20010"/>
                    </a:ext>
                  </a:extLst>
                </a:gridCol>
              </a:tblGrid>
              <a:tr h="36777">
                <a:tc rowSpan="2">
                  <a:txBody>
                    <a:bodyPr/>
                    <a:lstStyle/>
                    <a:p>
                      <a:pPr>
                        <a:lnSpc>
                          <a:spcPct val="115000"/>
                        </a:lnSpc>
                        <a:spcAft>
                          <a:spcPts val="1000"/>
                        </a:spcAft>
                      </a:pPr>
                      <a:r>
                        <a:rPr lang="da-DK" sz="1200" dirty="0">
                          <a:effectLst/>
                        </a:rPr>
                        <a:t>Nr</a:t>
                      </a:r>
                      <a:endParaRPr lang="da-DK" sz="1200" dirty="0">
                        <a:effectLst/>
                        <a:latin typeface="Calibri"/>
                        <a:ea typeface="Calibri"/>
                        <a:cs typeface="Times New Roman"/>
                      </a:endParaRPr>
                    </a:p>
                  </a:txBody>
                  <a:tcPr marL="17123" marR="17123" marT="9174" marB="0"/>
                </a:tc>
                <a:tc rowSpan="2">
                  <a:txBody>
                    <a:bodyPr/>
                    <a:lstStyle/>
                    <a:p>
                      <a:pPr>
                        <a:lnSpc>
                          <a:spcPct val="115000"/>
                        </a:lnSpc>
                        <a:spcAft>
                          <a:spcPts val="1000"/>
                        </a:spcAft>
                      </a:pPr>
                      <a:r>
                        <a:rPr lang="da-DK" sz="1200" dirty="0">
                          <a:effectLst/>
                          <a:latin typeface="Calibri" panose="020F0502020204030204" pitchFamily="34" charset="0"/>
                          <a:cs typeface="Calibri" panose="020F0502020204030204" pitchFamily="34" charset="0"/>
                        </a:rPr>
                        <a:t>Satyanarayanpur Vive-  kananda Vidya Bhavan </a:t>
                      </a:r>
                      <a:endParaRPr lang="da-DK" sz="1200" dirty="0">
                        <a:effectLst/>
                        <a:latin typeface="Calibri" panose="020F0502020204030204" pitchFamily="34" charset="0"/>
                        <a:ea typeface="Calibri"/>
                        <a:cs typeface="Calibri" panose="020F0502020204030204" pitchFamily="34" charset="0"/>
                      </a:endParaRPr>
                    </a:p>
                  </a:txBody>
                  <a:tcPr marL="17123" marR="17123" marT="9174" marB="0"/>
                </a:tc>
                <a:tc rowSpan="2">
                  <a:txBody>
                    <a:bodyPr/>
                    <a:lstStyle/>
                    <a:p>
                      <a:pPr>
                        <a:lnSpc>
                          <a:spcPct val="115000"/>
                        </a:lnSpc>
                        <a:spcAft>
                          <a:spcPts val="1000"/>
                        </a:spcAft>
                      </a:pPr>
                      <a:r>
                        <a:rPr lang="da-DK" sz="1200" dirty="0">
                          <a:effectLst/>
                          <a:latin typeface="Calibri" panose="020F0502020204030204" pitchFamily="34" charset="0"/>
                          <a:cs typeface="Calibri" panose="020F0502020204030204" pitchFamily="34" charset="0"/>
                        </a:rPr>
                        <a:t>sted: Satyanarayanpur, Bali Gosaba, år 2022</a:t>
                      </a:r>
                      <a:endParaRPr lang="da-DK" sz="1200" dirty="0">
                        <a:effectLst/>
                        <a:latin typeface="Calibri" panose="020F0502020204030204" pitchFamily="34" charset="0"/>
                        <a:ea typeface="Calibri"/>
                        <a:cs typeface="Calibri" panose="020F0502020204030204" pitchFamily="34" charset="0"/>
                      </a:endParaRPr>
                    </a:p>
                  </a:txBody>
                  <a:tcPr marL="17123" marR="17123" marT="9174" marB="0"/>
                </a:tc>
                <a:tc gridSpan="7">
                  <a:txBody>
                    <a:bodyPr/>
                    <a:lstStyle/>
                    <a:p>
                      <a:pPr algn="ctr">
                        <a:lnSpc>
                          <a:spcPct val="115000"/>
                        </a:lnSpc>
                        <a:spcAft>
                          <a:spcPts val="1000"/>
                        </a:spcAft>
                      </a:pPr>
                      <a:r>
                        <a:rPr lang="da-DK" sz="1200" dirty="0">
                          <a:effectLst/>
                          <a:latin typeface="Calibri" panose="020F0502020204030204" pitchFamily="34" charset="0"/>
                          <a:cs typeface="Calibri" panose="020F0502020204030204" pitchFamily="34" charset="0"/>
                        </a:rPr>
                        <a:t>Antal elever pr. klasse</a:t>
                      </a:r>
                      <a:endParaRPr lang="da-DK" sz="1200" dirty="0">
                        <a:effectLst/>
                        <a:latin typeface="Calibri" panose="020F0502020204030204" pitchFamily="34" charset="0"/>
                        <a:ea typeface="Calibri"/>
                        <a:cs typeface="Calibri" panose="020F0502020204030204" pitchFamily="34" charset="0"/>
                      </a:endParaRPr>
                    </a:p>
                  </a:txBody>
                  <a:tcPr marL="17123" marR="17123" marT="9174" marB="0"/>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rowSpan="2">
                  <a:txBody>
                    <a:bodyPr/>
                    <a:lstStyle/>
                    <a:p>
                      <a:pPr algn="ctr">
                        <a:lnSpc>
                          <a:spcPct val="115000"/>
                        </a:lnSpc>
                        <a:spcAft>
                          <a:spcPts val="1000"/>
                        </a:spcAft>
                      </a:pPr>
                      <a:r>
                        <a:rPr lang="da-DK" sz="1200" dirty="0">
                          <a:effectLst/>
                          <a:latin typeface="Calibri" panose="020F0502020204030204" pitchFamily="34" charset="0"/>
                          <a:cs typeface="Calibri" panose="020F0502020204030204" pitchFamily="34" charset="0"/>
                        </a:rPr>
                        <a:t> Tot</a:t>
                      </a:r>
                      <a:endParaRPr lang="da-DK" sz="1200" dirty="0">
                        <a:effectLst/>
                        <a:latin typeface="Calibri" panose="020F0502020204030204" pitchFamily="34" charset="0"/>
                        <a:ea typeface="Calibri"/>
                        <a:cs typeface="Calibri" panose="020F0502020204030204" pitchFamily="34" charset="0"/>
                      </a:endParaRPr>
                    </a:p>
                  </a:txBody>
                  <a:tcPr marL="17123" marR="17123" marT="9174" marB="0"/>
                </a:tc>
                <a:extLst>
                  <a:ext uri="{0D108BD9-81ED-4DB2-BD59-A6C34878D82A}">
                    <a16:rowId xmlns:a16="http://schemas.microsoft.com/office/drawing/2014/main" val="10000"/>
                  </a:ext>
                </a:extLst>
              </a:tr>
              <a:tr h="214517">
                <a:tc vMerge="1">
                  <a:txBody>
                    <a:bodyPr/>
                    <a:lstStyle/>
                    <a:p>
                      <a:endParaRPr lang="da-DK"/>
                    </a:p>
                  </a:txBody>
                  <a:tcPr/>
                </a:tc>
                <a:tc vMerge="1">
                  <a:txBody>
                    <a:bodyPr/>
                    <a:lstStyle/>
                    <a:p>
                      <a:endParaRPr lang="da-DK"/>
                    </a:p>
                  </a:txBody>
                  <a:tcPr/>
                </a:tc>
                <a:tc vMerge="1">
                  <a:txBody>
                    <a:bodyPr/>
                    <a:lstStyle/>
                    <a:p>
                      <a:endParaRPr lang="da-DK"/>
                    </a:p>
                  </a:txBody>
                  <a:tcPr/>
                </a:tc>
                <a:tc>
                  <a:txBody>
                    <a:bodyPr/>
                    <a:lstStyle/>
                    <a:p>
                      <a:pPr algn="ctr">
                        <a:lnSpc>
                          <a:spcPct val="115000"/>
                        </a:lnSpc>
                        <a:spcAft>
                          <a:spcPts val="1000"/>
                        </a:spcAft>
                      </a:pPr>
                      <a:r>
                        <a:rPr lang="da-DK" sz="1200" dirty="0">
                          <a:effectLst/>
                          <a:latin typeface="Calibri" panose="020F0502020204030204" pitchFamily="34" charset="0"/>
                          <a:cs typeface="Calibri" panose="020F0502020204030204" pitchFamily="34" charset="0"/>
                        </a:rPr>
                        <a:t>KG</a:t>
                      </a:r>
                      <a:endParaRPr lang="da-DK" sz="1200" dirty="0">
                        <a:effectLst/>
                        <a:latin typeface="Calibri" panose="020F0502020204030204" pitchFamily="34" charset="0"/>
                        <a:ea typeface="Calibri"/>
                        <a:cs typeface="Calibri" panose="020F0502020204030204" pitchFamily="34" charset="0"/>
                      </a:endParaRPr>
                    </a:p>
                  </a:txBody>
                  <a:tcPr marL="17123" marR="17123" marT="9174" marB="0" anchor="ctr"/>
                </a:tc>
                <a:tc>
                  <a:txBody>
                    <a:bodyPr/>
                    <a:lstStyle/>
                    <a:p>
                      <a:pPr algn="ctr">
                        <a:lnSpc>
                          <a:spcPct val="115000"/>
                        </a:lnSpc>
                        <a:spcAft>
                          <a:spcPts val="1000"/>
                        </a:spcAft>
                      </a:pPr>
                      <a:r>
                        <a:rPr lang="da-DK" sz="1200" dirty="0">
                          <a:effectLst/>
                          <a:latin typeface="Calibri" panose="020F0502020204030204" pitchFamily="34" charset="0"/>
                          <a:cs typeface="Calibri" panose="020F0502020204030204" pitchFamily="34" charset="0"/>
                        </a:rPr>
                        <a:t>LKG</a:t>
                      </a:r>
                      <a:endParaRPr lang="da-DK" sz="1200" dirty="0">
                        <a:effectLst/>
                        <a:latin typeface="Calibri" panose="020F0502020204030204" pitchFamily="34" charset="0"/>
                        <a:ea typeface="Calibri"/>
                        <a:cs typeface="Calibri" panose="020F0502020204030204" pitchFamily="34" charset="0"/>
                      </a:endParaRPr>
                    </a:p>
                  </a:txBody>
                  <a:tcPr marL="17123" marR="17123" marT="9174" marB="0" anchor="ctr"/>
                </a:tc>
                <a:tc>
                  <a:txBody>
                    <a:bodyPr/>
                    <a:lstStyle/>
                    <a:p>
                      <a:pPr algn="ctr">
                        <a:lnSpc>
                          <a:spcPct val="115000"/>
                        </a:lnSpc>
                        <a:spcAft>
                          <a:spcPts val="1000"/>
                        </a:spcAft>
                      </a:pPr>
                      <a:r>
                        <a:rPr lang="da-DK" sz="1200" dirty="0">
                          <a:effectLst/>
                          <a:latin typeface="Calibri" panose="020F0502020204030204" pitchFamily="34" charset="0"/>
                          <a:cs typeface="Calibri" panose="020F0502020204030204" pitchFamily="34" charset="0"/>
                        </a:rPr>
                        <a:t>UKG</a:t>
                      </a:r>
                      <a:endParaRPr lang="da-DK" sz="1200" dirty="0">
                        <a:effectLst/>
                        <a:latin typeface="Calibri" panose="020F0502020204030204" pitchFamily="34" charset="0"/>
                        <a:ea typeface="Calibri"/>
                        <a:cs typeface="Calibri" panose="020F0502020204030204" pitchFamily="34" charset="0"/>
                      </a:endParaRPr>
                    </a:p>
                  </a:txBody>
                  <a:tcPr marL="17123" marR="17123" marT="9174" marB="0" anchor="ctr"/>
                </a:tc>
                <a:tc>
                  <a:txBody>
                    <a:bodyPr/>
                    <a:lstStyle/>
                    <a:p>
                      <a:pPr algn="ctr">
                        <a:lnSpc>
                          <a:spcPct val="115000"/>
                        </a:lnSpc>
                        <a:spcAft>
                          <a:spcPts val="1000"/>
                        </a:spcAft>
                      </a:pPr>
                      <a:r>
                        <a:rPr lang="da-DK" sz="1200" dirty="0">
                          <a:effectLst/>
                          <a:latin typeface="Calibri" panose="020F0502020204030204" pitchFamily="34" charset="0"/>
                          <a:cs typeface="Calibri" panose="020F0502020204030204" pitchFamily="34" charset="0"/>
                        </a:rPr>
                        <a:t>I</a:t>
                      </a:r>
                      <a:endParaRPr lang="da-DK" sz="1200" dirty="0">
                        <a:effectLst/>
                        <a:latin typeface="Calibri" panose="020F0502020204030204" pitchFamily="34" charset="0"/>
                        <a:ea typeface="Calibri"/>
                        <a:cs typeface="Calibri" panose="020F0502020204030204" pitchFamily="34" charset="0"/>
                      </a:endParaRPr>
                    </a:p>
                  </a:txBody>
                  <a:tcPr marL="17123" marR="17123" marT="9174" marB="0" anchor="ctr"/>
                </a:tc>
                <a:tc>
                  <a:txBody>
                    <a:bodyPr/>
                    <a:lstStyle/>
                    <a:p>
                      <a:pPr algn="ctr">
                        <a:lnSpc>
                          <a:spcPct val="115000"/>
                        </a:lnSpc>
                        <a:spcAft>
                          <a:spcPts val="1000"/>
                        </a:spcAft>
                      </a:pPr>
                      <a:r>
                        <a:rPr lang="da-DK" sz="1200" dirty="0">
                          <a:effectLst/>
                          <a:latin typeface="Calibri" panose="020F0502020204030204" pitchFamily="34" charset="0"/>
                          <a:cs typeface="Calibri" panose="020F0502020204030204" pitchFamily="34" charset="0"/>
                        </a:rPr>
                        <a:t>II</a:t>
                      </a:r>
                      <a:endParaRPr lang="da-DK" sz="1200" dirty="0">
                        <a:effectLst/>
                        <a:latin typeface="Calibri" panose="020F0502020204030204" pitchFamily="34" charset="0"/>
                        <a:ea typeface="Calibri"/>
                        <a:cs typeface="Calibri" panose="020F0502020204030204" pitchFamily="34" charset="0"/>
                      </a:endParaRPr>
                    </a:p>
                  </a:txBody>
                  <a:tcPr marL="17123" marR="17123" marT="9174" marB="0" anchor="ctr"/>
                </a:tc>
                <a:tc>
                  <a:txBody>
                    <a:bodyPr/>
                    <a:lstStyle/>
                    <a:p>
                      <a:pPr algn="ctr">
                        <a:lnSpc>
                          <a:spcPct val="115000"/>
                        </a:lnSpc>
                        <a:spcAft>
                          <a:spcPts val="1000"/>
                        </a:spcAft>
                      </a:pPr>
                      <a:r>
                        <a:rPr lang="da-DK" sz="1200" dirty="0">
                          <a:effectLst/>
                          <a:latin typeface="Calibri" panose="020F0502020204030204" pitchFamily="34" charset="0"/>
                          <a:cs typeface="Calibri" panose="020F0502020204030204" pitchFamily="34" charset="0"/>
                        </a:rPr>
                        <a:t>III</a:t>
                      </a:r>
                      <a:endParaRPr lang="da-DK" sz="1200" dirty="0">
                        <a:effectLst/>
                        <a:latin typeface="Calibri" panose="020F0502020204030204" pitchFamily="34" charset="0"/>
                        <a:ea typeface="Calibri"/>
                        <a:cs typeface="Calibri" panose="020F0502020204030204" pitchFamily="34" charset="0"/>
                      </a:endParaRPr>
                    </a:p>
                  </a:txBody>
                  <a:tcPr marL="17123" marR="17123" marT="9174" marB="0" anchor="ctr"/>
                </a:tc>
                <a:tc>
                  <a:txBody>
                    <a:bodyPr/>
                    <a:lstStyle/>
                    <a:p>
                      <a:pPr algn="ctr">
                        <a:lnSpc>
                          <a:spcPct val="115000"/>
                        </a:lnSpc>
                        <a:spcAft>
                          <a:spcPts val="1000"/>
                        </a:spcAft>
                      </a:pPr>
                      <a:r>
                        <a:rPr lang="da-DK" sz="1200" dirty="0">
                          <a:effectLst/>
                          <a:latin typeface="Calibri" panose="020F0502020204030204" pitchFamily="34" charset="0"/>
                          <a:cs typeface="Calibri" panose="020F0502020204030204" pitchFamily="34" charset="0"/>
                        </a:rPr>
                        <a:t>IV</a:t>
                      </a:r>
                      <a:endParaRPr lang="da-DK" sz="1200" dirty="0">
                        <a:effectLst/>
                        <a:latin typeface="Calibri" panose="020F0502020204030204" pitchFamily="34" charset="0"/>
                        <a:ea typeface="Calibri"/>
                        <a:cs typeface="Calibri" panose="020F0502020204030204" pitchFamily="34" charset="0"/>
                      </a:endParaRPr>
                    </a:p>
                  </a:txBody>
                  <a:tcPr marL="17123" marR="17123" marT="9174" marB="0" anchor="ctr"/>
                </a:tc>
                <a:tc vMerge="1">
                  <a:txBody>
                    <a:bodyPr/>
                    <a:lstStyle/>
                    <a:p>
                      <a:endParaRPr lang="da-DK"/>
                    </a:p>
                  </a:txBody>
                  <a:tcPr/>
                </a:tc>
                <a:extLst>
                  <a:ext uri="{0D108BD9-81ED-4DB2-BD59-A6C34878D82A}">
                    <a16:rowId xmlns:a16="http://schemas.microsoft.com/office/drawing/2014/main" val="10001"/>
                  </a:ext>
                </a:extLst>
              </a:tr>
              <a:tr h="214517">
                <a:tc rowSpan="2">
                  <a:txBody>
                    <a:bodyPr/>
                    <a:lstStyle/>
                    <a:p>
                      <a:pPr>
                        <a:lnSpc>
                          <a:spcPct val="115000"/>
                        </a:lnSpc>
                        <a:spcAft>
                          <a:spcPts val="1000"/>
                        </a:spcAft>
                      </a:pPr>
                      <a:r>
                        <a:rPr lang="da-DK" sz="1200">
                          <a:effectLst/>
                        </a:rPr>
                        <a:t>2</a:t>
                      </a:r>
                      <a:endParaRPr lang="da-DK" sz="1200">
                        <a:effectLst/>
                        <a:latin typeface="Calibri"/>
                        <a:ea typeface="Calibri"/>
                        <a:cs typeface="Times New Roman"/>
                      </a:endParaRPr>
                    </a:p>
                  </a:txBody>
                  <a:tcPr marL="17123" marR="17123" marT="9174" marB="0"/>
                </a:tc>
                <a:tc rowSpan="2">
                  <a:txBody>
                    <a:bodyPr/>
                    <a:lstStyle/>
                    <a:p>
                      <a:pPr>
                        <a:lnSpc>
                          <a:spcPct val="115000"/>
                        </a:lnSpc>
                        <a:spcAft>
                          <a:spcPts val="300"/>
                        </a:spcAft>
                      </a:pPr>
                      <a:r>
                        <a:rPr lang="da-DK" sz="1000" dirty="0">
                          <a:effectLst/>
                          <a:latin typeface="Calibri" panose="020F0502020204030204" pitchFamily="34" charset="0"/>
                          <a:cs typeface="Calibri" panose="020F0502020204030204" pitchFamily="34" charset="0"/>
                        </a:rPr>
                        <a:t>Lærer/lærerinder:</a:t>
                      </a:r>
                    </a:p>
                    <a:p>
                      <a:pPr>
                        <a:lnSpc>
                          <a:spcPct val="115000"/>
                        </a:lnSpc>
                        <a:spcAft>
                          <a:spcPts val="300"/>
                        </a:spcAft>
                      </a:pPr>
                      <a:r>
                        <a:rPr lang="da-DK" sz="1000" dirty="0">
                          <a:solidFill>
                            <a:schemeClr val="tx1"/>
                          </a:solidFill>
                          <a:effectLst/>
                          <a:latin typeface="Calibri" panose="020F0502020204030204" pitchFamily="34" charset="0"/>
                          <a:cs typeface="Calibri" panose="020F0502020204030204" pitchFamily="34" charset="0"/>
                        </a:rPr>
                        <a:t>1. Fr. Shyamoli Mridha </a:t>
                      </a:r>
                    </a:p>
                    <a:p>
                      <a:pPr>
                        <a:lnSpc>
                          <a:spcPct val="115000"/>
                        </a:lnSpc>
                        <a:spcAft>
                          <a:spcPts val="300"/>
                        </a:spcAft>
                      </a:pPr>
                      <a:r>
                        <a:rPr lang="da-DK" sz="1000" dirty="0">
                          <a:solidFill>
                            <a:schemeClr val="tx1"/>
                          </a:solidFill>
                          <a:effectLst/>
                          <a:latin typeface="Calibri" panose="020F0502020204030204" pitchFamily="34" charset="0"/>
                          <a:cs typeface="Calibri" panose="020F0502020204030204" pitchFamily="34" charset="0"/>
                        </a:rPr>
                        <a:t>2. Fr. Indrani Sarkar </a:t>
                      </a:r>
                    </a:p>
                    <a:p>
                      <a:pPr>
                        <a:lnSpc>
                          <a:spcPct val="115000"/>
                        </a:lnSpc>
                        <a:spcAft>
                          <a:spcPts val="300"/>
                        </a:spcAft>
                      </a:pPr>
                      <a:r>
                        <a:rPr lang="en-GB" sz="1000" dirty="0">
                          <a:solidFill>
                            <a:schemeClr val="tx1"/>
                          </a:solidFill>
                          <a:effectLst/>
                          <a:latin typeface="Calibri" panose="020F0502020204030204" pitchFamily="34" charset="0"/>
                          <a:cs typeface="Calibri" panose="020F0502020204030204" pitchFamily="34" charset="0"/>
                        </a:rPr>
                        <a:t>3. Fr. </a:t>
                      </a:r>
                      <a:r>
                        <a:rPr lang="en-GB" sz="1000" dirty="0" err="1">
                          <a:solidFill>
                            <a:schemeClr val="tx1"/>
                          </a:solidFill>
                          <a:effectLst/>
                          <a:latin typeface="Calibri" panose="020F0502020204030204" pitchFamily="34" charset="0"/>
                          <a:cs typeface="Calibri" panose="020F0502020204030204" pitchFamily="34" charset="0"/>
                        </a:rPr>
                        <a:t>Priti</a:t>
                      </a:r>
                      <a:r>
                        <a:rPr lang="en-GB" sz="1000" dirty="0">
                          <a:solidFill>
                            <a:schemeClr val="tx1"/>
                          </a:solidFill>
                          <a:effectLst/>
                          <a:latin typeface="Calibri" panose="020F0502020204030204" pitchFamily="34" charset="0"/>
                          <a:cs typeface="Calibri" panose="020F0502020204030204" pitchFamily="34" charset="0"/>
                        </a:rPr>
                        <a:t> </a:t>
                      </a:r>
                      <a:r>
                        <a:rPr lang="en-GB" sz="1000" dirty="0" err="1">
                          <a:solidFill>
                            <a:schemeClr val="tx1"/>
                          </a:solidFill>
                          <a:effectLst/>
                          <a:latin typeface="Calibri" panose="020F0502020204030204" pitchFamily="34" charset="0"/>
                          <a:cs typeface="Calibri" panose="020F0502020204030204" pitchFamily="34" charset="0"/>
                        </a:rPr>
                        <a:t>Lata</a:t>
                      </a:r>
                      <a:r>
                        <a:rPr lang="en-GB" sz="1000" dirty="0">
                          <a:solidFill>
                            <a:schemeClr val="tx1"/>
                          </a:solidFill>
                          <a:effectLst/>
                          <a:latin typeface="Calibri" panose="020F0502020204030204" pitchFamily="34" charset="0"/>
                          <a:cs typeface="Calibri" panose="020F0502020204030204" pitchFamily="34" charset="0"/>
                        </a:rPr>
                        <a:t> Patra </a:t>
                      </a:r>
                      <a:endParaRPr lang="da-DK" sz="1000" dirty="0">
                        <a:solidFill>
                          <a:schemeClr val="tx1"/>
                        </a:solidFill>
                        <a:effectLst/>
                        <a:latin typeface="Calibri" panose="020F0502020204030204" pitchFamily="34" charset="0"/>
                        <a:cs typeface="Calibri" panose="020F0502020204030204" pitchFamily="34" charset="0"/>
                      </a:endParaRPr>
                    </a:p>
                    <a:p>
                      <a:pPr marL="0" marR="0" indent="0" algn="l" defTabSz="914400" rtl="0" eaLnBrk="1" fontAlgn="auto" latinLnBrk="0" hangingPunct="1">
                        <a:lnSpc>
                          <a:spcPct val="115000"/>
                        </a:lnSpc>
                        <a:spcBef>
                          <a:spcPts val="0"/>
                        </a:spcBef>
                        <a:spcAft>
                          <a:spcPts val="300"/>
                        </a:spcAft>
                        <a:buClrTx/>
                        <a:buSzTx/>
                        <a:buFontTx/>
                        <a:buNone/>
                        <a:tabLst/>
                        <a:defRPr/>
                      </a:pPr>
                      <a:r>
                        <a:rPr lang="en-GB" sz="1000" dirty="0">
                          <a:solidFill>
                            <a:schemeClr val="tx1"/>
                          </a:solidFill>
                          <a:effectLst/>
                          <a:latin typeface="Calibri" panose="020F0502020204030204" pitchFamily="34" charset="0"/>
                          <a:cs typeface="Calibri" panose="020F0502020204030204" pitchFamily="34" charset="0"/>
                        </a:rPr>
                        <a:t>4. Hr. Bikash </a:t>
                      </a:r>
                      <a:r>
                        <a:rPr lang="en-GB" sz="1000" dirty="0" err="1">
                          <a:solidFill>
                            <a:schemeClr val="tx1"/>
                          </a:solidFill>
                          <a:effectLst/>
                          <a:latin typeface="Calibri" panose="020F0502020204030204" pitchFamily="34" charset="0"/>
                          <a:cs typeface="Calibri" panose="020F0502020204030204" pitchFamily="34" charset="0"/>
                        </a:rPr>
                        <a:t>Mondol</a:t>
                      </a:r>
                      <a:endParaRPr lang="da-DK" sz="1000" dirty="0">
                        <a:solidFill>
                          <a:schemeClr val="tx1"/>
                        </a:solidFill>
                        <a:effectLst/>
                        <a:latin typeface="Calibri" panose="020F0502020204030204" pitchFamily="34" charset="0"/>
                        <a:cs typeface="Calibri" panose="020F0502020204030204" pitchFamily="34" charset="0"/>
                      </a:endParaRPr>
                    </a:p>
                    <a:p>
                      <a:pPr>
                        <a:lnSpc>
                          <a:spcPct val="115000"/>
                        </a:lnSpc>
                        <a:spcAft>
                          <a:spcPts val="300"/>
                        </a:spcAft>
                      </a:pPr>
                      <a:r>
                        <a:rPr lang="en-GB" sz="1000" dirty="0">
                          <a:solidFill>
                            <a:schemeClr val="tx1"/>
                          </a:solidFill>
                          <a:effectLst/>
                          <a:latin typeface="Calibri" panose="020F0502020204030204" pitchFamily="34" charset="0"/>
                          <a:cs typeface="Calibri" panose="020F0502020204030204" pitchFamily="34" charset="0"/>
                        </a:rPr>
                        <a:t>5. Fr. </a:t>
                      </a:r>
                      <a:r>
                        <a:rPr lang="en-GB" sz="1000" dirty="0" err="1">
                          <a:solidFill>
                            <a:schemeClr val="tx1"/>
                          </a:solidFill>
                          <a:effectLst/>
                          <a:latin typeface="Calibri" panose="020F0502020204030204" pitchFamily="34" charset="0"/>
                          <a:cs typeface="Calibri" panose="020F0502020204030204" pitchFamily="34" charset="0"/>
                        </a:rPr>
                        <a:t>Bhumika</a:t>
                      </a:r>
                      <a:r>
                        <a:rPr lang="en-GB" sz="1000" dirty="0">
                          <a:solidFill>
                            <a:schemeClr val="tx1"/>
                          </a:solidFill>
                          <a:effectLst/>
                          <a:latin typeface="Calibri" panose="020F0502020204030204" pitchFamily="34" charset="0"/>
                          <a:cs typeface="Calibri" panose="020F0502020204030204" pitchFamily="34" charset="0"/>
                        </a:rPr>
                        <a:t> Manna</a:t>
                      </a:r>
                      <a:endParaRPr lang="da-DK" sz="1000" dirty="0">
                        <a:solidFill>
                          <a:schemeClr val="tx1"/>
                        </a:solidFill>
                        <a:effectLst/>
                        <a:latin typeface="Calibri" panose="020F0502020204030204" pitchFamily="34" charset="0"/>
                        <a:cs typeface="Calibri" panose="020F0502020204030204" pitchFamily="34" charset="0"/>
                      </a:endParaRPr>
                    </a:p>
                    <a:p>
                      <a:pPr>
                        <a:lnSpc>
                          <a:spcPct val="115000"/>
                        </a:lnSpc>
                        <a:spcAft>
                          <a:spcPts val="300"/>
                        </a:spcAft>
                      </a:pPr>
                      <a:r>
                        <a:rPr lang="en-GB" sz="1000" dirty="0">
                          <a:solidFill>
                            <a:schemeClr val="tx1"/>
                          </a:solidFill>
                          <a:effectLst/>
                          <a:latin typeface="Calibri" panose="020F0502020204030204" pitchFamily="34" charset="0"/>
                          <a:cs typeface="Calibri" panose="020F0502020204030204" pitchFamily="34" charset="0"/>
                        </a:rPr>
                        <a:t>6. Fr. </a:t>
                      </a:r>
                      <a:r>
                        <a:rPr lang="en-GB" sz="1000" dirty="0" err="1">
                          <a:solidFill>
                            <a:schemeClr val="tx1"/>
                          </a:solidFill>
                          <a:effectLst/>
                          <a:latin typeface="Calibri" panose="020F0502020204030204" pitchFamily="34" charset="0"/>
                          <a:cs typeface="Calibri" panose="020F0502020204030204" pitchFamily="34" charset="0"/>
                        </a:rPr>
                        <a:t>Arpana</a:t>
                      </a:r>
                      <a:r>
                        <a:rPr lang="en-GB" sz="1000" dirty="0">
                          <a:solidFill>
                            <a:schemeClr val="tx1"/>
                          </a:solidFill>
                          <a:effectLst/>
                          <a:latin typeface="Calibri" panose="020F0502020204030204" pitchFamily="34" charset="0"/>
                          <a:cs typeface="Calibri" panose="020F0502020204030204" pitchFamily="34" charset="0"/>
                        </a:rPr>
                        <a:t> Das</a:t>
                      </a:r>
                      <a:r>
                        <a:rPr lang="en-GB" sz="1000" dirty="0">
                          <a:solidFill>
                            <a:srgbClr val="FF0000"/>
                          </a:solidFill>
                          <a:effectLst/>
                          <a:latin typeface="Calibri" panose="020F0502020204030204" pitchFamily="34" charset="0"/>
                          <a:cs typeface="Calibri" panose="020F0502020204030204" pitchFamily="34" charset="0"/>
                        </a:rPr>
                        <a:t> </a:t>
                      </a:r>
                    </a:p>
                    <a:p>
                      <a:pPr>
                        <a:lnSpc>
                          <a:spcPct val="115000"/>
                        </a:lnSpc>
                        <a:spcAft>
                          <a:spcPts val="300"/>
                        </a:spcAft>
                      </a:pPr>
                      <a:r>
                        <a:rPr lang="en-GB" sz="1000" dirty="0">
                          <a:solidFill>
                            <a:schemeClr val="tx1"/>
                          </a:solidFill>
                          <a:effectLst/>
                          <a:latin typeface="Calibri" panose="020F0502020204030204" pitchFamily="34" charset="0"/>
                          <a:cs typeface="Calibri" panose="020F0502020204030204" pitchFamily="34" charset="0"/>
                        </a:rPr>
                        <a:t>7. Fr. </a:t>
                      </a:r>
                      <a:r>
                        <a:rPr lang="en-GB" sz="1000" dirty="0" err="1">
                          <a:solidFill>
                            <a:schemeClr val="tx1"/>
                          </a:solidFill>
                          <a:effectLst/>
                          <a:latin typeface="Calibri" panose="020F0502020204030204" pitchFamily="34" charset="0"/>
                          <a:cs typeface="Calibri" panose="020F0502020204030204" pitchFamily="34" charset="0"/>
                        </a:rPr>
                        <a:t>Tapasi</a:t>
                      </a:r>
                      <a:r>
                        <a:rPr lang="en-GB" sz="1000" dirty="0">
                          <a:solidFill>
                            <a:schemeClr val="tx1"/>
                          </a:solidFill>
                          <a:effectLst/>
                          <a:latin typeface="Calibri" panose="020F0502020204030204" pitchFamily="34" charset="0"/>
                          <a:cs typeface="Calibri" panose="020F0502020204030204" pitchFamily="34" charset="0"/>
                        </a:rPr>
                        <a:t> </a:t>
                      </a:r>
                      <a:r>
                        <a:rPr lang="en-GB" sz="1000" dirty="0" err="1">
                          <a:solidFill>
                            <a:schemeClr val="tx1"/>
                          </a:solidFill>
                          <a:effectLst/>
                          <a:latin typeface="Calibri" panose="020F0502020204030204" pitchFamily="34" charset="0"/>
                          <a:cs typeface="Calibri" panose="020F0502020204030204" pitchFamily="34" charset="0"/>
                        </a:rPr>
                        <a:t>Mondol</a:t>
                      </a:r>
                      <a:endParaRPr lang="en-GB" sz="1000" dirty="0">
                        <a:solidFill>
                          <a:schemeClr val="tx1"/>
                        </a:solidFill>
                        <a:effectLst/>
                        <a:latin typeface="Calibri" panose="020F0502020204030204" pitchFamily="34" charset="0"/>
                        <a:cs typeface="Calibri" panose="020F0502020204030204" pitchFamily="34" charset="0"/>
                      </a:endParaRPr>
                    </a:p>
                    <a:p>
                      <a:pPr>
                        <a:lnSpc>
                          <a:spcPct val="115000"/>
                        </a:lnSpc>
                        <a:spcAft>
                          <a:spcPts val="300"/>
                        </a:spcAft>
                      </a:pPr>
                      <a:r>
                        <a:rPr lang="en-GB" sz="1000" dirty="0">
                          <a:solidFill>
                            <a:schemeClr val="tx1"/>
                          </a:solidFill>
                          <a:effectLst/>
                          <a:latin typeface="Calibri" panose="020F0502020204030204" pitchFamily="34" charset="0"/>
                          <a:cs typeface="Calibri" panose="020F0502020204030204" pitchFamily="34" charset="0"/>
                        </a:rPr>
                        <a:t>8. Fr. </a:t>
                      </a:r>
                      <a:r>
                        <a:rPr lang="en-GB" sz="1000" dirty="0" err="1">
                          <a:solidFill>
                            <a:schemeClr val="tx1"/>
                          </a:solidFill>
                          <a:effectLst/>
                          <a:latin typeface="Calibri" panose="020F0502020204030204" pitchFamily="34" charset="0"/>
                          <a:cs typeface="Calibri" panose="020F0502020204030204" pitchFamily="34" charset="0"/>
                        </a:rPr>
                        <a:t>Sobita</a:t>
                      </a:r>
                      <a:r>
                        <a:rPr lang="en-GB" sz="1000" dirty="0">
                          <a:solidFill>
                            <a:schemeClr val="tx1"/>
                          </a:solidFill>
                          <a:effectLst/>
                          <a:latin typeface="Calibri" panose="020F0502020204030204" pitchFamily="34" charset="0"/>
                          <a:cs typeface="Calibri" panose="020F0502020204030204" pitchFamily="34" charset="0"/>
                        </a:rPr>
                        <a:t> </a:t>
                      </a:r>
                      <a:r>
                        <a:rPr lang="en-GB" sz="1000" dirty="0" err="1">
                          <a:solidFill>
                            <a:schemeClr val="tx1"/>
                          </a:solidFill>
                          <a:effectLst/>
                          <a:latin typeface="Calibri" panose="020F0502020204030204" pitchFamily="34" charset="0"/>
                          <a:cs typeface="Calibri" panose="020F0502020204030204" pitchFamily="34" charset="0"/>
                        </a:rPr>
                        <a:t>Mondol</a:t>
                      </a:r>
                      <a:endParaRPr lang="da-DK" sz="1000" dirty="0">
                        <a:solidFill>
                          <a:schemeClr val="tx1"/>
                        </a:solidFill>
                        <a:effectLst/>
                        <a:latin typeface="Calibri" panose="020F0502020204030204" pitchFamily="34" charset="0"/>
                        <a:cs typeface="Calibri" panose="020F0502020204030204" pitchFamily="34" charset="0"/>
                      </a:endParaRPr>
                    </a:p>
                  </a:txBody>
                  <a:tcPr marL="17123" marR="17123" marT="9174" marB="0"/>
                </a:tc>
                <a:tc>
                  <a:txBody>
                    <a:bodyPr/>
                    <a:lstStyle/>
                    <a:p>
                      <a:pPr>
                        <a:lnSpc>
                          <a:spcPct val="115000"/>
                        </a:lnSpc>
                        <a:spcAft>
                          <a:spcPts val="1000"/>
                        </a:spcAft>
                      </a:pPr>
                      <a:r>
                        <a:rPr lang="en-GB" sz="1200" dirty="0">
                          <a:effectLst/>
                          <a:latin typeface="Calibri" panose="020F0502020204030204" pitchFamily="34" charset="0"/>
                          <a:cs typeface="Calibri" panose="020F0502020204030204" pitchFamily="34" charset="0"/>
                        </a:rPr>
                        <a:t> </a:t>
                      </a:r>
                      <a:r>
                        <a:rPr lang="da-DK" sz="1200" dirty="0">
                          <a:solidFill>
                            <a:schemeClr val="tx1"/>
                          </a:solidFill>
                          <a:effectLst/>
                          <a:latin typeface="Calibri" panose="020F0502020204030204" pitchFamily="34" charset="0"/>
                          <a:cs typeface="Calibri" panose="020F0502020204030204" pitchFamily="34" charset="0"/>
                        </a:rPr>
                        <a:t>Dreng: 55, Piger 51</a:t>
                      </a:r>
                      <a:endParaRPr lang="da-DK" sz="1200" dirty="0">
                        <a:solidFill>
                          <a:schemeClr val="tx1"/>
                        </a:solidFill>
                        <a:effectLst/>
                        <a:latin typeface="Calibri" panose="020F0502020204030204" pitchFamily="34" charset="0"/>
                        <a:ea typeface="Calibri"/>
                        <a:cs typeface="Calibri" panose="020F0502020204030204" pitchFamily="34" charset="0"/>
                      </a:endParaRPr>
                    </a:p>
                  </a:txBody>
                  <a:tcPr marL="17123" marR="17123" marT="9174" marB="0"/>
                </a:tc>
                <a:tc>
                  <a:txBody>
                    <a:bodyPr/>
                    <a:lstStyle/>
                    <a:p>
                      <a:pPr algn="ctr">
                        <a:lnSpc>
                          <a:spcPct val="115000"/>
                        </a:lnSpc>
                        <a:spcAft>
                          <a:spcPts val="1000"/>
                        </a:spcAft>
                      </a:pPr>
                      <a:r>
                        <a:rPr lang="da-DK" sz="1200" dirty="0">
                          <a:effectLst/>
                          <a:latin typeface="Calibri" panose="020F0502020204030204" pitchFamily="34" charset="0"/>
                          <a:cs typeface="Calibri" panose="020F0502020204030204" pitchFamily="34" charset="0"/>
                        </a:rPr>
                        <a:t>20</a:t>
                      </a:r>
                      <a:endParaRPr lang="da-DK" sz="1200" dirty="0">
                        <a:effectLst/>
                        <a:latin typeface="Calibri" panose="020F0502020204030204" pitchFamily="34" charset="0"/>
                        <a:ea typeface="Calibri"/>
                        <a:cs typeface="Calibri" panose="020F0502020204030204" pitchFamily="34" charset="0"/>
                      </a:endParaRPr>
                    </a:p>
                  </a:txBody>
                  <a:tcPr marL="17123" marR="17123" marT="9174" marB="0"/>
                </a:tc>
                <a:tc>
                  <a:txBody>
                    <a:bodyPr/>
                    <a:lstStyle/>
                    <a:p>
                      <a:pPr algn="ctr">
                        <a:lnSpc>
                          <a:spcPct val="115000"/>
                        </a:lnSpc>
                        <a:spcAft>
                          <a:spcPts val="1000"/>
                        </a:spcAft>
                      </a:pPr>
                      <a:r>
                        <a:rPr lang="da-DK" sz="1200" dirty="0">
                          <a:effectLst/>
                          <a:latin typeface="Calibri" panose="020F0502020204030204" pitchFamily="34" charset="0"/>
                          <a:cs typeface="Calibri" panose="020F0502020204030204" pitchFamily="34" charset="0"/>
                        </a:rPr>
                        <a:t>11</a:t>
                      </a:r>
                      <a:endParaRPr lang="da-DK" sz="1200" dirty="0">
                        <a:effectLst/>
                        <a:latin typeface="Calibri" panose="020F0502020204030204" pitchFamily="34" charset="0"/>
                        <a:ea typeface="Calibri"/>
                        <a:cs typeface="Calibri" panose="020F0502020204030204" pitchFamily="34" charset="0"/>
                      </a:endParaRPr>
                    </a:p>
                  </a:txBody>
                  <a:tcPr marL="17123" marR="17123" marT="9174" marB="0"/>
                </a:tc>
                <a:tc>
                  <a:txBody>
                    <a:bodyPr/>
                    <a:lstStyle/>
                    <a:p>
                      <a:pPr algn="ctr">
                        <a:lnSpc>
                          <a:spcPct val="115000"/>
                        </a:lnSpc>
                        <a:spcAft>
                          <a:spcPts val="1000"/>
                        </a:spcAft>
                      </a:pPr>
                      <a:r>
                        <a:rPr lang="da-DK" sz="1200" dirty="0">
                          <a:effectLst/>
                          <a:latin typeface="Calibri" panose="020F0502020204030204" pitchFamily="34" charset="0"/>
                          <a:cs typeface="Calibri" panose="020F0502020204030204" pitchFamily="34" charset="0"/>
                        </a:rPr>
                        <a:t>16</a:t>
                      </a:r>
                      <a:endParaRPr lang="da-DK" sz="1200" dirty="0">
                        <a:effectLst/>
                        <a:latin typeface="Calibri" panose="020F0502020204030204" pitchFamily="34" charset="0"/>
                        <a:ea typeface="Calibri"/>
                        <a:cs typeface="Calibri" panose="020F0502020204030204" pitchFamily="34" charset="0"/>
                      </a:endParaRPr>
                    </a:p>
                  </a:txBody>
                  <a:tcPr marL="17123" marR="17123" marT="9174" marB="0"/>
                </a:tc>
                <a:tc>
                  <a:txBody>
                    <a:bodyPr/>
                    <a:lstStyle/>
                    <a:p>
                      <a:pPr algn="ctr">
                        <a:lnSpc>
                          <a:spcPct val="115000"/>
                        </a:lnSpc>
                        <a:spcAft>
                          <a:spcPts val="1000"/>
                        </a:spcAft>
                      </a:pPr>
                      <a:r>
                        <a:rPr lang="da-DK" sz="1200" dirty="0">
                          <a:effectLst/>
                          <a:latin typeface="Calibri" panose="020F0502020204030204" pitchFamily="34" charset="0"/>
                          <a:cs typeface="Calibri" panose="020F0502020204030204" pitchFamily="34" charset="0"/>
                        </a:rPr>
                        <a:t>19</a:t>
                      </a:r>
                      <a:endParaRPr lang="da-DK" sz="1200" dirty="0">
                        <a:effectLst/>
                        <a:latin typeface="Calibri" panose="020F0502020204030204" pitchFamily="34" charset="0"/>
                        <a:ea typeface="Calibri"/>
                        <a:cs typeface="Calibri" panose="020F0502020204030204" pitchFamily="34" charset="0"/>
                      </a:endParaRPr>
                    </a:p>
                  </a:txBody>
                  <a:tcPr marL="17123" marR="17123" marT="9174" marB="0"/>
                </a:tc>
                <a:tc>
                  <a:txBody>
                    <a:bodyPr/>
                    <a:lstStyle/>
                    <a:p>
                      <a:pPr algn="ctr">
                        <a:lnSpc>
                          <a:spcPct val="115000"/>
                        </a:lnSpc>
                        <a:spcAft>
                          <a:spcPts val="1000"/>
                        </a:spcAft>
                      </a:pPr>
                      <a:r>
                        <a:rPr lang="da-DK" sz="1200" dirty="0">
                          <a:effectLst/>
                          <a:latin typeface="Calibri" panose="020F0502020204030204" pitchFamily="34" charset="0"/>
                          <a:ea typeface="+mn-ea"/>
                          <a:cs typeface="Calibri" panose="020F0502020204030204" pitchFamily="34" charset="0"/>
                        </a:rPr>
                        <a:t>21</a:t>
                      </a:r>
                      <a:endParaRPr lang="da-DK" sz="1200" dirty="0">
                        <a:effectLst/>
                        <a:latin typeface="Calibri" panose="020F0502020204030204" pitchFamily="34" charset="0"/>
                        <a:ea typeface="Calibri"/>
                        <a:cs typeface="Calibri" panose="020F0502020204030204" pitchFamily="34" charset="0"/>
                      </a:endParaRPr>
                    </a:p>
                  </a:txBody>
                  <a:tcPr marL="17123" marR="17123" marT="9174" marB="0"/>
                </a:tc>
                <a:tc>
                  <a:txBody>
                    <a:bodyPr/>
                    <a:lstStyle/>
                    <a:p>
                      <a:pPr algn="ctr">
                        <a:lnSpc>
                          <a:spcPct val="115000"/>
                        </a:lnSpc>
                        <a:spcAft>
                          <a:spcPts val="1000"/>
                        </a:spcAft>
                      </a:pPr>
                      <a:r>
                        <a:rPr lang="da-DK" sz="1200" dirty="0">
                          <a:effectLst/>
                          <a:latin typeface="Calibri" panose="020F0502020204030204" pitchFamily="34" charset="0"/>
                          <a:cs typeface="Calibri" panose="020F0502020204030204" pitchFamily="34" charset="0"/>
                        </a:rPr>
                        <a:t>11</a:t>
                      </a:r>
                      <a:endParaRPr lang="da-DK" sz="1200" dirty="0">
                        <a:effectLst/>
                        <a:latin typeface="Calibri" panose="020F0502020204030204" pitchFamily="34" charset="0"/>
                        <a:ea typeface="Calibri"/>
                        <a:cs typeface="Calibri" panose="020F0502020204030204" pitchFamily="34" charset="0"/>
                      </a:endParaRPr>
                    </a:p>
                  </a:txBody>
                  <a:tcPr marL="17123" marR="17123" marT="9174" marB="0"/>
                </a:tc>
                <a:tc>
                  <a:txBody>
                    <a:bodyPr/>
                    <a:lstStyle/>
                    <a:p>
                      <a:pPr algn="ctr">
                        <a:lnSpc>
                          <a:spcPct val="115000"/>
                        </a:lnSpc>
                        <a:spcAft>
                          <a:spcPts val="1000"/>
                        </a:spcAft>
                      </a:pPr>
                      <a:r>
                        <a:rPr lang="da-DK" sz="1200" dirty="0">
                          <a:effectLst/>
                          <a:latin typeface="Calibri" panose="020F0502020204030204" pitchFamily="34" charset="0"/>
                          <a:cs typeface="Calibri" panose="020F0502020204030204" pitchFamily="34" charset="0"/>
                        </a:rPr>
                        <a:t>08</a:t>
                      </a:r>
                      <a:endParaRPr lang="da-DK" sz="1200" dirty="0">
                        <a:effectLst/>
                        <a:latin typeface="Calibri" panose="020F0502020204030204" pitchFamily="34" charset="0"/>
                        <a:ea typeface="Calibri"/>
                        <a:cs typeface="Calibri" panose="020F0502020204030204" pitchFamily="34" charset="0"/>
                      </a:endParaRPr>
                    </a:p>
                  </a:txBody>
                  <a:tcPr marL="17123" marR="17123" marT="9174" marB="0"/>
                </a:tc>
                <a:tc>
                  <a:txBody>
                    <a:bodyPr/>
                    <a:lstStyle/>
                    <a:p>
                      <a:pPr algn="ctr">
                        <a:lnSpc>
                          <a:spcPct val="115000"/>
                        </a:lnSpc>
                        <a:spcAft>
                          <a:spcPts val="1000"/>
                        </a:spcAft>
                      </a:pPr>
                      <a:r>
                        <a:rPr lang="da-DK" sz="1200" dirty="0">
                          <a:effectLst/>
                          <a:latin typeface="Calibri" panose="020F0502020204030204" pitchFamily="34" charset="0"/>
                          <a:cs typeface="Calibri" panose="020F0502020204030204" pitchFamily="34" charset="0"/>
                        </a:rPr>
                        <a:t>106</a:t>
                      </a:r>
                      <a:endParaRPr lang="da-DK" sz="1200" dirty="0">
                        <a:effectLst/>
                        <a:latin typeface="Calibri" panose="020F0502020204030204" pitchFamily="34" charset="0"/>
                        <a:ea typeface="Calibri"/>
                        <a:cs typeface="Calibri" panose="020F0502020204030204" pitchFamily="34" charset="0"/>
                      </a:endParaRPr>
                    </a:p>
                  </a:txBody>
                  <a:tcPr marL="17123" marR="17123" marT="9174" marB="0"/>
                </a:tc>
                <a:extLst>
                  <a:ext uri="{0D108BD9-81ED-4DB2-BD59-A6C34878D82A}">
                    <a16:rowId xmlns:a16="http://schemas.microsoft.com/office/drawing/2014/main" val="10002"/>
                  </a:ext>
                </a:extLst>
              </a:tr>
              <a:tr h="2486038">
                <a:tc vMerge="1">
                  <a:txBody>
                    <a:bodyPr/>
                    <a:lstStyle/>
                    <a:p>
                      <a:endParaRPr lang="da-DK"/>
                    </a:p>
                  </a:txBody>
                  <a:tcPr/>
                </a:tc>
                <a:tc vMerge="1">
                  <a:txBody>
                    <a:bodyPr/>
                    <a:lstStyle/>
                    <a:p>
                      <a:endParaRPr lang="da-DK"/>
                    </a:p>
                  </a:txBody>
                  <a:tcPr/>
                </a:tc>
                <a:tc gridSpan="9">
                  <a:txBody>
                    <a:bodyPr/>
                    <a:lstStyle/>
                    <a:p>
                      <a:pPr marL="180975" lvl="0" indent="-180975">
                        <a:lnSpc>
                          <a:spcPct val="115000"/>
                        </a:lnSpc>
                        <a:spcAft>
                          <a:spcPts val="300"/>
                        </a:spcAft>
                        <a:buFont typeface="Symbol"/>
                        <a:buChar char=""/>
                      </a:pPr>
                      <a:r>
                        <a:rPr lang="da-DK" sz="1100" dirty="0">
                          <a:solidFill>
                            <a:schemeClr val="tx1"/>
                          </a:solidFill>
                          <a:effectLst/>
                          <a:latin typeface="Calibri" panose="020F0502020204030204" pitchFamily="34" charset="0"/>
                          <a:cs typeface="Calibri" panose="020F0502020204030204" pitchFamily="34" charset="0"/>
                        </a:rPr>
                        <a:t>43  gik op til årsprøven. 5% fik &lt;50%, 12% fik &lt;60%, 23% fik &lt;70%, 60% fik &lt;80%</a:t>
                      </a:r>
                    </a:p>
                    <a:p>
                      <a:pPr marL="177800" lvl="0" indent="-177800">
                        <a:lnSpc>
                          <a:spcPct val="100000"/>
                        </a:lnSpc>
                        <a:spcAft>
                          <a:spcPts val="300"/>
                        </a:spcAft>
                        <a:buFont typeface="Symbol"/>
                        <a:buChar char=""/>
                      </a:pPr>
                      <a:r>
                        <a:rPr lang="da-DK" sz="1100" dirty="0">
                          <a:effectLst/>
                          <a:latin typeface="Calibri" panose="020F0502020204030204" pitchFamily="34" charset="0"/>
                          <a:ea typeface="Calibri"/>
                          <a:cs typeface="Calibri" panose="020F0502020204030204" pitchFamily="34" charset="0"/>
                        </a:rPr>
                        <a:t>Man afholdt 4 forældremøder: (1) man dannede ny skolekommite, (2) optagelse af nye elever og uddeling bøger i  januar, undervisnings start i februar</a:t>
                      </a:r>
                      <a:r>
                        <a:rPr lang="da-DK" sz="1100" baseline="0" dirty="0">
                          <a:effectLst/>
                          <a:latin typeface="Calibri" panose="020F0502020204030204" pitchFamily="34" charset="0"/>
                          <a:ea typeface="Calibri"/>
                          <a:cs typeface="Calibri" panose="020F0502020204030204" pitchFamily="34" charset="0"/>
                        </a:rPr>
                        <a:t>, </a:t>
                      </a:r>
                      <a:r>
                        <a:rPr lang="da-DK" sz="1100" dirty="0">
                          <a:effectLst/>
                          <a:latin typeface="Calibri" panose="020F0502020204030204" pitchFamily="34" charset="0"/>
                          <a:ea typeface="Calibri"/>
                          <a:cs typeface="Calibri" panose="020F0502020204030204" pitchFamily="34" charset="0"/>
                        </a:rPr>
                        <a:t>(3) </a:t>
                      </a:r>
                      <a:r>
                        <a:rPr lang="da-DK" sz="1100" baseline="0" dirty="0">
                          <a:effectLst/>
                          <a:latin typeface="Calibri" panose="020F0502020204030204" pitchFamily="34" charset="0"/>
                          <a:ea typeface="Calibri"/>
                          <a:cs typeface="Calibri" panose="020F0502020204030204" pitchFamily="34" charset="0"/>
                        </a:rPr>
                        <a:t>inden 25. hver måned skal alle elever betale månedspenge, </a:t>
                      </a:r>
                      <a:r>
                        <a:rPr lang="da-DK" sz="1100" dirty="0">
                          <a:effectLst/>
                          <a:latin typeface="Calibri" panose="020F0502020204030204" pitchFamily="34" charset="0"/>
                          <a:ea typeface="Calibri"/>
                          <a:cs typeface="Calibri" panose="020F0502020204030204" pitchFamily="34" charset="0"/>
                        </a:rPr>
                        <a:t>(4) </a:t>
                      </a:r>
                      <a:r>
                        <a:rPr lang="da-DK" sz="1100" baseline="0" dirty="0">
                          <a:effectLst/>
                          <a:latin typeface="Calibri" panose="020F0502020204030204" pitchFamily="34" charset="0"/>
                          <a:ea typeface="Calibri"/>
                          <a:cs typeface="Calibri" panose="020F0502020204030204" pitchFamily="34" charset="0"/>
                        </a:rPr>
                        <a:t>halvårig eksamen skal afholdes i juni/juli måned, </a:t>
                      </a:r>
                      <a:r>
                        <a:rPr lang="da-DK" sz="1100" dirty="0">
                          <a:effectLst/>
                          <a:latin typeface="Calibri" panose="020F0502020204030204" pitchFamily="34" charset="0"/>
                          <a:ea typeface="Calibri"/>
                          <a:cs typeface="Calibri" panose="020F0502020204030204" pitchFamily="34" charset="0"/>
                        </a:rPr>
                        <a:t>(5) </a:t>
                      </a:r>
                      <a:r>
                        <a:rPr lang="da-DK" sz="1100" baseline="0" dirty="0">
                          <a:effectLst/>
                          <a:latin typeface="Calibri" panose="020F0502020204030204" pitchFamily="34" charset="0"/>
                          <a:ea typeface="Calibri"/>
                          <a:cs typeface="Calibri" panose="020F0502020204030204" pitchFamily="34" charset="0"/>
                        </a:rPr>
                        <a:t>alle forældre skal være tilstede ved hvert forældre møde samt Saraswati puja, </a:t>
                      </a:r>
                      <a:r>
                        <a:rPr lang="da-DK" sz="1100" dirty="0">
                          <a:effectLst/>
                          <a:latin typeface="Calibri" panose="020F0502020204030204" pitchFamily="34" charset="0"/>
                          <a:ea typeface="Calibri"/>
                          <a:cs typeface="Calibri" panose="020F0502020204030204" pitchFamily="34" charset="0"/>
                        </a:rPr>
                        <a:t>(6) </a:t>
                      </a:r>
                      <a:r>
                        <a:rPr lang="da-DK" sz="1100" baseline="0" dirty="0">
                          <a:effectLst/>
                          <a:latin typeface="Calibri" panose="020F0502020204030204" pitchFamily="34" charset="0"/>
                          <a:ea typeface="Calibri"/>
                          <a:cs typeface="Calibri" panose="020F0502020204030204" pitchFamily="34" charset="0"/>
                        </a:rPr>
                        <a:t>VBP skal drives i linje med VSN, </a:t>
                      </a:r>
                      <a:r>
                        <a:rPr lang="da-DK" sz="1100" dirty="0">
                          <a:effectLst/>
                          <a:latin typeface="Calibri" panose="020F0502020204030204" pitchFamily="34" charset="0"/>
                          <a:ea typeface="Calibri"/>
                          <a:cs typeface="Calibri" panose="020F0502020204030204" pitchFamily="34" charset="0"/>
                        </a:rPr>
                        <a:t>(7) </a:t>
                      </a:r>
                      <a:r>
                        <a:rPr lang="da-DK" sz="1100" baseline="0" dirty="0">
                          <a:effectLst/>
                          <a:latin typeface="Calibri" panose="020F0502020204030204" pitchFamily="34" charset="0"/>
                          <a:ea typeface="Calibri"/>
                          <a:cs typeface="Calibri" panose="020F0502020204030204" pitchFamily="34" charset="0"/>
                        </a:rPr>
                        <a:t>alle VPB ele-ver skal registrere deres navn ved regerings potal register. </a:t>
                      </a:r>
                    </a:p>
                    <a:p>
                      <a:pPr marL="180975" lvl="0" indent="-180975">
                        <a:lnSpc>
                          <a:spcPct val="100000"/>
                        </a:lnSpc>
                        <a:spcAft>
                          <a:spcPts val="300"/>
                        </a:spcAft>
                        <a:buFont typeface="Symbol"/>
                        <a:buChar char=""/>
                      </a:pPr>
                      <a:r>
                        <a:rPr lang="da-DK" sz="1100" baseline="0" dirty="0">
                          <a:effectLst/>
                          <a:latin typeface="Calibri" panose="020F0502020204030204" pitchFamily="34" charset="0"/>
                          <a:ea typeface="Calibri"/>
                          <a:cs typeface="Calibri" panose="020F0502020204030204" pitchFamily="34" charset="0"/>
                        </a:rPr>
                        <a:t>Ved lærermøder blev følgende bestemt: (1) Alle elever skal aflægge månedsprø-ve, (2) hver måned skal man foretage fortalervirksomhed i omegnen for at få elever til SVPB, (3) elevernes curriculim skal laves, (4) eksamens spørgsmålene skal afleveres 20 dage før eksamendato, (5) alle skal deltage i alt slags arbejde ved skolen, (6) alle koder tilhørende skolen skal afleveres til regeringskontoret, (7) alle SVPB elever skal registrere deres navn ved regeringskontor. (8) børnene skal lære engelsk efter 1-4 hæfter. Der blev ikke holdt bestyrelsesmøde. </a:t>
                      </a:r>
                      <a:endParaRPr lang="da-DK" sz="1100" dirty="0">
                        <a:effectLst/>
                        <a:latin typeface="Calibri" panose="020F0502020204030204" pitchFamily="34" charset="0"/>
                        <a:ea typeface="Calibri"/>
                        <a:cs typeface="Calibri" panose="020F0502020204030204" pitchFamily="34" charset="0"/>
                      </a:endParaRPr>
                    </a:p>
                    <a:p>
                      <a:pPr marL="180975" lvl="0" indent="-180975">
                        <a:lnSpc>
                          <a:spcPct val="100000"/>
                        </a:lnSpc>
                        <a:spcAft>
                          <a:spcPts val="300"/>
                        </a:spcAft>
                        <a:buFont typeface="Symbol"/>
                        <a:buChar char=""/>
                      </a:pPr>
                      <a:r>
                        <a:rPr lang="da-DK" sz="1100" dirty="0">
                          <a:solidFill>
                            <a:schemeClr val="tx1"/>
                          </a:solidFill>
                          <a:effectLst/>
                          <a:latin typeface="Calibri" panose="020F0502020204030204" pitchFamily="34" charset="0"/>
                          <a:cs typeface="Calibri" panose="020F0502020204030204" pitchFamily="34" charset="0"/>
                        </a:rPr>
                        <a:t>3 kapacitetsopbygnings session blev afholdt for lærerne vedr JL  ved</a:t>
                      </a:r>
                      <a:r>
                        <a:rPr lang="da-DK" sz="1100" baseline="0" dirty="0">
                          <a:solidFill>
                            <a:schemeClr val="tx1"/>
                          </a:solidFill>
                          <a:effectLst/>
                          <a:latin typeface="Calibri" panose="020F0502020204030204" pitchFamily="34" charset="0"/>
                          <a:cs typeface="Calibri" panose="020F0502020204030204" pitchFamily="34" charset="0"/>
                        </a:rPr>
                        <a:t> JGVK</a:t>
                      </a:r>
                      <a:endParaRPr lang="da-DK" sz="1100" dirty="0">
                        <a:solidFill>
                          <a:schemeClr val="tx1"/>
                        </a:solidFill>
                        <a:effectLst/>
                        <a:latin typeface="Calibri" panose="020F0502020204030204" pitchFamily="34" charset="0"/>
                        <a:cs typeface="Calibri" panose="020F0502020204030204" pitchFamily="34" charset="0"/>
                      </a:endParaRPr>
                    </a:p>
                    <a:p>
                      <a:pPr marL="180975" lvl="0" indent="-180975">
                        <a:lnSpc>
                          <a:spcPct val="100000"/>
                        </a:lnSpc>
                        <a:spcAft>
                          <a:spcPts val="300"/>
                        </a:spcAft>
                        <a:buFont typeface="Symbol"/>
                        <a:buChar char=""/>
                      </a:pPr>
                      <a:r>
                        <a:rPr lang="da-DK" sz="1100" dirty="0">
                          <a:effectLst/>
                          <a:latin typeface="Calibri" panose="020F0502020204030204" pitchFamily="34" charset="0"/>
                          <a:cs typeface="Calibri" panose="020F0502020204030204" pitchFamily="34" charset="0"/>
                        </a:rPr>
                        <a:t>Af forskellige årsager har 12 elever  forladt skolen</a:t>
                      </a:r>
                    </a:p>
                    <a:p>
                      <a:pPr marL="180975" marR="0" lvl="0" indent="-180975" algn="l" defTabSz="914400" rtl="0" eaLnBrk="1" fontAlgn="auto" latinLnBrk="0" hangingPunct="1">
                        <a:lnSpc>
                          <a:spcPct val="100000"/>
                        </a:lnSpc>
                        <a:spcBef>
                          <a:spcPts val="0"/>
                        </a:spcBef>
                        <a:spcAft>
                          <a:spcPts val="300"/>
                        </a:spcAft>
                        <a:buClrTx/>
                        <a:buSzTx/>
                        <a:buFont typeface="Symbol"/>
                        <a:buChar char=""/>
                        <a:tabLst/>
                        <a:defRPr/>
                      </a:pPr>
                      <a:r>
                        <a:rPr lang="da-DK" sz="1100" dirty="0">
                          <a:effectLst/>
                          <a:latin typeface="Calibri" panose="020F0502020204030204" pitchFamily="34" charset="0"/>
                          <a:cs typeface="Calibri" panose="020F0502020204030204" pitchFamily="34" charset="0"/>
                        </a:rPr>
                        <a:t>Der blev fejret</a:t>
                      </a:r>
                      <a:r>
                        <a:rPr lang="da-DK" sz="1100" baseline="0" dirty="0">
                          <a:effectLst/>
                          <a:latin typeface="Calibri" panose="020F0502020204030204" pitchFamily="34" charset="0"/>
                          <a:cs typeface="Calibri" panose="020F0502020204030204" pitchFamily="34" charset="0"/>
                        </a:rPr>
                        <a:t> 3 hellig dage: Netaju Subhash Chandra Bose fødselsdag, </a:t>
                      </a:r>
                      <a:r>
                        <a:rPr lang="da-DK" sz="1100" baseline="0" dirty="0" err="1">
                          <a:effectLst/>
                          <a:latin typeface="Calibri" panose="020F0502020204030204" pitchFamily="34" charset="0"/>
                          <a:cs typeface="Calibri" panose="020F0502020204030204" pitchFamily="34" charset="0"/>
                        </a:rPr>
                        <a:t>Republic</a:t>
                      </a:r>
                      <a:r>
                        <a:rPr lang="da-DK" sz="1100" baseline="0" dirty="0">
                          <a:effectLst/>
                          <a:latin typeface="Calibri" panose="020F0502020204030204" pitchFamily="34" charset="0"/>
                          <a:cs typeface="Calibri" panose="020F0502020204030204" pitchFamily="34" charset="0"/>
                        </a:rPr>
                        <a:t> dag og Uafhængighedsdag.</a:t>
                      </a:r>
                      <a:endParaRPr lang="da-DK" sz="1100" dirty="0">
                        <a:effectLst/>
                        <a:latin typeface="Calibri" panose="020F0502020204030204" pitchFamily="34" charset="0"/>
                        <a:cs typeface="Calibri" panose="020F0502020204030204" pitchFamily="34" charset="0"/>
                      </a:endParaRPr>
                    </a:p>
                  </a:txBody>
                  <a:tcPr marL="17123" marR="17123" marT="9174" marB="0"/>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val="10003"/>
                  </a:ext>
                </a:extLst>
              </a:tr>
            </a:tbl>
          </a:graphicData>
        </a:graphic>
      </p:graphicFrame>
      <p:sp>
        <p:nvSpPr>
          <p:cNvPr id="11" name="TextBox 14"/>
          <p:cNvSpPr txBox="1"/>
          <p:nvPr/>
        </p:nvSpPr>
        <p:spPr>
          <a:xfrm>
            <a:off x="197102" y="9233435"/>
            <a:ext cx="6435324" cy="226591"/>
          </a:xfrm>
          <a:prstGeom prst="rect">
            <a:avLst/>
          </a:prstGeom>
          <a:solidFill>
            <a:schemeClr val="bg1"/>
          </a:solidFill>
        </p:spPr>
        <p:txBody>
          <a:bodyPr wrap="square" lIns="36000" tIns="36000" rIns="36000" bIns="36000" rtlCol="0">
            <a:spAutoFit/>
          </a:bodyPr>
          <a:lstStyle/>
          <a:p>
            <a:r>
              <a:rPr lang="da-DK" sz="1000" i="1" dirty="0">
                <a:latin typeface="Calibri" panose="020F0502020204030204" pitchFamily="34" charset="0"/>
                <a:cs typeface="Calibri" panose="020F0502020204030204" pitchFamily="34" charset="0"/>
              </a:rPr>
              <a:t>Statistik vedr Vivekananda Pathabhaban skole ved Amlamethi  som støttes af HTAS </a:t>
            </a:r>
          </a:p>
        </p:txBody>
      </p:sp>
      <p:grpSp>
        <p:nvGrpSpPr>
          <p:cNvPr id="7" name="Group 6">
            <a:extLst>
              <a:ext uri="{FF2B5EF4-FFF2-40B4-BE49-F238E27FC236}">
                <a16:creationId xmlns:a16="http://schemas.microsoft.com/office/drawing/2014/main" id="{9A0ACE05-2B8E-9403-985F-D1EED07BE8DD}"/>
              </a:ext>
            </a:extLst>
          </p:cNvPr>
          <p:cNvGrpSpPr/>
          <p:nvPr/>
        </p:nvGrpSpPr>
        <p:grpSpPr>
          <a:xfrm>
            <a:off x="99100" y="190581"/>
            <a:ext cx="3175438" cy="2262597"/>
            <a:chOff x="99100" y="190581"/>
            <a:chExt cx="3175438" cy="2262597"/>
          </a:xfrm>
        </p:grpSpPr>
        <p:sp>
          <p:nvSpPr>
            <p:cNvPr id="10" name="TextBox 9"/>
            <p:cNvSpPr txBox="1"/>
            <p:nvPr/>
          </p:nvSpPr>
          <p:spPr>
            <a:xfrm>
              <a:off x="99100" y="2226587"/>
              <a:ext cx="3175438" cy="226591"/>
            </a:xfrm>
            <a:prstGeom prst="rect">
              <a:avLst/>
            </a:prstGeom>
            <a:solidFill>
              <a:schemeClr val="bg1"/>
            </a:solidFill>
          </p:spPr>
          <p:txBody>
            <a:bodyPr wrap="square" lIns="36000" tIns="36000" rIns="36000" bIns="36000" rtlCol="0">
              <a:spAutoFit/>
            </a:bodyPr>
            <a:lstStyle/>
            <a:p>
              <a:r>
                <a:rPr lang="da-DK" sz="1000" i="1" dirty="0">
                  <a:solidFill>
                    <a:prstClr val="black"/>
                  </a:solidFill>
                  <a:latin typeface="Calibri" panose="020F0502020204030204" pitchFamily="34" charset="0"/>
                  <a:cs typeface="Calibri" panose="020F0502020204030204" pitchFamily="34" charset="0"/>
                </a:rPr>
                <a:t>Fejring af Tagores fødselsdag ved NSSN i Bermajur</a:t>
              </a:r>
            </a:p>
          </p:txBody>
        </p:sp>
        <p:pic>
          <p:nvPicPr>
            <p:cNvPr id="4" name="Picture 3">
              <a:extLst>
                <a:ext uri="{FF2B5EF4-FFF2-40B4-BE49-F238E27FC236}">
                  <a16:creationId xmlns:a16="http://schemas.microsoft.com/office/drawing/2014/main" id="{5829E56B-0C3C-A2B5-AABF-EEB7FC41AD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893" y="190581"/>
              <a:ext cx="3137970" cy="2026115"/>
            </a:xfrm>
            <a:prstGeom prst="rect">
              <a:avLst/>
            </a:prstGeom>
          </p:spPr>
        </p:pic>
      </p:grpSp>
      <p:grpSp>
        <p:nvGrpSpPr>
          <p:cNvPr id="8" name="Group 7">
            <a:extLst>
              <a:ext uri="{FF2B5EF4-FFF2-40B4-BE49-F238E27FC236}">
                <a16:creationId xmlns:a16="http://schemas.microsoft.com/office/drawing/2014/main" id="{DEA97D53-0F49-C1EF-DA54-B3ACD60D62A1}"/>
              </a:ext>
            </a:extLst>
          </p:cNvPr>
          <p:cNvGrpSpPr/>
          <p:nvPr/>
        </p:nvGrpSpPr>
        <p:grpSpPr>
          <a:xfrm>
            <a:off x="3488062" y="2800838"/>
            <a:ext cx="3253306" cy="2514012"/>
            <a:chOff x="3488062" y="2792760"/>
            <a:chExt cx="3253306" cy="2514012"/>
          </a:xfrm>
        </p:grpSpPr>
        <p:pic>
          <p:nvPicPr>
            <p:cNvPr id="5" name="Picture 4">
              <a:extLst>
                <a:ext uri="{FF2B5EF4-FFF2-40B4-BE49-F238E27FC236}">
                  <a16:creationId xmlns:a16="http://schemas.microsoft.com/office/drawing/2014/main" id="{260DE019-E28C-0B32-E095-8776A14095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1010" y="2792760"/>
              <a:ext cx="3223236" cy="2437972"/>
            </a:xfrm>
            <a:prstGeom prst="rect">
              <a:avLst/>
            </a:prstGeom>
          </p:spPr>
        </p:pic>
        <p:sp>
          <p:nvSpPr>
            <p:cNvPr id="6" name="TextBox 5">
              <a:extLst>
                <a:ext uri="{FF2B5EF4-FFF2-40B4-BE49-F238E27FC236}">
                  <a16:creationId xmlns:a16="http://schemas.microsoft.com/office/drawing/2014/main" id="{AD1C347E-B709-6C0C-62BB-0C69B44DD10E}"/>
                </a:ext>
              </a:extLst>
            </p:cNvPr>
            <p:cNvSpPr txBox="1"/>
            <p:nvPr/>
          </p:nvSpPr>
          <p:spPr>
            <a:xfrm>
              <a:off x="3488062" y="5080181"/>
              <a:ext cx="3253306" cy="226591"/>
            </a:xfrm>
            <a:prstGeom prst="rect">
              <a:avLst/>
            </a:prstGeom>
            <a:solidFill>
              <a:schemeClr val="bg1"/>
            </a:solidFill>
          </p:spPr>
          <p:txBody>
            <a:bodyPr wrap="square" lIns="36000" tIns="36000" rIns="36000" bIns="36000" rtlCol="0">
              <a:spAutoFit/>
            </a:bodyPr>
            <a:lstStyle/>
            <a:p>
              <a:r>
                <a:rPr lang="da-DK" sz="1000" i="1" dirty="0">
                  <a:solidFill>
                    <a:prstClr val="black"/>
                  </a:solidFill>
                  <a:latin typeface="Calibri" panose="020F0502020204030204" pitchFamily="34" charset="0"/>
                  <a:cs typeface="Calibri" panose="020F0502020204030204" pitchFamily="34" charset="0"/>
                </a:rPr>
                <a:t>NFS skolebygningen på Amlamethi</a:t>
              </a:r>
            </a:p>
          </p:txBody>
        </p:sp>
      </p:grpSp>
    </p:spTree>
    <p:extLst>
      <p:ext uri="{BB962C8B-B14F-4D97-AF65-F5344CB8AC3E}">
        <p14:creationId xmlns:p14="http://schemas.microsoft.com/office/powerpoint/2010/main" val="999097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162385" y="216870"/>
            <a:ext cx="3184401" cy="5904579"/>
          </a:xfrm>
        </p:spPr>
        <p:txBody>
          <a:bodyPr lIns="0" tIns="0" rIns="0" bIns="0">
            <a:noAutofit/>
          </a:bodyPr>
          <a:lstStyle/>
          <a:p>
            <a:pPr marL="0" indent="0">
              <a:spcBef>
                <a:spcPts val="0"/>
              </a:spcBef>
              <a:buNone/>
            </a:pP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interesse og kapacitet til at forbedre forholdene i landdistrikterne, halter de stadig bagud, hvilket er et stort problem for hele landet, da største parten af </a:t>
            </a:r>
            <a:r>
              <a:rPr kumimoji="0" lang="da-DK" sz="115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befolkningen bor på landet. Derfor er SVVB en vig-</a:t>
            </a: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 vigtig institution, som eksisterer på 100% lokal baggrund, med en indsats på græsrodsniveau og af vital betydning for hele landets udvikling. SVVB skolen giver børnene en uddannelse </a:t>
            </a:r>
            <a:r>
              <a:rPr kumimoji="0" lang="da-DK" sz="115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omkring bengalsk,</a:t>
            </a: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 engelsk, matematik, historie, geografi som en forberedelse til videre uddannelse. Derudover engagerer SVVB børnene sig i den </a:t>
            </a:r>
            <a:r>
              <a:rPr lang="da-DK" sz="1200" kern="0" dirty="0">
                <a:solidFill>
                  <a:prstClr val="black"/>
                </a:solidFill>
                <a:latin typeface="Calibri" panose="020F0502020204030204" pitchFamily="34" charset="0"/>
                <a:ea typeface="Times New Roman" panose="02020603050405020304" pitchFamily="18" charset="0"/>
              </a:rPr>
              <a:t>lokale kultur med musik, dans, moral, etik, filosofi o.l., som mangler totalt andre steder, men har skabt interesse blandt befolkningen. </a:t>
            </a:r>
            <a:r>
              <a:rPr lang="da-DK" sz="1150" kern="0" dirty="0">
                <a:solidFill>
                  <a:prstClr val="black"/>
                </a:solidFill>
                <a:latin typeface="Calibri" panose="020F0502020204030204" pitchFamily="34" charset="0"/>
                <a:ea typeface="Times New Roman" panose="02020603050405020304" pitchFamily="18" charset="0"/>
              </a:rPr>
              <a:t>Skolens lærere er lokale, som bor i </a:t>
            </a:r>
            <a:r>
              <a:rPr lang="da-DK" sz="1100" kern="0" dirty="0">
                <a:solidFill>
                  <a:prstClr val="black"/>
                </a:solidFill>
                <a:latin typeface="Calibri" panose="020F0502020204030204" pitchFamily="34" charset="0"/>
                <a:ea typeface="Times New Roman" panose="02020603050405020304" pitchFamily="18" charset="0"/>
              </a:rPr>
              <a:t>nærheden</a:t>
            </a:r>
            <a:r>
              <a:rPr lang="da-DK" sz="1150" kern="0" dirty="0">
                <a:solidFill>
                  <a:prstClr val="black"/>
                </a:solidFill>
                <a:latin typeface="Calibri" panose="020F0502020204030204" pitchFamily="34" charset="0"/>
                <a:ea typeface="Times New Roman" panose="02020603050405020304" pitchFamily="18" charset="0"/>
              </a:rPr>
              <a:t> og</a:t>
            </a:r>
            <a:r>
              <a:rPr lang="da-DK" sz="1200" kern="0" dirty="0">
                <a:solidFill>
                  <a:prstClr val="black"/>
                </a:solidFill>
                <a:latin typeface="Calibri" panose="020F0502020204030204" pitchFamily="34" charset="0"/>
                <a:ea typeface="Times New Roman" panose="02020603050405020304" pitchFamily="18" charset="0"/>
              </a:rPr>
              <a:t> med IGF-Danmarks indsats bliver disse </a:t>
            </a:r>
            <a:r>
              <a:rPr lang="da-DK" sz="1150" kern="0" dirty="0">
                <a:solidFill>
                  <a:prstClr val="black"/>
                </a:solidFill>
                <a:latin typeface="Calibri" panose="020F0502020204030204" pitchFamily="34" charset="0"/>
                <a:ea typeface="Times New Roman" panose="02020603050405020304" pitchFamily="18" charset="0"/>
              </a:rPr>
              <a:t>et vigtigt ud</a:t>
            </a:r>
            <a:r>
              <a:rPr lang="da-DK" sz="1200" kern="0" dirty="0">
                <a:solidFill>
                  <a:prstClr val="black"/>
                </a:solidFill>
                <a:latin typeface="Calibri" panose="020F0502020204030204" pitchFamily="34" charset="0"/>
                <a:ea typeface="Times New Roman" panose="02020603050405020304" pitchFamily="18" charset="0"/>
              </a:rPr>
              <a:t>viklingspotentiale for øen. Lærerstaben bliver videreuddannet </a:t>
            </a:r>
            <a:r>
              <a:rPr lang="da-DK" sz="1150" kern="0" dirty="0">
                <a:solidFill>
                  <a:prstClr val="black"/>
                </a:solidFill>
                <a:latin typeface="Calibri" panose="020F0502020204030204" pitchFamily="34" charset="0"/>
                <a:ea typeface="Times New Roman" panose="02020603050405020304" pitchFamily="18" charset="0"/>
              </a:rPr>
              <a:t>hos JGVK. På grund af deres indsats med</a:t>
            </a:r>
            <a:r>
              <a:rPr lang="da-DK" sz="1200" kern="0" dirty="0">
                <a:solidFill>
                  <a:prstClr val="black"/>
                </a:solidFill>
                <a:latin typeface="Calibri" panose="020F0502020204030204" pitchFamily="34" charset="0"/>
                <a:ea typeface="Times New Roman" panose="02020603050405020304" pitchFamily="18" charset="0"/>
              </a:rPr>
              <a:t> at give bedre undervisning til børnene og kun</a:t>
            </a:r>
            <a:endParaRPr lang="da-DK" sz="1200" dirty="0"/>
          </a:p>
          <a:p>
            <a:pPr marL="0" indent="0" algn="ctr">
              <a:buNone/>
            </a:pPr>
            <a:endParaRPr lang="da-DK" sz="1200" dirty="0"/>
          </a:p>
          <a:p>
            <a:pPr marL="0" indent="0" algn="ctr">
              <a:buNone/>
            </a:pPr>
            <a:endParaRPr lang="da-DK" sz="1200" dirty="0"/>
          </a:p>
          <a:p>
            <a:pPr marL="0" indent="0">
              <a:buNone/>
            </a:pPr>
            <a:endParaRPr lang="da-DK" sz="1200" dirty="0"/>
          </a:p>
          <a:p>
            <a:pPr marL="0" indent="0">
              <a:buNone/>
            </a:pPr>
            <a:endParaRPr lang="da-DK" sz="300" dirty="0"/>
          </a:p>
          <a:p>
            <a:pPr marL="0" indent="0">
              <a:buNone/>
            </a:pPr>
            <a:endParaRPr lang="da-DK" sz="1200" dirty="0">
              <a:latin typeface="Calibri" panose="020F0502020204030204" pitchFamily="34" charset="0"/>
              <a:cs typeface="Calibri" panose="020F0502020204030204" pitchFamily="34" charset="0"/>
            </a:endParaRPr>
          </a:p>
        </p:txBody>
      </p:sp>
      <p:sp>
        <p:nvSpPr>
          <p:cNvPr id="3" name="Content Placeholder 2"/>
          <p:cNvSpPr>
            <a:spLocks noGrp="1"/>
          </p:cNvSpPr>
          <p:nvPr>
            <p:ph sz="quarter" idx="4"/>
          </p:nvPr>
        </p:nvSpPr>
        <p:spPr>
          <a:xfrm>
            <a:off x="3478764" y="171031"/>
            <a:ext cx="3185591" cy="5632945"/>
          </a:xfrm>
        </p:spPr>
        <p:txBody>
          <a:bodyPr lIns="0" tIns="36000" rIns="0" bIns="36000">
            <a:noAutofit/>
          </a:bodyPr>
          <a:lstStyle/>
          <a:p>
            <a:pPr marL="0" indent="0">
              <a:buNone/>
            </a:pPr>
            <a:r>
              <a:rPr lang="da-DK" sz="1200" kern="0" dirty="0">
                <a:solidFill>
                  <a:prstClr val="black"/>
                </a:solidFill>
                <a:latin typeface="Calibri" panose="020F0502020204030204" pitchFamily="34" charset="0"/>
                <a:ea typeface="Times New Roman" panose="02020603050405020304" pitchFamily="18" charset="0"/>
              </a:rPr>
              <a:t>kræve et mindre beløb, har</a:t>
            </a:r>
            <a:r>
              <a:rPr lang="da-DK" sz="1400" kern="0" dirty="0">
                <a:solidFill>
                  <a:prstClr val="black"/>
                </a:solidFill>
                <a:latin typeface="Calibri" panose="020F0502020204030204" pitchFamily="34" charset="0"/>
                <a:ea typeface="Times New Roman" panose="02020603050405020304" pitchFamily="18" charset="0"/>
              </a:rPr>
              <a:t> </a:t>
            </a:r>
            <a:r>
              <a:rPr lang="da-DK" sz="1200" kern="0" dirty="0">
                <a:solidFill>
                  <a:prstClr val="black"/>
                </a:solidFill>
                <a:latin typeface="Calibri" panose="020F0502020204030204" pitchFamily="34" charset="0"/>
                <a:ea typeface="Times New Roman" panose="02020603050405020304" pitchFamily="18" charset="0"/>
              </a:rPr>
              <a:t>de fået mange elever fra</a:t>
            </a:r>
            <a:r>
              <a:rPr lang="da-DK" sz="1200" dirty="0"/>
              <a:t> </a:t>
            </a:r>
            <a:r>
              <a:rPr lang="da-DK" sz="1200" kern="0" dirty="0">
                <a:solidFill>
                  <a:prstClr val="black"/>
                </a:solidFill>
                <a:latin typeface="Calibri" panose="020F0502020204030204" pitchFamily="34" charset="0"/>
                <a:ea typeface="Times New Roman" panose="02020603050405020304" pitchFamily="18" charset="0"/>
              </a:rPr>
              <a:t>andre regeringsskoler og også fra privatskoler. Blandt befolkningen er en god uddannelse nu mere værd end </a:t>
            </a:r>
            <a:r>
              <a:rPr lang="da-DK" sz="1150" kern="0" dirty="0">
                <a:solidFill>
                  <a:prstClr val="black"/>
                </a:solidFill>
                <a:latin typeface="Calibri" panose="020F0502020204030204" pitchFamily="34" charset="0"/>
                <a:ea typeface="Times New Roman" panose="02020603050405020304" pitchFamily="18" charset="0"/>
              </a:rPr>
              <a:t>gaver fra regerings</a:t>
            </a:r>
            <a:r>
              <a:rPr lang="da-DK" sz="1200" kern="0" dirty="0">
                <a:solidFill>
                  <a:prstClr val="black"/>
                </a:solidFill>
                <a:latin typeface="Calibri" panose="020F0502020204030204" pitchFamily="34" charset="0"/>
                <a:ea typeface="Times New Roman" panose="02020603050405020304" pitchFamily="18" charset="0"/>
              </a:rPr>
              <a:t>skolen. Regeringen kan ikke længere holde på eleverne </a:t>
            </a:r>
            <a:r>
              <a:rPr lang="da-DK" sz="1150" kern="0" dirty="0">
                <a:solidFill>
                  <a:prstClr val="black"/>
                </a:solidFill>
                <a:latin typeface="Calibri" panose="020F0502020204030204" pitchFamily="34" charset="0"/>
                <a:ea typeface="Times New Roman" panose="02020603050405020304" pitchFamily="18" charset="0"/>
              </a:rPr>
              <a:t>med løfter </a:t>
            </a:r>
            <a:r>
              <a:rPr lang="da-DK" sz="1100" kern="0" dirty="0">
                <a:solidFill>
                  <a:prstClr val="black"/>
                </a:solidFill>
                <a:latin typeface="Calibri" panose="020F0502020204030204" pitchFamily="34" charset="0"/>
                <a:ea typeface="Times New Roman" panose="02020603050405020304" pitchFamily="18" charset="0"/>
              </a:rPr>
              <a:t>om gaver</a:t>
            </a:r>
            <a:r>
              <a:rPr lang="da-DK" sz="1200" kern="0" dirty="0">
                <a:solidFill>
                  <a:prstClr val="black"/>
                </a:solidFill>
                <a:latin typeface="Calibri" panose="020F0502020204030204" pitchFamily="34" charset="0"/>
                <a:ea typeface="Times New Roman" panose="02020603050405020304" pitchFamily="18" charset="0"/>
              </a:rPr>
              <a:t> i form af mad, cykel eller et pengebeløb til piger</a:t>
            </a: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ne, når de bliver </a:t>
            </a:r>
            <a:r>
              <a:rPr kumimoji="0" lang="da-DK" sz="115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18 år o.l. Akti</a:t>
            </a: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viteter som har fundet sted hos VPB er beskrevet i tabellen </a:t>
            </a:r>
            <a:r>
              <a:rPr kumimoji="0" lang="da-DK" sz="115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nedenunder. Lærer</a:t>
            </a: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inderne fortæller dog, </a:t>
            </a:r>
            <a:r>
              <a:rPr kumimoji="0" lang="da-DK" sz="115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at den skyhøje inflation</a:t>
            </a: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 som </a:t>
            </a:r>
            <a:r>
              <a:rPr kumimoji="0" lang="da-DK" sz="115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landet lider un</a:t>
            </a: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der pga krigen i </a:t>
            </a:r>
            <a:r>
              <a:rPr kumimoji="0" lang="da-DK" sz="115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Ukraine, har ud</a:t>
            </a: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hulet deres købekraft. Hvorfor de spørger, om der kan bevilges lidt lønforhøjelse. </a:t>
            </a:r>
            <a:endParaRPr kumimoji="0" lang="da-DK"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auto" latinLnBrk="0" hangingPunct="0">
              <a:lnSpc>
                <a:spcPct val="100000"/>
              </a:lnSpc>
              <a:spcBef>
                <a:spcPts val="205"/>
              </a:spcBef>
              <a:spcAft>
                <a:spcPts val="0"/>
              </a:spcAft>
              <a:buClrTx/>
              <a:buSzTx/>
              <a:buFont typeface="Arial" pitchFamily="34" charset="0"/>
              <a:buNone/>
              <a:tabLst/>
              <a:defRPr/>
            </a:pPr>
            <a:endParaRPr kumimoji="0" lang="da-DK" sz="1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auto" latinLnBrk="0" hangingPunct="0">
              <a:lnSpc>
                <a:spcPct val="100000"/>
              </a:lnSpc>
              <a:spcBef>
                <a:spcPts val="205"/>
              </a:spcBef>
              <a:spcAft>
                <a:spcPts val="0"/>
              </a:spcAft>
              <a:buClrTx/>
              <a:buSzTx/>
              <a:buFont typeface="Arial" pitchFamily="34" charset="0"/>
              <a:buNone/>
              <a:tabLst/>
              <a:defRPr/>
            </a:pPr>
            <a:r>
              <a:rPr kumimoji="0" lang="da-DK" sz="1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Vivekananda Sikhsha Niketan(VSN) skolen ved JGVK centeret:</a:t>
            </a:r>
            <a:endParaRPr kumimoji="0" lang="da-DK"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VSN arbejder stadig for at opfylde målsætningen – at være et undervisningscenter af høj kvalitet, som giver eleverne en viden baseret </a:t>
            </a:r>
            <a:r>
              <a:rPr kumimoji="0" lang="da-DK" sz="115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undervisning, så ele</a:t>
            </a:r>
            <a:endParaRPr lang="da-DK" sz="1150" dirty="0"/>
          </a:p>
          <a:p>
            <a:pPr marL="0" indent="0">
              <a:buNone/>
            </a:pPr>
            <a:endParaRPr lang="da-DK" sz="1200" dirty="0"/>
          </a:p>
          <a:p>
            <a:pPr marL="0" indent="0">
              <a:buNone/>
            </a:pPr>
            <a:endParaRPr lang="da-DK" sz="1200" dirty="0"/>
          </a:p>
          <a:p>
            <a:pPr marL="0" indent="0">
              <a:buNone/>
            </a:pPr>
            <a:endParaRPr lang="da-DK" sz="1200" dirty="0"/>
          </a:p>
          <a:p>
            <a:pPr marL="0" indent="0">
              <a:buNone/>
            </a:pPr>
            <a:endParaRPr lang="da-DK" sz="1200" dirty="0"/>
          </a:p>
          <a:p>
            <a:pPr marL="0" indent="0">
              <a:buNone/>
            </a:pPr>
            <a:endParaRPr lang="da-DK" sz="1200" dirty="0"/>
          </a:p>
          <a:p>
            <a:pPr marL="0" indent="0">
              <a:spcBef>
                <a:spcPts val="600"/>
              </a:spcBef>
              <a:buNone/>
            </a:pPr>
            <a:endParaRPr lang="da-DK" sz="1200" dirty="0">
              <a:latin typeface="Calibri" panose="020F0502020204030204" pitchFamily="34" charset="0"/>
              <a:cs typeface="Calibri" panose="020F0502020204030204" pitchFamily="34" charset="0"/>
            </a:endParaRPr>
          </a:p>
          <a:p>
            <a:pPr marL="0" indent="0">
              <a:spcBef>
                <a:spcPts val="600"/>
              </a:spcBef>
              <a:buNone/>
            </a:pPr>
            <a:endParaRPr lang="da-DK" sz="1200" dirty="0">
              <a:latin typeface="Calibri" panose="020F0502020204030204" pitchFamily="34" charset="0"/>
              <a:cs typeface="Calibri" panose="020F0502020204030204" pitchFamily="34" charset="0"/>
            </a:endParaRPr>
          </a:p>
          <a:p>
            <a:pPr marL="0" indent="0">
              <a:spcBef>
                <a:spcPts val="600"/>
              </a:spcBef>
              <a:buNone/>
            </a:pPr>
            <a:endParaRPr lang="da-DK" sz="1200" dirty="0">
              <a:latin typeface="Calibri" panose="020F0502020204030204" pitchFamily="34" charset="0"/>
              <a:cs typeface="Calibri" panose="020F0502020204030204" pitchFamily="34" charset="0"/>
            </a:endParaRPr>
          </a:p>
          <a:p>
            <a:pPr marL="0" indent="0">
              <a:spcBef>
                <a:spcPts val="600"/>
              </a:spcBef>
              <a:buNone/>
            </a:pPr>
            <a:endParaRPr lang="da-DK" sz="1200" dirty="0">
              <a:latin typeface="Calibri" panose="020F0502020204030204" pitchFamily="34" charset="0"/>
              <a:cs typeface="Calibri" panose="020F0502020204030204" pitchFamily="34" charset="0"/>
            </a:endParaRPr>
          </a:p>
        </p:txBody>
      </p:sp>
      <p:sp>
        <p:nvSpPr>
          <p:cNvPr id="7" name="Slide Number Placeholder 6"/>
          <p:cNvSpPr>
            <a:spLocks noGrp="1"/>
          </p:cNvSpPr>
          <p:nvPr>
            <p:ph type="sldNum" sz="quarter" idx="12"/>
          </p:nvPr>
        </p:nvSpPr>
        <p:spPr>
          <a:xfrm>
            <a:off x="6093297" y="9417497"/>
            <a:ext cx="576064" cy="360039"/>
          </a:xfrm>
        </p:spPr>
        <p:txBody>
          <a:bodyPr/>
          <a:lstStyle/>
          <a:p>
            <a:fld id="{962F89E5-FDC6-4879-9052-8FFED4F5367E}" type="slidenum">
              <a:rPr lang="da-DK" smtClean="0">
                <a:solidFill>
                  <a:prstClr val="black">
                    <a:tint val="75000"/>
                  </a:prstClr>
                </a:solidFill>
              </a:rPr>
              <a:pPr/>
              <a:t>9</a:t>
            </a:fld>
            <a:endParaRPr lang="da-DK" dirty="0">
              <a:solidFill>
                <a:prstClr val="black">
                  <a:tint val="75000"/>
                </a:prstClr>
              </a:solidFill>
            </a:endParaRPr>
          </a:p>
        </p:txBody>
      </p:sp>
      <p:sp>
        <p:nvSpPr>
          <p:cNvPr id="10" name="TextBox 9"/>
          <p:cNvSpPr txBox="1"/>
          <p:nvPr/>
        </p:nvSpPr>
        <p:spPr>
          <a:xfrm>
            <a:off x="116666" y="2644447"/>
            <a:ext cx="45719" cy="226591"/>
          </a:xfrm>
          <a:prstGeom prst="rect">
            <a:avLst/>
          </a:prstGeom>
          <a:solidFill>
            <a:schemeClr val="bg1"/>
          </a:solidFill>
        </p:spPr>
        <p:txBody>
          <a:bodyPr wrap="square" lIns="36000" tIns="36000" rIns="36000" bIns="36000" rtlCol="0">
            <a:spAutoFit/>
          </a:bodyPr>
          <a:lstStyle/>
          <a:p>
            <a:endParaRPr lang="da-DK" sz="1000" i="1" dirty="0">
              <a:solidFill>
                <a:prstClr val="black"/>
              </a:solidFill>
              <a:cs typeface="Calibri" panose="020F0502020204030204" pitchFamily="34" charset="0"/>
            </a:endParaRPr>
          </a:p>
        </p:txBody>
      </p:sp>
      <p:sp>
        <p:nvSpPr>
          <p:cNvPr id="12" name="TextBox 14"/>
          <p:cNvSpPr txBox="1"/>
          <p:nvPr/>
        </p:nvSpPr>
        <p:spPr>
          <a:xfrm>
            <a:off x="97698" y="9515443"/>
            <a:ext cx="6067605" cy="226591"/>
          </a:xfrm>
          <a:prstGeom prst="rect">
            <a:avLst/>
          </a:prstGeom>
          <a:solidFill>
            <a:schemeClr val="bg1"/>
          </a:solidFill>
        </p:spPr>
        <p:txBody>
          <a:bodyPr wrap="square" lIns="36000" tIns="36000" rIns="36000" bIns="36000" rtlCol="0">
            <a:spAutoFit/>
          </a:bodyPr>
          <a:lstStyle/>
          <a:p>
            <a:r>
              <a:rPr lang="da-DK" sz="1000" i="1" dirty="0">
                <a:latin typeface="Calibri" panose="020F0502020204030204" pitchFamily="34" charset="0"/>
                <a:cs typeface="Calibri" panose="020F0502020204030204" pitchFamily="34" charset="0"/>
              </a:rPr>
              <a:t>Statistik vedr VSN modelskolen ved JGVK  som støttes af HTAS 2017 </a:t>
            </a:r>
          </a:p>
        </p:txBody>
      </p:sp>
      <p:graphicFrame>
        <p:nvGraphicFramePr>
          <p:cNvPr id="13" name="Table 12"/>
          <p:cNvGraphicFramePr>
            <a:graphicFrameLocks noGrp="1"/>
          </p:cNvGraphicFramePr>
          <p:nvPr>
            <p:extLst>
              <p:ext uri="{D42A27DB-BD31-4B8C-83A1-F6EECF244321}">
                <p14:modId xmlns:p14="http://schemas.microsoft.com/office/powerpoint/2010/main" val="3002683898"/>
              </p:ext>
            </p:extLst>
          </p:nvPr>
        </p:nvGraphicFramePr>
        <p:xfrm>
          <a:off x="97699" y="6025326"/>
          <a:ext cx="6648909" cy="3483207"/>
        </p:xfrm>
        <a:graphic>
          <a:graphicData uri="http://schemas.openxmlformats.org/drawingml/2006/table">
            <a:tbl>
              <a:tblPr firstRow="1" firstCol="1" bandRow="1">
                <a:tableStyleId>{5C22544A-7EE6-4342-B048-85BDC9FD1C3A}</a:tableStyleId>
              </a:tblPr>
              <a:tblGrid>
                <a:gridCol w="265630">
                  <a:extLst>
                    <a:ext uri="{9D8B030D-6E8A-4147-A177-3AD203B41FA5}">
                      <a16:colId xmlns:a16="http://schemas.microsoft.com/office/drawing/2014/main" val="20000"/>
                    </a:ext>
                  </a:extLst>
                </a:gridCol>
                <a:gridCol w="310280">
                  <a:extLst>
                    <a:ext uri="{9D8B030D-6E8A-4147-A177-3AD203B41FA5}">
                      <a16:colId xmlns:a16="http://schemas.microsoft.com/office/drawing/2014/main" val="20001"/>
                    </a:ext>
                  </a:extLst>
                </a:gridCol>
                <a:gridCol w="1115487">
                  <a:extLst>
                    <a:ext uri="{9D8B030D-6E8A-4147-A177-3AD203B41FA5}">
                      <a16:colId xmlns:a16="http://schemas.microsoft.com/office/drawing/2014/main" val="20002"/>
                    </a:ext>
                  </a:extLst>
                </a:gridCol>
                <a:gridCol w="855400">
                  <a:extLst>
                    <a:ext uri="{9D8B030D-6E8A-4147-A177-3AD203B41FA5}">
                      <a16:colId xmlns:a16="http://schemas.microsoft.com/office/drawing/2014/main" val="20003"/>
                    </a:ext>
                  </a:extLst>
                </a:gridCol>
                <a:gridCol w="356417">
                  <a:extLst>
                    <a:ext uri="{9D8B030D-6E8A-4147-A177-3AD203B41FA5}">
                      <a16:colId xmlns:a16="http://schemas.microsoft.com/office/drawing/2014/main" val="20004"/>
                    </a:ext>
                  </a:extLst>
                </a:gridCol>
                <a:gridCol w="498982">
                  <a:extLst>
                    <a:ext uri="{9D8B030D-6E8A-4147-A177-3AD203B41FA5}">
                      <a16:colId xmlns:a16="http://schemas.microsoft.com/office/drawing/2014/main" val="20005"/>
                    </a:ext>
                  </a:extLst>
                </a:gridCol>
                <a:gridCol w="427701">
                  <a:extLst>
                    <a:ext uri="{9D8B030D-6E8A-4147-A177-3AD203B41FA5}">
                      <a16:colId xmlns:a16="http://schemas.microsoft.com/office/drawing/2014/main" val="20006"/>
                    </a:ext>
                  </a:extLst>
                </a:gridCol>
                <a:gridCol w="356417">
                  <a:extLst>
                    <a:ext uri="{9D8B030D-6E8A-4147-A177-3AD203B41FA5}">
                      <a16:colId xmlns:a16="http://schemas.microsoft.com/office/drawing/2014/main" val="20007"/>
                    </a:ext>
                  </a:extLst>
                </a:gridCol>
                <a:gridCol w="364757">
                  <a:extLst>
                    <a:ext uri="{9D8B030D-6E8A-4147-A177-3AD203B41FA5}">
                      <a16:colId xmlns:a16="http://schemas.microsoft.com/office/drawing/2014/main" val="20008"/>
                    </a:ext>
                  </a:extLst>
                </a:gridCol>
                <a:gridCol w="2097838">
                  <a:extLst>
                    <a:ext uri="{9D8B030D-6E8A-4147-A177-3AD203B41FA5}">
                      <a16:colId xmlns:a16="http://schemas.microsoft.com/office/drawing/2014/main" val="20009"/>
                    </a:ext>
                  </a:extLst>
                </a:gridCol>
              </a:tblGrid>
              <a:tr h="251092">
                <a:tc rowSpan="2">
                  <a:txBody>
                    <a:bodyPr/>
                    <a:lstStyle/>
                    <a:p>
                      <a:pPr algn="ctr">
                        <a:spcAft>
                          <a:spcPts val="0"/>
                        </a:spcAft>
                      </a:pPr>
                      <a:r>
                        <a:rPr lang="da-DK" sz="900" dirty="0">
                          <a:effectLst/>
                        </a:rPr>
                        <a:t> </a:t>
                      </a:r>
                      <a:endParaRPr lang="da-DK" sz="1200" dirty="0">
                        <a:effectLst/>
                        <a:latin typeface="Times New Roman"/>
                        <a:ea typeface="Times New Roman"/>
                      </a:endParaRPr>
                    </a:p>
                  </a:txBody>
                  <a:tcPr marL="15783" marR="15783" marT="0" marB="0"/>
                </a:tc>
                <a:tc rowSpan="2">
                  <a:txBody>
                    <a:bodyPr/>
                    <a:lstStyle/>
                    <a:p>
                      <a:pPr algn="ctr">
                        <a:spcAft>
                          <a:spcPts val="0"/>
                        </a:spcAft>
                      </a:pPr>
                      <a:r>
                        <a:rPr lang="da-DK" sz="900" dirty="0">
                          <a:effectLst/>
                          <a:latin typeface="Calibri" panose="020F0502020204030204" pitchFamily="34" charset="0"/>
                          <a:cs typeface="Calibri" panose="020F0502020204030204" pitchFamily="34" charset="0"/>
                        </a:rPr>
                        <a:t>Kl</a:t>
                      </a:r>
                      <a:endParaRPr lang="da-DK" sz="1200" dirty="0">
                        <a:effectLst/>
                        <a:latin typeface="Calibri" panose="020F0502020204030204" pitchFamily="34" charset="0"/>
                        <a:ea typeface="Times New Roman"/>
                        <a:cs typeface="Calibri" panose="020F0502020204030204" pitchFamily="34" charset="0"/>
                      </a:endParaRPr>
                    </a:p>
                  </a:txBody>
                  <a:tcPr marL="15783" marR="15783" marT="0" marB="0" anchor="ctr" anchorCtr="1"/>
                </a:tc>
                <a:tc rowSpan="2">
                  <a:txBody>
                    <a:bodyPr/>
                    <a:lstStyle/>
                    <a:p>
                      <a:pPr algn="ctr">
                        <a:spcAft>
                          <a:spcPts val="0"/>
                        </a:spcAft>
                      </a:pPr>
                      <a:r>
                        <a:rPr lang="da-DK" sz="900" dirty="0">
                          <a:effectLst/>
                          <a:latin typeface="Calibri" panose="020F0502020204030204" pitchFamily="34" charset="0"/>
                          <a:cs typeface="Calibri" panose="020F0502020204030204" pitchFamily="34" charset="0"/>
                        </a:rPr>
                        <a:t>Lærer/lærerinder</a:t>
                      </a:r>
                      <a:endParaRPr lang="da-DK" sz="1200" dirty="0">
                        <a:effectLst/>
                        <a:latin typeface="Calibri" panose="020F0502020204030204" pitchFamily="34" charset="0"/>
                        <a:ea typeface="Times New Roman"/>
                        <a:cs typeface="Calibri" panose="020F0502020204030204" pitchFamily="34" charset="0"/>
                      </a:endParaRPr>
                    </a:p>
                  </a:txBody>
                  <a:tcPr marL="15783" marR="15783" marT="0" marB="0" anchor="ctr" anchorCtr="1"/>
                </a:tc>
                <a:tc rowSpan="2">
                  <a:txBody>
                    <a:bodyPr/>
                    <a:lstStyle/>
                    <a:p>
                      <a:pPr algn="ctr">
                        <a:spcAft>
                          <a:spcPts val="0"/>
                        </a:spcAft>
                      </a:pPr>
                      <a:r>
                        <a:rPr lang="da-DK" sz="900" dirty="0">
                          <a:effectLst/>
                          <a:latin typeface="Calibri" panose="020F0502020204030204" pitchFamily="34" charset="0"/>
                          <a:cs typeface="Calibri" panose="020F0502020204030204" pitchFamily="34" charset="0"/>
                        </a:rPr>
                        <a:t># elever</a:t>
                      </a:r>
                      <a:endParaRPr lang="da-DK" sz="1200" dirty="0">
                        <a:effectLst/>
                        <a:latin typeface="Calibri" panose="020F0502020204030204" pitchFamily="34" charset="0"/>
                        <a:ea typeface="Times New Roman"/>
                        <a:cs typeface="Calibri" panose="020F0502020204030204" pitchFamily="34" charset="0"/>
                      </a:endParaRPr>
                    </a:p>
                  </a:txBody>
                  <a:tcPr marL="15783" marR="15783" marT="0" marB="0" anchor="ctr" anchorCtr="1"/>
                </a:tc>
                <a:tc gridSpan="4">
                  <a:txBody>
                    <a:bodyPr/>
                    <a:lstStyle/>
                    <a:p>
                      <a:pPr algn="ctr">
                        <a:spcAft>
                          <a:spcPts val="0"/>
                        </a:spcAft>
                      </a:pPr>
                      <a:r>
                        <a:rPr lang="da-DK" sz="900" dirty="0">
                          <a:effectLst/>
                        </a:rPr>
                        <a:t>Karakter</a:t>
                      </a:r>
                      <a:endParaRPr lang="da-DK" sz="1200" dirty="0">
                        <a:effectLst/>
                        <a:latin typeface="Times New Roman"/>
                        <a:ea typeface="Times New Roman"/>
                      </a:endParaRPr>
                    </a:p>
                  </a:txBody>
                  <a:tcPr marL="15783" marR="15783" marT="0" marB="0" anchor="ctr" anchorCtr="1"/>
                </a:tc>
                <a:tc hMerge="1">
                  <a:txBody>
                    <a:bodyPr/>
                    <a:lstStyle/>
                    <a:p>
                      <a:endParaRPr lang="da-DK"/>
                    </a:p>
                  </a:txBody>
                  <a:tcPr/>
                </a:tc>
                <a:tc hMerge="1">
                  <a:txBody>
                    <a:bodyPr/>
                    <a:lstStyle/>
                    <a:p>
                      <a:endParaRPr lang="da-DK"/>
                    </a:p>
                  </a:txBody>
                  <a:tcPr/>
                </a:tc>
                <a:tc hMerge="1">
                  <a:txBody>
                    <a:bodyPr/>
                    <a:lstStyle/>
                    <a:p>
                      <a:endParaRPr lang="da-DK"/>
                    </a:p>
                  </a:txBody>
                  <a:tcPr/>
                </a:tc>
                <a:tc rowSpan="2">
                  <a:txBody>
                    <a:bodyPr/>
                    <a:lstStyle/>
                    <a:p>
                      <a:pPr algn="ctr">
                        <a:spcAft>
                          <a:spcPts val="0"/>
                        </a:spcAft>
                      </a:pPr>
                      <a:r>
                        <a:rPr lang="da-DK" sz="900" dirty="0">
                          <a:effectLst/>
                          <a:latin typeface="Calibri" panose="020F0502020204030204" pitchFamily="34" charset="0"/>
                          <a:cs typeface="Calibri" panose="020F0502020204030204" pitchFamily="34" charset="0"/>
                        </a:rPr>
                        <a:t>D-out  of VSN</a:t>
                      </a:r>
                      <a:endParaRPr lang="da-DK" sz="1200" dirty="0">
                        <a:effectLst/>
                        <a:latin typeface="Calibri" panose="020F0502020204030204" pitchFamily="34" charset="0"/>
                        <a:ea typeface="Times New Roman"/>
                        <a:cs typeface="Calibri" panose="020F0502020204030204" pitchFamily="34" charset="0"/>
                      </a:endParaRPr>
                    </a:p>
                  </a:txBody>
                  <a:tcPr marL="15783" marR="15783" marT="0" marB="0" anchor="ctr" anchorCtr="1"/>
                </a:tc>
                <a:tc rowSpan="2">
                  <a:txBody>
                    <a:bodyPr/>
                    <a:lstStyle/>
                    <a:p>
                      <a:pPr algn="ctr">
                        <a:spcAft>
                          <a:spcPts val="0"/>
                        </a:spcAft>
                      </a:pPr>
                      <a:r>
                        <a:rPr lang="da-DK" sz="900" dirty="0">
                          <a:effectLst/>
                          <a:latin typeface="Calibri" panose="020F0502020204030204" pitchFamily="34" charset="0"/>
                          <a:cs typeface="Calibri" panose="020F0502020204030204" pitchFamily="34" charset="0"/>
                        </a:rPr>
                        <a:t>Kommentarer</a:t>
                      </a:r>
                      <a:endParaRPr lang="da-DK" sz="1200" dirty="0">
                        <a:effectLst/>
                        <a:latin typeface="Calibri" panose="020F0502020204030204" pitchFamily="34" charset="0"/>
                        <a:ea typeface="Times New Roman"/>
                        <a:cs typeface="Calibri" panose="020F0502020204030204" pitchFamily="34" charset="0"/>
                      </a:endParaRPr>
                    </a:p>
                  </a:txBody>
                  <a:tcPr marL="15783" marR="15783" marT="0" marB="0" anchor="ctr" anchorCtr="1"/>
                </a:tc>
                <a:extLst>
                  <a:ext uri="{0D108BD9-81ED-4DB2-BD59-A6C34878D82A}">
                    <a16:rowId xmlns:a16="http://schemas.microsoft.com/office/drawing/2014/main" val="10000"/>
                  </a:ext>
                </a:extLst>
              </a:tr>
              <a:tr h="268756">
                <a:tc vMerge="1">
                  <a:txBody>
                    <a:bodyPr/>
                    <a:lstStyle/>
                    <a:p>
                      <a:endParaRPr lang="da-DK"/>
                    </a:p>
                  </a:txBody>
                  <a:tcPr/>
                </a:tc>
                <a:tc vMerge="1">
                  <a:txBody>
                    <a:bodyPr/>
                    <a:lstStyle/>
                    <a:p>
                      <a:endParaRPr lang="da-DK"/>
                    </a:p>
                  </a:txBody>
                  <a:tcPr/>
                </a:tc>
                <a:tc vMerge="1">
                  <a:txBody>
                    <a:bodyPr/>
                    <a:lstStyle/>
                    <a:p>
                      <a:endParaRPr lang="da-DK"/>
                    </a:p>
                  </a:txBody>
                  <a:tcPr/>
                </a:tc>
                <a:tc vMerge="1">
                  <a:txBody>
                    <a:bodyPr/>
                    <a:lstStyle/>
                    <a:p>
                      <a:endParaRPr lang="da-DK"/>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a-DK" sz="900" dirty="0">
                          <a:effectLst/>
                          <a:latin typeface="Calibri" panose="020F0502020204030204" pitchFamily="34" charset="0"/>
                          <a:cs typeface="Calibri" panose="020F0502020204030204" pitchFamily="34" charset="0"/>
                        </a:rPr>
                        <a:t>&lt;40%</a:t>
                      </a:r>
                      <a:endParaRPr lang="da-DK" sz="900" dirty="0">
                        <a:effectLst/>
                        <a:latin typeface="Calibri" panose="020F0502020204030204" pitchFamily="34" charset="0"/>
                        <a:ea typeface="Times New Roman"/>
                        <a:cs typeface="Calibri" panose="020F0502020204030204" pitchFamily="34" charset="0"/>
                      </a:endParaRPr>
                    </a:p>
                  </a:txBody>
                  <a:tcPr marL="15783" marR="15783" marT="0" marB="0" anchor="ctr"/>
                </a:tc>
                <a:tc>
                  <a:txBody>
                    <a:bodyPr/>
                    <a:lstStyle/>
                    <a:p>
                      <a:pPr algn="ctr">
                        <a:spcAft>
                          <a:spcPts val="0"/>
                        </a:spcAft>
                      </a:pPr>
                      <a:r>
                        <a:rPr lang="da-DK" sz="900" dirty="0">
                          <a:effectLst/>
                          <a:latin typeface="Calibri" panose="020F0502020204030204" pitchFamily="34" charset="0"/>
                          <a:cs typeface="Calibri" panose="020F0502020204030204" pitchFamily="34" charset="0"/>
                        </a:rPr>
                        <a:t>40-60%</a:t>
                      </a:r>
                      <a:endParaRPr lang="da-DK" sz="1200" dirty="0">
                        <a:effectLst/>
                        <a:latin typeface="Calibri" panose="020F0502020204030204" pitchFamily="34" charset="0"/>
                        <a:ea typeface="Times New Roman"/>
                        <a:cs typeface="Calibri" panose="020F0502020204030204" pitchFamily="34" charset="0"/>
                      </a:endParaRPr>
                    </a:p>
                  </a:txBody>
                  <a:tcPr marL="15783" marR="15783" marT="0" marB="0" anchor="ctr" anchorCtr="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a-DK" sz="900" dirty="0">
                          <a:effectLst/>
                          <a:latin typeface="Calibri" panose="020F0502020204030204" pitchFamily="34" charset="0"/>
                          <a:cs typeface="Calibri" panose="020F0502020204030204" pitchFamily="34" charset="0"/>
                        </a:rPr>
                        <a:t>60-80%</a:t>
                      </a:r>
                      <a:endParaRPr lang="da-DK" sz="1200" dirty="0">
                        <a:effectLst/>
                        <a:latin typeface="Calibri" panose="020F0502020204030204" pitchFamily="34" charset="0"/>
                        <a:ea typeface="Times New Roman"/>
                        <a:cs typeface="Calibri" panose="020F0502020204030204" pitchFamily="34" charset="0"/>
                      </a:endParaRPr>
                    </a:p>
                  </a:txBody>
                  <a:tcPr marL="15783" marR="15783" marT="0" marB="0" anchor="ctr" anchorCtr="1"/>
                </a:tc>
                <a:tc>
                  <a:txBody>
                    <a:bodyPr/>
                    <a:lstStyle/>
                    <a:p>
                      <a:pPr algn="ctr">
                        <a:spcAft>
                          <a:spcPts val="0"/>
                        </a:spcAft>
                      </a:pPr>
                      <a:r>
                        <a:rPr lang="da-DK" sz="900" dirty="0">
                          <a:effectLst/>
                          <a:latin typeface="Calibri" panose="020F0502020204030204" pitchFamily="34" charset="0"/>
                          <a:cs typeface="Calibri" panose="020F0502020204030204" pitchFamily="34" charset="0"/>
                        </a:rPr>
                        <a:t>&gt;80%</a:t>
                      </a:r>
                      <a:endParaRPr lang="da-DK" sz="1200" dirty="0">
                        <a:effectLst/>
                        <a:latin typeface="Calibri" panose="020F0502020204030204" pitchFamily="34" charset="0"/>
                        <a:ea typeface="Times New Roman"/>
                        <a:cs typeface="Calibri" panose="020F0502020204030204" pitchFamily="34" charset="0"/>
                      </a:endParaRPr>
                    </a:p>
                  </a:txBody>
                  <a:tcPr marL="15783" marR="15783" marT="0" marB="0" anchor="ctr" anchorCtr="1"/>
                </a:tc>
                <a:tc vMerge="1">
                  <a:txBody>
                    <a:bodyPr/>
                    <a:lstStyle/>
                    <a:p>
                      <a:endParaRPr lang="da-DK"/>
                    </a:p>
                  </a:txBody>
                  <a:tcPr/>
                </a:tc>
                <a:tc vMerge="1">
                  <a:txBody>
                    <a:bodyPr/>
                    <a:lstStyle/>
                    <a:p>
                      <a:endParaRPr lang="da-DK"/>
                    </a:p>
                  </a:txBody>
                  <a:tcPr/>
                </a:tc>
                <a:extLst>
                  <a:ext uri="{0D108BD9-81ED-4DB2-BD59-A6C34878D82A}">
                    <a16:rowId xmlns:a16="http://schemas.microsoft.com/office/drawing/2014/main" val="10001"/>
                  </a:ext>
                </a:extLst>
              </a:tr>
              <a:tr h="172363">
                <a:tc>
                  <a:txBody>
                    <a:bodyPr/>
                    <a:lstStyle/>
                    <a:p>
                      <a:pPr algn="l">
                        <a:spcAft>
                          <a:spcPts val="0"/>
                        </a:spcAft>
                      </a:pPr>
                      <a:r>
                        <a:rPr lang="da-DK" sz="900" dirty="0">
                          <a:effectLst/>
                        </a:rPr>
                        <a:t>1¢</a:t>
                      </a:r>
                      <a:endParaRPr lang="da-DK" sz="1200" dirty="0">
                        <a:effectLst/>
                        <a:latin typeface="Times New Roman"/>
                        <a:ea typeface="Times New Roman"/>
                      </a:endParaRPr>
                    </a:p>
                  </a:txBody>
                  <a:tcPr marL="15783" marR="15783" marT="0" marB="0" anchor="ctr" anchorCtr="1"/>
                </a:tc>
                <a:tc>
                  <a:txBody>
                    <a:bodyPr/>
                    <a:lstStyle/>
                    <a:p>
                      <a:pPr algn="l">
                        <a:spcAft>
                          <a:spcPts val="0"/>
                        </a:spcAft>
                      </a:pPr>
                      <a:r>
                        <a:rPr lang="da-DK" sz="900" dirty="0">
                          <a:effectLst/>
                          <a:latin typeface="Calibri" panose="020F0502020204030204" pitchFamily="34" charset="0"/>
                          <a:ea typeface="Times New Roman"/>
                          <a:cs typeface="Calibri" panose="020F0502020204030204" pitchFamily="34" charset="0"/>
                        </a:rPr>
                        <a:t>KG</a:t>
                      </a:r>
                    </a:p>
                  </a:txBody>
                  <a:tcPr marL="15783" marR="15783" marT="0" marB="0"/>
                </a:tc>
                <a:tc>
                  <a:txBody>
                    <a:bodyPr/>
                    <a:lstStyle/>
                    <a:p>
                      <a:pPr algn="l">
                        <a:spcAft>
                          <a:spcPts val="0"/>
                        </a:spcAft>
                      </a:pPr>
                      <a:r>
                        <a:rPr lang="da-DK" sz="900" dirty="0">
                          <a:solidFill>
                            <a:schemeClr val="tx1"/>
                          </a:solidFill>
                          <a:effectLst/>
                          <a:latin typeface="Calibri" panose="020F0502020204030204" pitchFamily="34" charset="0"/>
                          <a:ea typeface="Times New Roman"/>
                          <a:cs typeface="Calibri" panose="020F0502020204030204" pitchFamily="34" charset="0"/>
                        </a:rPr>
                        <a:t>Fr. Minoti Haldar</a:t>
                      </a:r>
                    </a:p>
                  </a:txBody>
                  <a:tcPr marL="15783" marR="15783" marT="0" marB="0"/>
                </a:tc>
                <a:tc>
                  <a:txBody>
                    <a:bodyPr/>
                    <a:lstStyle/>
                    <a:p>
                      <a:pPr algn="l">
                        <a:spcAft>
                          <a:spcPts val="0"/>
                        </a:spcAft>
                      </a:pPr>
                      <a:r>
                        <a:rPr lang="da-DK" sz="900" dirty="0">
                          <a:solidFill>
                            <a:schemeClr val="tx1"/>
                          </a:solidFill>
                          <a:effectLst/>
                          <a:latin typeface="Calibri" panose="020F0502020204030204" pitchFamily="34" charset="0"/>
                          <a:ea typeface="Times New Roman"/>
                          <a:cs typeface="Calibri" panose="020F0502020204030204" pitchFamily="34" charset="0"/>
                        </a:rPr>
                        <a:t>36(20d, 16p)</a:t>
                      </a:r>
                    </a:p>
                  </a:txBody>
                  <a:tcPr marL="15783" marR="15783" marT="0" marB="0"/>
                </a:tc>
                <a:tc>
                  <a:txBody>
                    <a:bodyPr/>
                    <a:lstStyle/>
                    <a:p>
                      <a:pPr algn="ctr">
                        <a:spcAft>
                          <a:spcPts val="0"/>
                        </a:spcAft>
                      </a:pPr>
                      <a:r>
                        <a:rPr lang="da-DK" sz="900" dirty="0">
                          <a:solidFill>
                            <a:schemeClr val="tx1"/>
                          </a:solidFill>
                          <a:effectLst/>
                          <a:latin typeface="Calibri" panose="020F0502020204030204" pitchFamily="34" charset="0"/>
                          <a:ea typeface="Times New Roman"/>
                          <a:cs typeface="Calibri" panose="020F0502020204030204" pitchFamily="34" charset="0"/>
                        </a:rPr>
                        <a:t>04%</a:t>
                      </a:r>
                    </a:p>
                  </a:txBody>
                  <a:tcPr marL="15783" marR="15783" marT="0" marB="0"/>
                </a:tc>
                <a:tc>
                  <a:txBody>
                    <a:bodyPr/>
                    <a:lstStyle/>
                    <a:p>
                      <a:pPr algn="ctr">
                        <a:spcAft>
                          <a:spcPts val="0"/>
                        </a:spcAft>
                      </a:pPr>
                      <a:r>
                        <a:rPr lang="da-DK" sz="900" dirty="0">
                          <a:solidFill>
                            <a:schemeClr val="tx1"/>
                          </a:solidFill>
                          <a:effectLst/>
                          <a:latin typeface="Calibri" panose="020F0502020204030204" pitchFamily="34" charset="0"/>
                          <a:cs typeface="Calibri" panose="020F0502020204030204" pitchFamily="34" charset="0"/>
                        </a:rPr>
                        <a:t>04</a:t>
                      </a:r>
                      <a:r>
                        <a:rPr lang="da-DK" sz="1200" dirty="0">
                          <a:solidFill>
                            <a:schemeClr val="tx1"/>
                          </a:solidFill>
                          <a:effectLst/>
                          <a:latin typeface="Calibri" panose="020F0502020204030204" pitchFamily="34" charset="0"/>
                          <a:ea typeface="Times New Roman"/>
                          <a:cs typeface="Calibri" panose="020F0502020204030204" pitchFamily="34" charset="0"/>
                        </a:rPr>
                        <a:t>%</a:t>
                      </a:r>
                    </a:p>
                  </a:txBody>
                  <a:tcPr marL="15783" marR="15783" marT="0" marB="0"/>
                </a:tc>
                <a:tc>
                  <a:txBody>
                    <a:bodyPr/>
                    <a:lstStyle/>
                    <a:p>
                      <a:pPr algn="ctr">
                        <a:spcAft>
                          <a:spcPts val="0"/>
                        </a:spcAft>
                      </a:pPr>
                      <a:r>
                        <a:rPr lang="da-DK" sz="900" dirty="0">
                          <a:solidFill>
                            <a:schemeClr val="tx1"/>
                          </a:solidFill>
                          <a:effectLst/>
                          <a:latin typeface="Calibri" panose="020F0502020204030204" pitchFamily="34" charset="0"/>
                          <a:cs typeface="Calibri" panose="020F0502020204030204" pitchFamily="34" charset="0"/>
                        </a:rPr>
                        <a:t>22</a:t>
                      </a:r>
                      <a:r>
                        <a:rPr lang="da-DK" sz="900" dirty="0">
                          <a:solidFill>
                            <a:schemeClr val="tx1"/>
                          </a:solidFill>
                          <a:effectLst/>
                          <a:latin typeface="Calibri" panose="020F0502020204030204" pitchFamily="34" charset="0"/>
                          <a:ea typeface="Times New Roman"/>
                          <a:cs typeface="Calibri" panose="020F0502020204030204" pitchFamily="34" charset="0"/>
                        </a:rPr>
                        <a:t>%</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tc>
                <a:tc>
                  <a:txBody>
                    <a:bodyPr/>
                    <a:lstStyle/>
                    <a:p>
                      <a:pPr marL="72390" algn="ctr">
                        <a:spcAft>
                          <a:spcPts val="0"/>
                        </a:spcAft>
                      </a:pPr>
                      <a:r>
                        <a:rPr lang="da-DK" sz="900" dirty="0">
                          <a:solidFill>
                            <a:schemeClr val="tx1"/>
                          </a:solidFill>
                          <a:effectLst/>
                          <a:latin typeface="Calibri" panose="020F0502020204030204" pitchFamily="34" charset="0"/>
                          <a:ea typeface="Times New Roman"/>
                          <a:cs typeface="Calibri" panose="020F0502020204030204" pitchFamily="34" charset="0"/>
                        </a:rPr>
                        <a:t>70%</a:t>
                      </a:r>
                    </a:p>
                  </a:txBody>
                  <a:tcPr marL="15783" marR="15783" marT="0" marB="0" anchorCtr="1"/>
                </a:tc>
                <a:tc>
                  <a:txBody>
                    <a:bodyPr/>
                    <a:lstStyle/>
                    <a:p>
                      <a:pPr algn="l">
                        <a:spcAft>
                          <a:spcPts val="0"/>
                        </a:spcAft>
                      </a:pPr>
                      <a:r>
                        <a:rPr lang="da-DK" sz="900" dirty="0">
                          <a:solidFill>
                            <a:schemeClr val="tx1"/>
                          </a:solidFill>
                          <a:effectLst/>
                          <a:latin typeface="Calibri" panose="020F0502020204030204" pitchFamily="34" charset="0"/>
                          <a:cs typeface="Calibri" panose="020F0502020204030204" pitchFamily="34" charset="0"/>
                        </a:rPr>
                        <a:t>0</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nchor="ctr" anchorCtr="1"/>
                </a:tc>
                <a:tc rowSpan="14">
                  <a:txBody>
                    <a:bodyPr/>
                    <a:lstStyle/>
                    <a:p>
                      <a:pPr marL="85725" lvl="0" indent="-85725" algn="l">
                        <a:spcAft>
                          <a:spcPts val="0"/>
                        </a:spcAft>
                        <a:buFont typeface="Wingdings"/>
                        <a:buChar char=""/>
                      </a:pPr>
                      <a:r>
                        <a:rPr lang="da-DK" sz="900" dirty="0">
                          <a:solidFill>
                            <a:schemeClr val="tx1"/>
                          </a:solidFill>
                          <a:effectLst/>
                          <a:latin typeface="Calibri" panose="020F0502020204030204" pitchFamily="34" charset="0"/>
                          <a:cs typeface="Calibri" panose="020F0502020204030204" pitchFamily="34" charset="0"/>
                        </a:rPr>
                        <a:t>Antal af forældremøder 5, </a:t>
                      </a:r>
                      <a:r>
                        <a:rPr lang="da-DK" sz="900" baseline="0" dirty="0">
                          <a:solidFill>
                            <a:schemeClr val="tx1"/>
                          </a:solidFill>
                          <a:effectLst/>
                          <a:latin typeface="Calibri" panose="020F0502020204030204" pitchFamily="34" charset="0"/>
                          <a:cs typeface="Calibri" panose="020F0502020204030204" pitchFamily="34" charset="0"/>
                        </a:rPr>
                        <a:t>man diskutere-de børnenes regelmæssige deltagelse i undervisning, forældrenes aktive deltagelse i skoleaktiviteter og holde øje med børnenes hjemmearbejde, undervisning af lærerne, evaluering af børnenes lærdom, betaling til undervisnin o.l. </a:t>
                      </a:r>
                      <a:endParaRPr lang="da-DK" sz="1200" dirty="0">
                        <a:solidFill>
                          <a:schemeClr val="tx1"/>
                        </a:solidFill>
                        <a:effectLst/>
                        <a:latin typeface="Calibri" panose="020F0502020204030204" pitchFamily="34" charset="0"/>
                        <a:cs typeface="Calibri" panose="020F0502020204030204" pitchFamily="34" charset="0"/>
                      </a:endParaRPr>
                    </a:p>
                    <a:p>
                      <a:pPr marL="85725" lvl="0" indent="-85725" algn="l">
                        <a:spcAft>
                          <a:spcPts val="0"/>
                        </a:spcAft>
                        <a:buFont typeface="Wingdings"/>
                        <a:buChar char=""/>
                      </a:pPr>
                      <a:r>
                        <a:rPr lang="da-DK" sz="900" dirty="0">
                          <a:solidFill>
                            <a:schemeClr val="tx1"/>
                          </a:solidFill>
                          <a:effectLst/>
                          <a:latin typeface="Calibri" panose="020F0502020204030204" pitchFamily="34" charset="0"/>
                          <a:cs typeface="Calibri" panose="020F0502020204030204" pitchFamily="34" charset="0"/>
                        </a:rPr>
                        <a:t>Antal  afholdt lærermøder 11 om aktuelle problemer, fremtidige forbedring mm</a:t>
                      </a:r>
                      <a:endParaRPr lang="da-DK" sz="1200" dirty="0">
                        <a:solidFill>
                          <a:schemeClr val="tx1"/>
                        </a:solidFill>
                        <a:effectLst/>
                        <a:latin typeface="Calibri" panose="020F0502020204030204" pitchFamily="34" charset="0"/>
                        <a:cs typeface="Calibri" panose="020F0502020204030204" pitchFamily="34" charset="0"/>
                      </a:endParaRPr>
                    </a:p>
                    <a:p>
                      <a:pPr marL="85725" lvl="0" indent="-85725" algn="l">
                        <a:spcAft>
                          <a:spcPts val="0"/>
                        </a:spcAft>
                        <a:buFont typeface="Wingdings"/>
                        <a:buChar char=""/>
                      </a:pPr>
                      <a:r>
                        <a:rPr lang="da-DK" sz="900" dirty="0">
                          <a:solidFill>
                            <a:schemeClr val="tx1"/>
                          </a:solidFill>
                          <a:effectLst/>
                          <a:latin typeface="Calibri" panose="020F0502020204030204" pitchFamily="34" charset="0"/>
                          <a:cs typeface="Calibri" panose="020F0502020204030204" pitchFamily="34" charset="0"/>
                        </a:rPr>
                        <a:t>Antal af bestyrelsesmøder 3</a:t>
                      </a:r>
                      <a:endParaRPr lang="da-DK" sz="1200" dirty="0">
                        <a:solidFill>
                          <a:schemeClr val="tx1"/>
                        </a:solidFill>
                        <a:effectLst/>
                        <a:latin typeface="Calibri" panose="020F0502020204030204" pitchFamily="34" charset="0"/>
                        <a:cs typeface="Calibri" panose="020F0502020204030204" pitchFamily="34" charset="0"/>
                      </a:endParaRPr>
                    </a:p>
                    <a:p>
                      <a:pPr marL="85725" lvl="0" indent="-85725" algn="l">
                        <a:spcAft>
                          <a:spcPts val="0"/>
                        </a:spcAft>
                        <a:buFont typeface="Wingdings"/>
                        <a:buChar char=""/>
                      </a:pPr>
                      <a:r>
                        <a:rPr lang="da-DK" sz="900" dirty="0">
                          <a:solidFill>
                            <a:schemeClr val="tx1"/>
                          </a:solidFill>
                          <a:effectLst/>
                          <a:latin typeface="Calibri" panose="020F0502020204030204" pitchFamily="34" charset="0"/>
                          <a:cs typeface="Calibri" panose="020F0502020204030204" pitchFamily="34" charset="0"/>
                        </a:rPr>
                        <a:t>Der er afholdt 3 kapacitetsopbyggende  sessioner for lærerne omkring pædagogisk analyse, undervisningsteknik, undervis-ningsplan af lokale folk. Derudover blev der holdt 3 sessione demonstraitonstimer af lærerne for hinanden. </a:t>
                      </a:r>
                    </a:p>
                    <a:p>
                      <a:pPr marL="85725" lvl="0" indent="-85725" algn="l">
                        <a:spcAft>
                          <a:spcPts val="0"/>
                        </a:spcAft>
                        <a:buFont typeface="Wingdings"/>
                        <a:buChar char=""/>
                      </a:pPr>
                      <a:r>
                        <a:rPr lang="da-DK" sz="900" dirty="0">
                          <a:solidFill>
                            <a:schemeClr val="tx1"/>
                          </a:solidFill>
                          <a:effectLst/>
                          <a:latin typeface="Calibri" panose="020F0502020204030204" pitchFamily="34" charset="0"/>
                          <a:cs typeface="Calibri" panose="020F0502020204030204" pitchFamily="34" charset="0"/>
                        </a:rPr>
                        <a:t>Børnene fik undervisning omkrng dans, tabla,</a:t>
                      </a:r>
                      <a:r>
                        <a:rPr lang="da-DK" sz="900" baseline="0" dirty="0">
                          <a:solidFill>
                            <a:schemeClr val="tx1"/>
                          </a:solidFill>
                          <a:effectLst/>
                          <a:latin typeface="Calibri" panose="020F0502020204030204" pitchFamily="34" charset="0"/>
                          <a:cs typeface="Calibri" panose="020F0502020204030204" pitchFamily="34" charset="0"/>
                        </a:rPr>
                        <a:t> sang, tegning minimum en gang om ugen.</a:t>
                      </a:r>
                      <a:endParaRPr lang="da-DK" sz="900" dirty="0">
                        <a:solidFill>
                          <a:schemeClr val="tx1"/>
                        </a:solidFill>
                        <a:effectLst/>
                        <a:latin typeface="Calibri" panose="020F0502020204030204" pitchFamily="34" charset="0"/>
                        <a:cs typeface="Calibri" panose="020F0502020204030204" pitchFamily="34" charset="0"/>
                      </a:endParaRPr>
                    </a:p>
                  </a:txBody>
                  <a:tcPr marL="15783" marR="15783" marT="0" marB="0"/>
                </a:tc>
                <a:extLst>
                  <a:ext uri="{0D108BD9-81ED-4DB2-BD59-A6C34878D82A}">
                    <a16:rowId xmlns:a16="http://schemas.microsoft.com/office/drawing/2014/main" val="10002"/>
                  </a:ext>
                </a:extLst>
              </a:tr>
              <a:tr h="172363">
                <a:tc>
                  <a:txBody>
                    <a:bodyPr/>
                    <a:lstStyle/>
                    <a:p>
                      <a:pPr algn="l">
                        <a:spcAft>
                          <a:spcPts val="0"/>
                        </a:spcAft>
                      </a:pPr>
                      <a:r>
                        <a:rPr lang="da-DK" sz="900" dirty="0">
                          <a:effectLst/>
                        </a:rPr>
                        <a:t>2£</a:t>
                      </a:r>
                      <a:endParaRPr lang="da-DK" sz="1200" dirty="0">
                        <a:effectLst/>
                        <a:latin typeface="Times New Roman"/>
                        <a:ea typeface="Times New Roman"/>
                      </a:endParaRPr>
                    </a:p>
                  </a:txBody>
                  <a:tcPr marL="15783" marR="15783" marT="0" marB="0" anchor="ctr" anchorCtr="1"/>
                </a:tc>
                <a:tc>
                  <a:txBody>
                    <a:bodyPr/>
                    <a:lstStyle/>
                    <a:p>
                      <a:pPr algn="l">
                        <a:spcAft>
                          <a:spcPts val="0"/>
                        </a:spcAft>
                      </a:pPr>
                      <a:r>
                        <a:rPr lang="da-DK" sz="900" dirty="0">
                          <a:effectLst/>
                        </a:rPr>
                        <a:t>LKG</a:t>
                      </a:r>
                      <a:endParaRPr lang="da-DK" sz="1200" dirty="0">
                        <a:effectLst/>
                        <a:latin typeface="Times New Roman"/>
                        <a:ea typeface="Times New Roman"/>
                      </a:endParaRPr>
                    </a:p>
                  </a:txBody>
                  <a:tcPr marL="15783" marR="15783" marT="0" marB="0"/>
                </a:tc>
                <a:tc>
                  <a:txBody>
                    <a:bodyPr/>
                    <a:lstStyle/>
                    <a:p>
                      <a:pPr algn="l">
                        <a:spcAft>
                          <a:spcPts val="0"/>
                        </a:spcAft>
                      </a:pPr>
                      <a:r>
                        <a:rPr lang="da-DK" sz="900" dirty="0">
                          <a:solidFill>
                            <a:schemeClr val="tx1"/>
                          </a:solidFill>
                          <a:effectLst/>
                          <a:latin typeface="Calibri" panose="020F0502020204030204" pitchFamily="34" charset="0"/>
                          <a:cs typeface="Calibri" panose="020F0502020204030204" pitchFamily="34" charset="0"/>
                        </a:rPr>
                        <a:t>Fr. Jyotsna Mondol </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tc>
                <a:tc>
                  <a:txBody>
                    <a:bodyPr/>
                    <a:lstStyle/>
                    <a:p>
                      <a:pPr algn="l">
                        <a:spcAft>
                          <a:spcPts val="0"/>
                        </a:spcAft>
                      </a:pPr>
                      <a:r>
                        <a:rPr lang="da-DK" sz="900" dirty="0">
                          <a:solidFill>
                            <a:schemeClr val="tx1"/>
                          </a:solidFill>
                          <a:effectLst/>
                          <a:latin typeface="Calibri" panose="020F0502020204030204" pitchFamily="34" charset="0"/>
                          <a:cs typeface="Calibri" panose="020F0502020204030204" pitchFamily="34" charset="0"/>
                        </a:rPr>
                        <a:t>60 (41 d, 19 p)</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tc>
                <a:tc>
                  <a:txBody>
                    <a:bodyPr/>
                    <a:lstStyle/>
                    <a:p>
                      <a:pPr algn="ctr">
                        <a:spcAft>
                          <a:spcPts val="0"/>
                        </a:spcAft>
                      </a:pPr>
                      <a:r>
                        <a:rPr lang="da-DK" sz="900" dirty="0">
                          <a:solidFill>
                            <a:schemeClr val="tx1"/>
                          </a:solidFill>
                          <a:effectLst/>
                          <a:latin typeface="Calibri" panose="020F0502020204030204" pitchFamily="34" charset="0"/>
                          <a:ea typeface="Times New Roman"/>
                          <a:cs typeface="Calibri" panose="020F0502020204030204" pitchFamily="34" charset="0"/>
                        </a:rPr>
                        <a:t>0%</a:t>
                      </a:r>
                    </a:p>
                  </a:txBody>
                  <a:tcPr marL="15783" marR="15783" marT="0" marB="0"/>
                </a:tc>
                <a:tc>
                  <a:txBody>
                    <a:bodyPr/>
                    <a:lstStyle/>
                    <a:p>
                      <a:pPr algn="ctr">
                        <a:spcAft>
                          <a:spcPts val="0"/>
                        </a:spcAft>
                      </a:pPr>
                      <a:r>
                        <a:rPr lang="da-DK" sz="900" dirty="0">
                          <a:solidFill>
                            <a:schemeClr val="tx1"/>
                          </a:solidFill>
                          <a:effectLst/>
                          <a:latin typeface="Calibri" panose="020F0502020204030204" pitchFamily="34" charset="0"/>
                          <a:ea typeface="+mn-ea"/>
                          <a:cs typeface="Calibri" panose="020F0502020204030204" pitchFamily="34" charset="0"/>
                        </a:rPr>
                        <a:t>18</a:t>
                      </a:r>
                      <a:r>
                        <a:rPr lang="da-DK" sz="1200" dirty="0">
                          <a:solidFill>
                            <a:schemeClr val="tx1"/>
                          </a:solidFill>
                          <a:effectLst/>
                          <a:latin typeface="Calibri" panose="020F0502020204030204" pitchFamily="34" charset="0"/>
                          <a:ea typeface="Times New Roman"/>
                          <a:cs typeface="Calibri" panose="020F0502020204030204" pitchFamily="34" charset="0"/>
                        </a:rPr>
                        <a:t>%</a:t>
                      </a:r>
                    </a:p>
                  </a:txBody>
                  <a:tcPr marL="15783" marR="15783" marT="0" marB="0"/>
                </a:tc>
                <a:tc>
                  <a:txBody>
                    <a:bodyPr/>
                    <a:lstStyle/>
                    <a:p>
                      <a:pPr algn="ctr">
                        <a:spcAft>
                          <a:spcPts val="0"/>
                        </a:spcAft>
                      </a:pPr>
                      <a:r>
                        <a:rPr lang="da-DK" sz="900" dirty="0">
                          <a:solidFill>
                            <a:schemeClr val="tx1"/>
                          </a:solidFill>
                          <a:effectLst/>
                          <a:latin typeface="Calibri" panose="020F0502020204030204" pitchFamily="34" charset="0"/>
                          <a:cs typeface="Calibri" panose="020F0502020204030204" pitchFamily="34" charset="0"/>
                        </a:rPr>
                        <a:t>49</a:t>
                      </a:r>
                      <a:r>
                        <a:rPr lang="da-DK" sz="1200" dirty="0">
                          <a:solidFill>
                            <a:schemeClr val="tx1"/>
                          </a:solidFill>
                          <a:effectLst/>
                          <a:latin typeface="Calibri" panose="020F0502020204030204" pitchFamily="34" charset="0"/>
                          <a:ea typeface="Times New Roman"/>
                          <a:cs typeface="Calibri" panose="020F0502020204030204" pitchFamily="34" charset="0"/>
                        </a:rPr>
                        <a:t>%</a:t>
                      </a:r>
                    </a:p>
                  </a:txBody>
                  <a:tcPr marL="15783" marR="15783" marT="0" marB="0"/>
                </a:tc>
                <a:tc>
                  <a:txBody>
                    <a:bodyPr/>
                    <a:lstStyle/>
                    <a:p>
                      <a:pPr marL="72390" algn="ctr">
                        <a:spcAft>
                          <a:spcPts val="0"/>
                        </a:spcAft>
                      </a:pPr>
                      <a:r>
                        <a:rPr lang="da-DK" sz="900" dirty="0">
                          <a:solidFill>
                            <a:schemeClr val="tx1"/>
                          </a:solidFill>
                          <a:effectLst/>
                          <a:latin typeface="Calibri" panose="020F0502020204030204" pitchFamily="34" charset="0"/>
                          <a:cs typeface="Calibri" panose="020F0502020204030204" pitchFamily="34" charset="0"/>
                        </a:rPr>
                        <a:t>29</a:t>
                      </a:r>
                      <a:r>
                        <a:rPr lang="da-DK" sz="900" dirty="0">
                          <a:solidFill>
                            <a:schemeClr val="tx1"/>
                          </a:solidFill>
                          <a:effectLst/>
                          <a:latin typeface="Calibri" panose="020F0502020204030204" pitchFamily="34" charset="0"/>
                          <a:ea typeface="Times New Roman"/>
                          <a:cs typeface="Calibri" panose="020F0502020204030204" pitchFamily="34" charset="0"/>
                        </a:rPr>
                        <a:t>%</a:t>
                      </a:r>
                    </a:p>
                  </a:txBody>
                  <a:tcPr marL="15783" marR="15783" marT="0" marB="0" anchorCtr="1"/>
                </a:tc>
                <a:tc>
                  <a:txBody>
                    <a:bodyPr/>
                    <a:lstStyle/>
                    <a:p>
                      <a:pPr algn="l">
                        <a:spcAft>
                          <a:spcPts val="0"/>
                        </a:spcAft>
                      </a:pPr>
                      <a:r>
                        <a:rPr lang="da-DK" sz="900" dirty="0">
                          <a:solidFill>
                            <a:schemeClr val="tx1"/>
                          </a:solidFill>
                          <a:effectLst/>
                          <a:latin typeface="Calibri" panose="020F0502020204030204" pitchFamily="34" charset="0"/>
                          <a:cs typeface="Calibri" panose="020F0502020204030204" pitchFamily="34" charset="0"/>
                        </a:rPr>
                        <a:t>0</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nchor="ctr" anchorCtr="1"/>
                </a:tc>
                <a:tc vMerge="1">
                  <a:txBody>
                    <a:bodyPr/>
                    <a:lstStyle/>
                    <a:p>
                      <a:endParaRPr lang="da-DK"/>
                    </a:p>
                  </a:txBody>
                  <a:tcPr/>
                </a:tc>
                <a:extLst>
                  <a:ext uri="{0D108BD9-81ED-4DB2-BD59-A6C34878D82A}">
                    <a16:rowId xmlns:a16="http://schemas.microsoft.com/office/drawing/2014/main" val="10003"/>
                  </a:ext>
                </a:extLst>
              </a:tr>
              <a:tr h="232112">
                <a:tc>
                  <a:txBody>
                    <a:bodyPr/>
                    <a:lstStyle/>
                    <a:p>
                      <a:pPr algn="l">
                        <a:spcAft>
                          <a:spcPts val="0"/>
                        </a:spcAft>
                      </a:pPr>
                      <a:r>
                        <a:rPr lang="da-DK" sz="900" dirty="0">
                          <a:effectLst/>
                          <a:latin typeface="SimHei" panose="02010609060101010101" pitchFamily="49" charset="-122"/>
                          <a:ea typeface="SimHei" panose="02010609060101010101" pitchFamily="49" charset="-122"/>
                        </a:rPr>
                        <a:t>3</a:t>
                      </a:r>
                    </a:p>
                  </a:txBody>
                  <a:tcPr marL="15783" marR="15783" marT="0" marB="0" anchor="ctr" anchorCtr="1"/>
                </a:tc>
                <a:tc>
                  <a:txBody>
                    <a:bodyPr/>
                    <a:lstStyle/>
                    <a:p>
                      <a:pPr algn="l">
                        <a:spcAft>
                          <a:spcPts val="0"/>
                        </a:spcAft>
                      </a:pPr>
                      <a:r>
                        <a:rPr lang="da-DK" sz="900" dirty="0">
                          <a:effectLst/>
                        </a:rPr>
                        <a:t>UKG </a:t>
                      </a:r>
                      <a:endParaRPr lang="da-DK" sz="1200" dirty="0">
                        <a:effectLst/>
                        <a:latin typeface="Times New Roman"/>
                        <a:ea typeface="Times New Roman"/>
                      </a:endParaRPr>
                    </a:p>
                  </a:txBody>
                  <a:tcPr marL="15783" marR="15783" marT="0" marB="0"/>
                </a:tc>
                <a:tc>
                  <a:txBody>
                    <a:bodyPr/>
                    <a:lstStyle/>
                    <a:p>
                      <a:pPr algn="l">
                        <a:spcAft>
                          <a:spcPts val="0"/>
                        </a:spcAft>
                      </a:pPr>
                      <a:r>
                        <a:rPr lang="en-GB" sz="900" dirty="0">
                          <a:solidFill>
                            <a:schemeClr val="tx1"/>
                          </a:solidFill>
                          <a:effectLst/>
                          <a:latin typeface="Calibri" panose="020F0502020204030204" pitchFamily="34" charset="0"/>
                          <a:cs typeface="Calibri" panose="020F0502020204030204" pitchFamily="34" charset="0"/>
                        </a:rPr>
                        <a:t>Fr. </a:t>
                      </a:r>
                      <a:r>
                        <a:rPr lang="en-GB" sz="900" dirty="0" err="1">
                          <a:solidFill>
                            <a:schemeClr val="tx1"/>
                          </a:solidFill>
                          <a:effectLst/>
                          <a:latin typeface="Calibri" panose="020F0502020204030204" pitchFamily="34" charset="0"/>
                          <a:cs typeface="Calibri" panose="020F0502020204030204" pitchFamily="34" charset="0"/>
                        </a:rPr>
                        <a:t>Chandana</a:t>
                      </a:r>
                      <a:r>
                        <a:rPr lang="en-GB" sz="900" dirty="0">
                          <a:solidFill>
                            <a:schemeClr val="tx1"/>
                          </a:solidFill>
                          <a:effectLst/>
                          <a:latin typeface="Calibri" panose="020F0502020204030204" pitchFamily="34" charset="0"/>
                          <a:cs typeface="Calibri" panose="020F0502020204030204" pitchFamily="34" charset="0"/>
                        </a:rPr>
                        <a:t> </a:t>
                      </a:r>
                      <a:r>
                        <a:rPr lang="en-GB" sz="900" dirty="0" err="1">
                          <a:solidFill>
                            <a:schemeClr val="tx1"/>
                          </a:solidFill>
                          <a:effectLst/>
                          <a:latin typeface="Calibri" panose="020F0502020204030204" pitchFamily="34" charset="0"/>
                          <a:cs typeface="Calibri" panose="020F0502020204030204" pitchFamily="34" charset="0"/>
                        </a:rPr>
                        <a:t>Gayen</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tc>
                <a:tc>
                  <a:txBody>
                    <a:bodyPr/>
                    <a:lstStyle/>
                    <a:p>
                      <a:pPr algn="l">
                        <a:spcAft>
                          <a:spcPts val="0"/>
                        </a:spcAft>
                      </a:pPr>
                      <a:r>
                        <a:rPr lang="da-DK" sz="900" dirty="0">
                          <a:solidFill>
                            <a:schemeClr val="tx1"/>
                          </a:solidFill>
                          <a:effectLst/>
                          <a:latin typeface="Calibri" panose="020F0502020204030204" pitchFamily="34" charset="0"/>
                          <a:cs typeface="Calibri" panose="020F0502020204030204" pitchFamily="34" charset="0"/>
                        </a:rPr>
                        <a:t>47 (32d, 15p)</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tc>
                <a:tc>
                  <a:txBody>
                    <a:bodyPr/>
                    <a:lstStyle/>
                    <a:p>
                      <a:pPr algn="ctr">
                        <a:spcAft>
                          <a:spcPts val="0"/>
                        </a:spcAft>
                      </a:pPr>
                      <a:r>
                        <a:rPr lang="da-DK" sz="900" dirty="0">
                          <a:solidFill>
                            <a:schemeClr val="tx1"/>
                          </a:solidFill>
                          <a:effectLst/>
                          <a:latin typeface="Calibri" panose="020F0502020204030204" pitchFamily="34" charset="0"/>
                          <a:cs typeface="Calibri" panose="020F0502020204030204" pitchFamily="34" charset="0"/>
                        </a:rPr>
                        <a:t>05</a:t>
                      </a:r>
                      <a:r>
                        <a:rPr lang="da-DK" sz="1200" dirty="0">
                          <a:solidFill>
                            <a:schemeClr val="tx1"/>
                          </a:solidFill>
                          <a:effectLst/>
                          <a:latin typeface="Calibri" panose="020F0502020204030204" pitchFamily="34" charset="0"/>
                          <a:ea typeface="Times New Roman"/>
                          <a:cs typeface="Calibri" panose="020F0502020204030204" pitchFamily="34" charset="0"/>
                        </a:rPr>
                        <a:t>%</a:t>
                      </a:r>
                    </a:p>
                  </a:txBody>
                  <a:tcPr marL="15783" marR="15783" marT="0" marB="0"/>
                </a:tc>
                <a:tc>
                  <a:txBody>
                    <a:bodyPr/>
                    <a:lstStyle/>
                    <a:p>
                      <a:pPr algn="ctr">
                        <a:spcAft>
                          <a:spcPts val="0"/>
                        </a:spcAft>
                      </a:pPr>
                      <a:r>
                        <a:rPr lang="da-DK" sz="900" dirty="0">
                          <a:solidFill>
                            <a:schemeClr val="tx1"/>
                          </a:solidFill>
                          <a:effectLst/>
                          <a:latin typeface="Calibri" panose="020F0502020204030204" pitchFamily="34" charset="0"/>
                          <a:cs typeface="Calibri" panose="020F0502020204030204" pitchFamily="34" charset="0"/>
                        </a:rPr>
                        <a:t>14</a:t>
                      </a:r>
                      <a:r>
                        <a:rPr lang="da-DK" sz="1200" dirty="0">
                          <a:solidFill>
                            <a:schemeClr val="tx1"/>
                          </a:solidFill>
                          <a:effectLst/>
                          <a:latin typeface="Calibri" panose="020F0502020204030204" pitchFamily="34" charset="0"/>
                          <a:ea typeface="Times New Roman"/>
                          <a:cs typeface="Calibri" panose="020F0502020204030204" pitchFamily="34" charset="0"/>
                        </a:rPr>
                        <a:t>%</a:t>
                      </a:r>
                    </a:p>
                  </a:txBody>
                  <a:tcPr marL="15783" marR="15783" marT="0" marB="0"/>
                </a:tc>
                <a:tc>
                  <a:txBody>
                    <a:bodyPr/>
                    <a:lstStyle/>
                    <a:p>
                      <a:pPr algn="ctr">
                        <a:spcAft>
                          <a:spcPts val="0"/>
                        </a:spcAft>
                      </a:pPr>
                      <a:r>
                        <a:rPr lang="da-DK" sz="900" dirty="0">
                          <a:solidFill>
                            <a:schemeClr val="tx1"/>
                          </a:solidFill>
                          <a:effectLst/>
                          <a:latin typeface="Calibri" panose="020F0502020204030204" pitchFamily="34" charset="0"/>
                          <a:cs typeface="Calibri" panose="020F0502020204030204" pitchFamily="34" charset="0"/>
                        </a:rPr>
                        <a:t>34%</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tc>
                <a:tc>
                  <a:txBody>
                    <a:bodyPr/>
                    <a:lstStyle/>
                    <a:p>
                      <a:pPr marL="72390" algn="ctr">
                        <a:spcAft>
                          <a:spcPts val="0"/>
                        </a:spcAft>
                      </a:pPr>
                      <a:r>
                        <a:rPr lang="da-DK" sz="900" dirty="0">
                          <a:solidFill>
                            <a:schemeClr val="tx1"/>
                          </a:solidFill>
                          <a:effectLst/>
                          <a:latin typeface="Calibri" panose="020F0502020204030204" pitchFamily="34" charset="0"/>
                          <a:cs typeface="Calibri" panose="020F0502020204030204" pitchFamily="34" charset="0"/>
                        </a:rPr>
                        <a:t>48%</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nchorCtr="1"/>
                </a:tc>
                <a:tc>
                  <a:txBody>
                    <a:bodyPr/>
                    <a:lstStyle/>
                    <a:p>
                      <a:pPr algn="l">
                        <a:spcAft>
                          <a:spcPts val="0"/>
                        </a:spcAft>
                      </a:pPr>
                      <a:r>
                        <a:rPr lang="da-DK" sz="900" dirty="0">
                          <a:solidFill>
                            <a:schemeClr val="tx1"/>
                          </a:solidFill>
                          <a:effectLst/>
                          <a:latin typeface="Calibri" panose="020F0502020204030204" pitchFamily="34" charset="0"/>
                          <a:cs typeface="Calibri" panose="020F0502020204030204" pitchFamily="34" charset="0"/>
                        </a:rPr>
                        <a:t>0</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nchor="ctr" anchorCtr="1"/>
                </a:tc>
                <a:tc vMerge="1">
                  <a:txBody>
                    <a:bodyPr/>
                    <a:lstStyle/>
                    <a:p>
                      <a:endParaRPr lang="da-DK"/>
                    </a:p>
                  </a:txBody>
                  <a:tcPr/>
                </a:tc>
                <a:extLst>
                  <a:ext uri="{0D108BD9-81ED-4DB2-BD59-A6C34878D82A}">
                    <a16:rowId xmlns:a16="http://schemas.microsoft.com/office/drawing/2014/main" val="10004"/>
                  </a:ext>
                </a:extLst>
              </a:tr>
              <a:tr h="238238">
                <a:tc>
                  <a:txBody>
                    <a:bodyPr/>
                    <a:lstStyle/>
                    <a:p>
                      <a:pPr algn="l">
                        <a:spcAft>
                          <a:spcPts val="0"/>
                        </a:spcAft>
                      </a:pPr>
                      <a:r>
                        <a:rPr lang="da-DK" sz="900" dirty="0">
                          <a:effectLst/>
                          <a:latin typeface="Times New Roman"/>
                          <a:ea typeface="Times New Roman"/>
                        </a:rPr>
                        <a:t>4</a:t>
                      </a:r>
                    </a:p>
                  </a:txBody>
                  <a:tcPr marL="15783" marR="15783" marT="0" marB="0" anchor="ctr" anchorCtr="1"/>
                </a:tc>
                <a:tc>
                  <a:txBody>
                    <a:bodyPr/>
                    <a:lstStyle/>
                    <a:p>
                      <a:pPr algn="l">
                        <a:spcAft>
                          <a:spcPts val="0"/>
                        </a:spcAft>
                      </a:pPr>
                      <a:r>
                        <a:rPr lang="da-DK" sz="1200" dirty="0">
                          <a:effectLst/>
                          <a:latin typeface="Times New Roman"/>
                          <a:ea typeface="Times New Roman"/>
                        </a:rPr>
                        <a:t>1</a:t>
                      </a:r>
                    </a:p>
                  </a:txBody>
                  <a:tcPr marL="15783" marR="15783" marT="0" marB="0" anchor="ctr" anchorCtr="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900" dirty="0">
                          <a:solidFill>
                            <a:schemeClr val="tx1"/>
                          </a:solidFill>
                          <a:effectLst/>
                          <a:latin typeface="Calibri" panose="020F0502020204030204" pitchFamily="34" charset="0"/>
                          <a:cs typeface="Calibri" panose="020F0502020204030204" pitchFamily="34" charset="0"/>
                        </a:rPr>
                        <a:t>Hr. </a:t>
                      </a:r>
                      <a:r>
                        <a:rPr lang="en-GB" sz="900" dirty="0" err="1">
                          <a:solidFill>
                            <a:schemeClr val="tx1"/>
                          </a:solidFill>
                          <a:effectLst/>
                          <a:latin typeface="Calibri" panose="020F0502020204030204" pitchFamily="34" charset="0"/>
                          <a:cs typeface="Calibri" panose="020F0502020204030204" pitchFamily="34" charset="0"/>
                        </a:rPr>
                        <a:t>Dinobandhu</a:t>
                      </a:r>
                      <a:r>
                        <a:rPr lang="en-GB" sz="900" dirty="0">
                          <a:solidFill>
                            <a:schemeClr val="tx1"/>
                          </a:solidFill>
                          <a:effectLst/>
                          <a:latin typeface="Calibri" panose="020F0502020204030204" pitchFamily="34" charset="0"/>
                          <a:cs typeface="Calibri" panose="020F0502020204030204" pitchFamily="34" charset="0"/>
                        </a:rPr>
                        <a:t> </a:t>
                      </a:r>
                      <a:r>
                        <a:rPr lang="en-GB" sz="900" dirty="0" err="1">
                          <a:solidFill>
                            <a:schemeClr val="tx1"/>
                          </a:solidFill>
                          <a:effectLst/>
                          <a:latin typeface="Calibri" panose="020F0502020204030204" pitchFamily="34" charset="0"/>
                          <a:cs typeface="Calibri" panose="020F0502020204030204" pitchFamily="34" charset="0"/>
                        </a:rPr>
                        <a:t>Naskar</a:t>
                      </a:r>
                      <a:r>
                        <a:rPr lang="en-GB" sz="900" dirty="0">
                          <a:solidFill>
                            <a:schemeClr val="tx1"/>
                          </a:solidFill>
                          <a:effectLst/>
                          <a:latin typeface="Calibri" panose="020F0502020204030204" pitchFamily="34" charset="0"/>
                          <a:cs typeface="Calibri" panose="020F0502020204030204" pitchFamily="34" charset="0"/>
                        </a:rPr>
                        <a:t> </a:t>
                      </a:r>
                      <a:endParaRPr lang="da-DK" sz="9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900" dirty="0">
                          <a:solidFill>
                            <a:schemeClr val="tx1"/>
                          </a:solidFill>
                          <a:effectLst/>
                          <a:latin typeface="Calibri" panose="020F0502020204030204" pitchFamily="34" charset="0"/>
                          <a:cs typeface="Calibri" panose="020F0502020204030204" pitchFamily="34" charset="0"/>
                        </a:rPr>
                        <a:t>42 (23d, 19 p)</a:t>
                      </a:r>
                      <a:endParaRPr lang="da-DK" sz="9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tc>
                <a:tc>
                  <a:txBody>
                    <a:bodyPr/>
                    <a:lstStyle/>
                    <a:p>
                      <a:pPr algn="ctr">
                        <a:spcAft>
                          <a:spcPts val="0"/>
                        </a:spcAft>
                      </a:pPr>
                      <a:r>
                        <a:rPr lang="en-GB" sz="900" dirty="0">
                          <a:solidFill>
                            <a:schemeClr val="tx1"/>
                          </a:solidFill>
                          <a:effectLst/>
                          <a:latin typeface="Calibri" panose="020F0502020204030204" pitchFamily="34" charset="0"/>
                          <a:cs typeface="Calibri" panose="020F0502020204030204" pitchFamily="34" charset="0"/>
                        </a:rPr>
                        <a:t>05%</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tc>
                <a:tc>
                  <a:txBody>
                    <a:bodyPr/>
                    <a:lstStyle/>
                    <a:p>
                      <a:pPr algn="ctr">
                        <a:spcAft>
                          <a:spcPts val="0"/>
                        </a:spcAft>
                      </a:pPr>
                      <a:r>
                        <a:rPr lang="da-DK" sz="900" dirty="0">
                          <a:solidFill>
                            <a:schemeClr val="tx1"/>
                          </a:solidFill>
                          <a:effectLst/>
                          <a:latin typeface="Calibri" panose="020F0502020204030204" pitchFamily="34" charset="0"/>
                          <a:cs typeface="Calibri" panose="020F0502020204030204" pitchFamily="34" charset="0"/>
                        </a:rPr>
                        <a:t>36%</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tc>
                <a:tc>
                  <a:txBody>
                    <a:bodyPr/>
                    <a:lstStyle/>
                    <a:p>
                      <a:pPr algn="ctr">
                        <a:spcAft>
                          <a:spcPts val="0"/>
                        </a:spcAft>
                      </a:pPr>
                      <a:r>
                        <a:rPr lang="da-DK" sz="900" dirty="0">
                          <a:solidFill>
                            <a:schemeClr val="tx1"/>
                          </a:solidFill>
                          <a:effectLst/>
                          <a:latin typeface="Calibri" panose="020F0502020204030204" pitchFamily="34" charset="0"/>
                          <a:cs typeface="Calibri" panose="020F0502020204030204" pitchFamily="34" charset="0"/>
                        </a:rPr>
                        <a:t>45%</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tc>
                <a:tc>
                  <a:txBody>
                    <a:bodyPr/>
                    <a:lstStyle/>
                    <a:p>
                      <a:pPr marL="72390" algn="ctr">
                        <a:spcAft>
                          <a:spcPts val="0"/>
                        </a:spcAft>
                      </a:pPr>
                      <a:r>
                        <a:rPr lang="da-DK" sz="900" dirty="0">
                          <a:solidFill>
                            <a:schemeClr val="tx1"/>
                          </a:solidFill>
                          <a:effectLst/>
                          <a:latin typeface="Calibri" panose="020F0502020204030204" pitchFamily="34" charset="0"/>
                          <a:cs typeface="Calibri" panose="020F0502020204030204" pitchFamily="34" charset="0"/>
                        </a:rPr>
                        <a:t>14%</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nchorCtr="1"/>
                </a:tc>
                <a:tc>
                  <a:txBody>
                    <a:bodyPr/>
                    <a:lstStyle/>
                    <a:p>
                      <a:pPr algn="l">
                        <a:spcAft>
                          <a:spcPts val="0"/>
                        </a:spcAft>
                      </a:pPr>
                      <a:r>
                        <a:rPr lang="da-DK" sz="900" dirty="0">
                          <a:solidFill>
                            <a:schemeClr val="tx1"/>
                          </a:solidFill>
                          <a:effectLst/>
                          <a:latin typeface="Calibri" panose="020F0502020204030204" pitchFamily="34" charset="0"/>
                          <a:cs typeface="Calibri" panose="020F0502020204030204" pitchFamily="34" charset="0"/>
                        </a:rPr>
                        <a:t>0</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nchorCtr="1"/>
                </a:tc>
                <a:tc vMerge="1">
                  <a:txBody>
                    <a:bodyPr/>
                    <a:lstStyle/>
                    <a:p>
                      <a:endParaRPr lang="da-DK"/>
                    </a:p>
                  </a:txBody>
                  <a:tcPr/>
                </a:tc>
                <a:extLst>
                  <a:ext uri="{0D108BD9-81ED-4DB2-BD59-A6C34878D82A}">
                    <a16:rowId xmlns:a16="http://schemas.microsoft.com/office/drawing/2014/main" val="10005"/>
                  </a:ext>
                </a:extLst>
              </a:tr>
              <a:tr h="134378">
                <a:tc>
                  <a:txBody>
                    <a:bodyPr/>
                    <a:lstStyle/>
                    <a:p>
                      <a:pPr algn="l">
                        <a:spcAft>
                          <a:spcPts val="0"/>
                        </a:spcAft>
                      </a:pPr>
                      <a:r>
                        <a:rPr lang="da-DK" sz="900" dirty="0">
                          <a:effectLst/>
                        </a:rPr>
                        <a:t>5</a:t>
                      </a:r>
                      <a:endParaRPr lang="da-DK" sz="1200" dirty="0">
                        <a:effectLst/>
                        <a:latin typeface="Times New Roman"/>
                        <a:ea typeface="Times New Roman"/>
                      </a:endParaRPr>
                    </a:p>
                  </a:txBody>
                  <a:tcPr marL="15783" marR="15783" marT="0" marB="0" anchor="ctr" anchorCtr="1"/>
                </a:tc>
                <a:tc>
                  <a:txBody>
                    <a:bodyPr/>
                    <a:lstStyle/>
                    <a:p>
                      <a:pPr algn="l">
                        <a:spcAft>
                          <a:spcPts val="0"/>
                        </a:spcAft>
                      </a:pPr>
                      <a:r>
                        <a:rPr lang="da-DK" sz="900" dirty="0">
                          <a:effectLst/>
                        </a:rPr>
                        <a:t>2</a:t>
                      </a:r>
                      <a:endParaRPr lang="da-DK" sz="1200" dirty="0">
                        <a:effectLst/>
                        <a:latin typeface="Times New Roman"/>
                        <a:ea typeface="Times New Roman"/>
                      </a:endParaRPr>
                    </a:p>
                  </a:txBody>
                  <a:tcPr marL="15783" marR="15783" marT="0" marB="0" anchor="ctr" anchorCtr="1"/>
                </a:tc>
                <a:tc>
                  <a:txBody>
                    <a:bodyPr/>
                    <a:lstStyle/>
                    <a:p>
                      <a:pPr algn="l">
                        <a:spcAft>
                          <a:spcPts val="0"/>
                        </a:spcAft>
                      </a:pPr>
                      <a:r>
                        <a:rPr lang="en-GB" sz="900" dirty="0">
                          <a:solidFill>
                            <a:schemeClr val="tx1"/>
                          </a:solidFill>
                          <a:effectLst/>
                          <a:latin typeface="Calibri" panose="020F0502020204030204" pitchFamily="34" charset="0"/>
                          <a:cs typeface="Calibri" panose="020F0502020204030204" pitchFamily="34" charset="0"/>
                        </a:rPr>
                        <a:t>Fr. Anita Saw</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tc>
                <a:tc>
                  <a:txBody>
                    <a:bodyPr/>
                    <a:lstStyle/>
                    <a:p>
                      <a:pPr algn="l">
                        <a:spcAft>
                          <a:spcPts val="0"/>
                        </a:spcAft>
                      </a:pPr>
                      <a:r>
                        <a:rPr lang="da-DK" sz="900" dirty="0">
                          <a:solidFill>
                            <a:schemeClr val="tx1"/>
                          </a:solidFill>
                          <a:effectLst/>
                          <a:latin typeface="Calibri" panose="020F0502020204030204" pitchFamily="34" charset="0"/>
                          <a:cs typeface="Calibri" panose="020F0502020204030204" pitchFamily="34" charset="0"/>
                        </a:rPr>
                        <a:t>41 (22d, 19p)</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tc>
                <a:tc>
                  <a:txBody>
                    <a:bodyPr/>
                    <a:lstStyle/>
                    <a:p>
                      <a:pPr algn="ctr">
                        <a:spcAft>
                          <a:spcPts val="0"/>
                        </a:spcAft>
                      </a:pPr>
                      <a:r>
                        <a:rPr lang="en-GB" sz="900" dirty="0">
                          <a:solidFill>
                            <a:schemeClr val="tx1"/>
                          </a:solidFill>
                          <a:effectLst/>
                          <a:latin typeface="Calibri" panose="020F0502020204030204" pitchFamily="34" charset="0"/>
                          <a:cs typeface="Calibri" panose="020F0502020204030204" pitchFamily="34" charset="0"/>
                        </a:rPr>
                        <a:t>08%</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tc>
                <a:tc>
                  <a:txBody>
                    <a:bodyPr/>
                    <a:lstStyle/>
                    <a:p>
                      <a:pPr algn="ctr">
                        <a:spcAft>
                          <a:spcPts val="0"/>
                        </a:spcAft>
                      </a:pPr>
                      <a:r>
                        <a:rPr lang="da-DK" sz="900" dirty="0">
                          <a:solidFill>
                            <a:schemeClr val="tx1"/>
                          </a:solidFill>
                          <a:effectLst/>
                          <a:latin typeface="Calibri" panose="020F0502020204030204" pitchFamily="34" charset="0"/>
                          <a:cs typeface="Calibri" panose="020F0502020204030204" pitchFamily="34" charset="0"/>
                        </a:rPr>
                        <a:t>28%</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tc>
                <a:tc>
                  <a:txBody>
                    <a:bodyPr/>
                    <a:lstStyle/>
                    <a:p>
                      <a:pPr algn="ctr">
                        <a:spcAft>
                          <a:spcPts val="0"/>
                        </a:spcAft>
                      </a:pPr>
                      <a:r>
                        <a:rPr lang="da-DK" sz="900" dirty="0">
                          <a:solidFill>
                            <a:schemeClr val="tx1"/>
                          </a:solidFill>
                          <a:effectLst/>
                          <a:latin typeface="Calibri" panose="020F0502020204030204" pitchFamily="34" charset="0"/>
                          <a:cs typeface="Calibri" panose="020F0502020204030204" pitchFamily="34" charset="0"/>
                        </a:rPr>
                        <a:t>33</a:t>
                      </a:r>
                      <a:r>
                        <a:rPr lang="da-DK" sz="900" dirty="0">
                          <a:solidFill>
                            <a:schemeClr val="tx1"/>
                          </a:solidFill>
                          <a:effectLst/>
                          <a:latin typeface="Calibri" panose="020F0502020204030204" pitchFamily="34" charset="0"/>
                          <a:ea typeface="Times New Roman"/>
                          <a:cs typeface="Calibri" panose="020F0502020204030204" pitchFamily="34" charset="0"/>
                        </a:rPr>
                        <a:t>%</a:t>
                      </a:r>
                    </a:p>
                  </a:txBody>
                  <a:tcPr marL="15783" marR="15783" marT="0" marB="0"/>
                </a:tc>
                <a:tc>
                  <a:txBody>
                    <a:bodyPr/>
                    <a:lstStyle/>
                    <a:p>
                      <a:pPr marL="72390" algn="ctr">
                        <a:spcAft>
                          <a:spcPts val="0"/>
                        </a:spcAft>
                      </a:pPr>
                      <a:r>
                        <a:rPr lang="da-DK" sz="900" dirty="0">
                          <a:solidFill>
                            <a:schemeClr val="tx1"/>
                          </a:solidFill>
                          <a:effectLst/>
                          <a:latin typeface="Calibri" panose="020F0502020204030204" pitchFamily="34" charset="0"/>
                          <a:cs typeface="Calibri" panose="020F0502020204030204" pitchFamily="34" charset="0"/>
                        </a:rPr>
                        <a:t>20%</a:t>
                      </a:r>
                      <a:endParaRPr lang="da-DK" sz="9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nchorCtr="1"/>
                </a:tc>
                <a:tc>
                  <a:txBody>
                    <a:bodyPr/>
                    <a:lstStyle/>
                    <a:p>
                      <a:pPr algn="l">
                        <a:spcAft>
                          <a:spcPts val="0"/>
                        </a:spcAft>
                      </a:pPr>
                      <a:r>
                        <a:rPr lang="da-DK" sz="900" dirty="0">
                          <a:solidFill>
                            <a:schemeClr val="tx1"/>
                          </a:solidFill>
                          <a:effectLst/>
                          <a:latin typeface="Calibri" panose="020F0502020204030204" pitchFamily="34" charset="0"/>
                          <a:cs typeface="Calibri" panose="020F0502020204030204" pitchFamily="34" charset="0"/>
                        </a:rPr>
                        <a:t>0</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nchor="ctr" anchorCtr="1"/>
                </a:tc>
                <a:tc vMerge="1">
                  <a:txBody>
                    <a:bodyPr/>
                    <a:lstStyle/>
                    <a:p>
                      <a:endParaRPr lang="da-DK"/>
                    </a:p>
                  </a:txBody>
                  <a:tcPr/>
                </a:tc>
                <a:extLst>
                  <a:ext uri="{0D108BD9-81ED-4DB2-BD59-A6C34878D82A}">
                    <a16:rowId xmlns:a16="http://schemas.microsoft.com/office/drawing/2014/main" val="10006"/>
                  </a:ext>
                </a:extLst>
              </a:tr>
              <a:tr h="232112">
                <a:tc>
                  <a:txBody>
                    <a:bodyPr/>
                    <a:lstStyle/>
                    <a:p>
                      <a:pPr algn="l">
                        <a:spcAft>
                          <a:spcPts val="0"/>
                        </a:spcAft>
                      </a:pPr>
                      <a:r>
                        <a:rPr lang="da-DK" sz="900" dirty="0">
                          <a:effectLst/>
                        </a:rPr>
                        <a:t>6</a:t>
                      </a:r>
                      <a:endParaRPr lang="da-DK" sz="1200" dirty="0">
                        <a:effectLst/>
                        <a:latin typeface="Times New Roman"/>
                        <a:ea typeface="Times New Roman"/>
                      </a:endParaRPr>
                    </a:p>
                  </a:txBody>
                  <a:tcPr marL="15783" marR="15783" marT="0" marB="0" anchor="ctr" anchorCtr="1"/>
                </a:tc>
                <a:tc>
                  <a:txBody>
                    <a:bodyPr/>
                    <a:lstStyle/>
                    <a:p>
                      <a:pPr algn="l">
                        <a:spcAft>
                          <a:spcPts val="0"/>
                        </a:spcAft>
                      </a:pPr>
                      <a:r>
                        <a:rPr lang="da-DK" sz="900" dirty="0">
                          <a:effectLst/>
                        </a:rPr>
                        <a:t>3</a:t>
                      </a:r>
                      <a:endParaRPr lang="da-DK" sz="900" dirty="0">
                        <a:effectLst/>
                        <a:latin typeface="Times New Roman"/>
                        <a:ea typeface="Times New Roman"/>
                      </a:endParaRPr>
                    </a:p>
                  </a:txBody>
                  <a:tcPr marL="15783" marR="15783" marT="0" marB="0" anchor="ctr" anchorCtr="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900" dirty="0">
                          <a:solidFill>
                            <a:schemeClr val="tx1"/>
                          </a:solidFill>
                          <a:effectLst/>
                          <a:latin typeface="Calibri" panose="020F0502020204030204" pitchFamily="34" charset="0"/>
                          <a:cs typeface="Calibri" panose="020F0502020204030204" pitchFamily="34" charset="0"/>
                        </a:rPr>
                        <a:t>Fr. </a:t>
                      </a:r>
                      <a:r>
                        <a:rPr lang="en-GB" sz="900" dirty="0" err="1">
                          <a:solidFill>
                            <a:schemeClr val="tx1"/>
                          </a:solidFill>
                          <a:effectLst/>
                          <a:latin typeface="Calibri" panose="020F0502020204030204" pitchFamily="34" charset="0"/>
                          <a:cs typeface="Calibri" panose="020F0502020204030204" pitchFamily="34" charset="0"/>
                        </a:rPr>
                        <a:t>Manimala</a:t>
                      </a:r>
                      <a:r>
                        <a:rPr lang="en-GB" sz="900" baseline="0" dirty="0">
                          <a:solidFill>
                            <a:schemeClr val="tx1"/>
                          </a:solidFill>
                          <a:effectLst/>
                          <a:latin typeface="Calibri" panose="020F0502020204030204" pitchFamily="34" charset="0"/>
                          <a:cs typeface="Calibri" panose="020F0502020204030204" pitchFamily="34" charset="0"/>
                        </a:rPr>
                        <a:t> </a:t>
                      </a:r>
                      <a:r>
                        <a:rPr lang="en-GB" sz="900" baseline="0" dirty="0" err="1">
                          <a:solidFill>
                            <a:schemeClr val="tx1"/>
                          </a:solidFill>
                          <a:effectLst/>
                          <a:latin typeface="Calibri" panose="020F0502020204030204" pitchFamily="34" charset="0"/>
                          <a:cs typeface="Calibri" panose="020F0502020204030204" pitchFamily="34" charset="0"/>
                        </a:rPr>
                        <a:t>Naskar</a:t>
                      </a:r>
                      <a:endParaRPr lang="da-DK" sz="9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tc>
                <a:tc>
                  <a:txBody>
                    <a:bodyPr/>
                    <a:lstStyle/>
                    <a:p>
                      <a:pPr algn="l">
                        <a:spcAft>
                          <a:spcPts val="0"/>
                        </a:spcAft>
                      </a:pPr>
                      <a:r>
                        <a:rPr lang="da-DK" sz="900" dirty="0">
                          <a:solidFill>
                            <a:schemeClr val="tx1"/>
                          </a:solidFill>
                          <a:effectLst/>
                          <a:latin typeface="Calibri" panose="020F0502020204030204" pitchFamily="34" charset="0"/>
                          <a:cs typeface="Calibri" panose="020F0502020204030204" pitchFamily="34" charset="0"/>
                        </a:rPr>
                        <a:t>25 (12d,13p)</a:t>
                      </a:r>
                      <a:endParaRPr lang="da-DK" sz="9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tc>
                <a:tc>
                  <a:txBody>
                    <a:bodyPr/>
                    <a:lstStyle/>
                    <a:p>
                      <a:pPr algn="ctr">
                        <a:spcAft>
                          <a:spcPts val="0"/>
                        </a:spcAft>
                      </a:pPr>
                      <a:r>
                        <a:rPr lang="en-GB" sz="900" dirty="0">
                          <a:solidFill>
                            <a:schemeClr val="tx1"/>
                          </a:solidFill>
                          <a:effectLst/>
                          <a:latin typeface="Calibri" panose="020F0502020204030204" pitchFamily="34" charset="0"/>
                          <a:cs typeface="Calibri" panose="020F0502020204030204" pitchFamily="34" charset="0"/>
                        </a:rPr>
                        <a:t>0%</a:t>
                      </a:r>
                      <a:endParaRPr lang="da-DK" sz="9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tc>
                <a:tc>
                  <a:txBody>
                    <a:bodyPr/>
                    <a:lstStyle/>
                    <a:p>
                      <a:pPr algn="ctr">
                        <a:spcAft>
                          <a:spcPts val="0"/>
                        </a:spcAft>
                      </a:pPr>
                      <a:r>
                        <a:rPr lang="da-DK" sz="900" dirty="0">
                          <a:solidFill>
                            <a:schemeClr val="tx1"/>
                          </a:solidFill>
                          <a:effectLst/>
                          <a:latin typeface="Calibri" panose="020F0502020204030204" pitchFamily="34" charset="0"/>
                          <a:cs typeface="Calibri" panose="020F0502020204030204" pitchFamily="34" charset="0"/>
                        </a:rPr>
                        <a:t>28%</a:t>
                      </a:r>
                      <a:endParaRPr lang="da-DK" sz="9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tc>
                <a:tc>
                  <a:txBody>
                    <a:bodyPr/>
                    <a:lstStyle/>
                    <a:p>
                      <a:pPr algn="ctr">
                        <a:spcAft>
                          <a:spcPts val="0"/>
                        </a:spcAft>
                      </a:pPr>
                      <a:r>
                        <a:rPr lang="da-DK" sz="900" dirty="0">
                          <a:solidFill>
                            <a:schemeClr val="tx1"/>
                          </a:solidFill>
                          <a:effectLst/>
                          <a:latin typeface="Calibri" panose="020F0502020204030204" pitchFamily="34" charset="0"/>
                          <a:cs typeface="Calibri" panose="020F0502020204030204" pitchFamily="34" charset="0"/>
                        </a:rPr>
                        <a:t>48%</a:t>
                      </a:r>
                      <a:endParaRPr lang="da-DK" sz="9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tc>
                <a:tc>
                  <a:txBody>
                    <a:bodyPr/>
                    <a:lstStyle/>
                    <a:p>
                      <a:pPr marL="72390" algn="ctr">
                        <a:spcAft>
                          <a:spcPts val="0"/>
                        </a:spcAft>
                      </a:pPr>
                      <a:r>
                        <a:rPr lang="da-DK" sz="900" dirty="0">
                          <a:solidFill>
                            <a:schemeClr val="tx1"/>
                          </a:solidFill>
                          <a:effectLst/>
                          <a:latin typeface="Calibri" panose="020F0502020204030204" pitchFamily="34" charset="0"/>
                          <a:cs typeface="Calibri" panose="020F0502020204030204" pitchFamily="34" charset="0"/>
                        </a:rPr>
                        <a:t>20%</a:t>
                      </a:r>
                      <a:endParaRPr lang="da-DK" sz="9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nchorCtr="1"/>
                </a:tc>
                <a:tc>
                  <a:txBody>
                    <a:bodyPr/>
                    <a:lstStyle/>
                    <a:p>
                      <a:pPr algn="l">
                        <a:spcAft>
                          <a:spcPts val="0"/>
                        </a:spcAft>
                      </a:pPr>
                      <a:r>
                        <a:rPr lang="da-DK" sz="900" dirty="0">
                          <a:solidFill>
                            <a:schemeClr val="tx1"/>
                          </a:solidFill>
                          <a:effectLst/>
                          <a:latin typeface="Calibri" panose="020F0502020204030204" pitchFamily="34" charset="0"/>
                          <a:cs typeface="Calibri" panose="020F0502020204030204" pitchFamily="34" charset="0"/>
                        </a:rPr>
                        <a:t>0</a:t>
                      </a:r>
                      <a:endParaRPr lang="da-DK" sz="9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nchor="ctr" anchorCtr="1"/>
                </a:tc>
                <a:tc vMerge="1">
                  <a:txBody>
                    <a:bodyPr/>
                    <a:lstStyle/>
                    <a:p>
                      <a:endParaRPr lang="da-DK"/>
                    </a:p>
                  </a:txBody>
                  <a:tcPr/>
                </a:tc>
                <a:extLst>
                  <a:ext uri="{0D108BD9-81ED-4DB2-BD59-A6C34878D82A}">
                    <a16:rowId xmlns:a16="http://schemas.microsoft.com/office/drawing/2014/main" val="10007"/>
                  </a:ext>
                </a:extLst>
              </a:tr>
              <a:tr h="134378">
                <a:tc>
                  <a:txBody>
                    <a:bodyPr/>
                    <a:lstStyle/>
                    <a:p>
                      <a:pPr algn="l">
                        <a:spcAft>
                          <a:spcPts val="0"/>
                        </a:spcAft>
                      </a:pPr>
                      <a:r>
                        <a:rPr lang="da-DK" sz="900" dirty="0">
                          <a:effectLst/>
                        </a:rPr>
                        <a:t>7</a:t>
                      </a:r>
                      <a:endParaRPr lang="da-DK" sz="1200" dirty="0">
                        <a:effectLst/>
                        <a:latin typeface="Times New Roman"/>
                        <a:ea typeface="Times New Roman"/>
                      </a:endParaRPr>
                    </a:p>
                  </a:txBody>
                  <a:tcPr marL="15783" marR="15783" marT="0" marB="0" anchor="ctr" anchorCtr="1"/>
                </a:tc>
                <a:tc>
                  <a:txBody>
                    <a:bodyPr/>
                    <a:lstStyle/>
                    <a:p>
                      <a:pPr algn="l">
                        <a:spcAft>
                          <a:spcPts val="0"/>
                        </a:spcAft>
                      </a:pPr>
                      <a:r>
                        <a:rPr lang="da-DK" sz="900" dirty="0">
                          <a:effectLst/>
                        </a:rPr>
                        <a:t>4</a:t>
                      </a:r>
                      <a:endParaRPr lang="da-DK" sz="1200" dirty="0">
                        <a:effectLst/>
                        <a:latin typeface="Times New Roman"/>
                        <a:ea typeface="Times New Roman"/>
                      </a:endParaRPr>
                    </a:p>
                  </a:txBody>
                  <a:tcPr marL="15783" marR="15783" marT="0" marB="0" anchor="ctr" anchorCtr="1"/>
                </a:tc>
                <a:tc>
                  <a:txBody>
                    <a:bodyPr/>
                    <a:lstStyle/>
                    <a:p>
                      <a:pPr algn="l">
                        <a:spcAft>
                          <a:spcPts val="0"/>
                        </a:spcAft>
                      </a:pPr>
                      <a:r>
                        <a:rPr lang="en-GB" sz="900" dirty="0">
                          <a:solidFill>
                            <a:schemeClr val="tx1"/>
                          </a:solidFill>
                          <a:effectLst/>
                          <a:latin typeface="Calibri" panose="020F0502020204030204" pitchFamily="34" charset="0"/>
                          <a:cs typeface="Calibri" panose="020F0502020204030204" pitchFamily="34" charset="0"/>
                        </a:rPr>
                        <a:t>Fr. </a:t>
                      </a:r>
                      <a:r>
                        <a:rPr lang="en-GB" sz="900" dirty="0" err="1">
                          <a:solidFill>
                            <a:schemeClr val="tx1"/>
                          </a:solidFill>
                          <a:effectLst/>
                          <a:latin typeface="Calibri" panose="020F0502020204030204" pitchFamily="34" charset="0"/>
                          <a:cs typeface="Calibri" panose="020F0502020204030204" pitchFamily="34" charset="0"/>
                        </a:rPr>
                        <a:t>Jhuma</a:t>
                      </a:r>
                      <a:r>
                        <a:rPr lang="en-GB" sz="900" dirty="0">
                          <a:solidFill>
                            <a:schemeClr val="tx1"/>
                          </a:solidFill>
                          <a:effectLst/>
                          <a:latin typeface="Calibri" panose="020F0502020204030204" pitchFamily="34" charset="0"/>
                          <a:cs typeface="Calibri" panose="020F0502020204030204" pitchFamily="34" charset="0"/>
                        </a:rPr>
                        <a:t> </a:t>
                      </a:r>
                      <a:r>
                        <a:rPr lang="en-GB" sz="900" dirty="0" err="1">
                          <a:solidFill>
                            <a:schemeClr val="tx1"/>
                          </a:solidFill>
                          <a:effectLst/>
                          <a:latin typeface="Calibri" panose="020F0502020204030204" pitchFamily="34" charset="0"/>
                          <a:cs typeface="Calibri" panose="020F0502020204030204" pitchFamily="34" charset="0"/>
                        </a:rPr>
                        <a:t>Maity</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tc>
                <a:tc>
                  <a:txBody>
                    <a:bodyPr/>
                    <a:lstStyle/>
                    <a:p>
                      <a:pPr algn="l">
                        <a:spcAft>
                          <a:spcPts val="0"/>
                        </a:spcAft>
                      </a:pPr>
                      <a:r>
                        <a:rPr lang="da-DK" sz="900" dirty="0">
                          <a:solidFill>
                            <a:schemeClr val="tx1"/>
                          </a:solidFill>
                          <a:effectLst/>
                          <a:latin typeface="Calibri" panose="020F0502020204030204" pitchFamily="34" charset="0"/>
                          <a:cs typeface="Calibri" panose="020F0502020204030204" pitchFamily="34" charset="0"/>
                        </a:rPr>
                        <a:t>28 (17d, 11p)</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tc>
                <a:tc>
                  <a:txBody>
                    <a:bodyPr/>
                    <a:lstStyle/>
                    <a:p>
                      <a:pPr algn="ctr">
                        <a:spcAft>
                          <a:spcPts val="0"/>
                        </a:spcAft>
                      </a:pPr>
                      <a:r>
                        <a:rPr lang="en-GB" sz="900" dirty="0">
                          <a:solidFill>
                            <a:schemeClr val="tx1"/>
                          </a:solidFill>
                          <a:effectLst/>
                          <a:latin typeface="Calibri" panose="020F0502020204030204" pitchFamily="34" charset="0"/>
                          <a:cs typeface="Calibri" panose="020F0502020204030204" pitchFamily="34" charset="0"/>
                        </a:rPr>
                        <a:t>07%</a:t>
                      </a:r>
                      <a:endParaRPr lang="da-DK" sz="9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tc>
                <a:tc>
                  <a:txBody>
                    <a:bodyPr/>
                    <a:lstStyle/>
                    <a:p>
                      <a:pPr algn="ctr">
                        <a:spcAft>
                          <a:spcPts val="0"/>
                        </a:spcAft>
                      </a:pPr>
                      <a:r>
                        <a:rPr lang="da-DK" sz="900" dirty="0">
                          <a:solidFill>
                            <a:schemeClr val="tx1"/>
                          </a:solidFill>
                          <a:effectLst/>
                          <a:latin typeface="Calibri" panose="020F0502020204030204" pitchFamily="34" charset="0"/>
                          <a:cs typeface="Calibri" panose="020F0502020204030204" pitchFamily="34" charset="0"/>
                        </a:rPr>
                        <a:t>32%</a:t>
                      </a:r>
                      <a:endParaRPr lang="da-DK" sz="9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tc>
                <a:tc>
                  <a:txBody>
                    <a:bodyPr/>
                    <a:lstStyle/>
                    <a:p>
                      <a:pPr algn="ctr">
                        <a:spcAft>
                          <a:spcPts val="0"/>
                        </a:spcAft>
                      </a:pPr>
                      <a:r>
                        <a:rPr lang="da-DK" sz="900" dirty="0">
                          <a:solidFill>
                            <a:schemeClr val="tx1"/>
                          </a:solidFill>
                          <a:effectLst/>
                          <a:latin typeface="Calibri" panose="020F0502020204030204" pitchFamily="34" charset="0"/>
                          <a:cs typeface="Calibri" panose="020F0502020204030204" pitchFamily="34" charset="0"/>
                        </a:rPr>
                        <a:t>46%</a:t>
                      </a:r>
                      <a:endParaRPr lang="da-DK" sz="9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tc>
                <a:tc>
                  <a:txBody>
                    <a:bodyPr/>
                    <a:lstStyle/>
                    <a:p>
                      <a:pPr marL="72390" algn="ctr">
                        <a:spcAft>
                          <a:spcPts val="0"/>
                        </a:spcAft>
                      </a:pPr>
                      <a:r>
                        <a:rPr lang="da-DK" sz="900" dirty="0">
                          <a:solidFill>
                            <a:schemeClr val="tx1"/>
                          </a:solidFill>
                          <a:effectLst/>
                          <a:latin typeface="Calibri" panose="020F0502020204030204" pitchFamily="34" charset="0"/>
                          <a:cs typeface="Calibri" panose="020F0502020204030204" pitchFamily="34" charset="0"/>
                        </a:rPr>
                        <a:t>07%</a:t>
                      </a:r>
                      <a:endParaRPr lang="da-DK" sz="9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nchorCtr="1"/>
                </a:tc>
                <a:tc>
                  <a:txBody>
                    <a:bodyPr/>
                    <a:lstStyle/>
                    <a:p>
                      <a:pPr algn="l">
                        <a:spcAft>
                          <a:spcPts val="0"/>
                        </a:spcAft>
                      </a:pPr>
                      <a:r>
                        <a:rPr lang="da-DK" sz="900" dirty="0">
                          <a:solidFill>
                            <a:schemeClr val="tx1"/>
                          </a:solidFill>
                          <a:effectLst/>
                          <a:latin typeface="Calibri" panose="020F0502020204030204" pitchFamily="34" charset="0"/>
                          <a:cs typeface="Calibri" panose="020F0502020204030204" pitchFamily="34" charset="0"/>
                        </a:rPr>
                        <a:t>0</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nchor="ctr" anchorCtr="1"/>
                </a:tc>
                <a:tc vMerge="1">
                  <a:txBody>
                    <a:bodyPr/>
                    <a:lstStyle/>
                    <a:p>
                      <a:endParaRPr lang="da-DK"/>
                    </a:p>
                  </a:txBody>
                  <a:tcPr/>
                </a:tc>
                <a:extLst>
                  <a:ext uri="{0D108BD9-81ED-4DB2-BD59-A6C34878D82A}">
                    <a16:rowId xmlns:a16="http://schemas.microsoft.com/office/drawing/2014/main" val="10008"/>
                  </a:ext>
                </a:extLst>
              </a:tr>
              <a:tr h="134378">
                <a:tc>
                  <a:txBody>
                    <a:bodyPr/>
                    <a:lstStyle/>
                    <a:p>
                      <a:pPr algn="l">
                        <a:spcAft>
                          <a:spcPts val="0"/>
                        </a:spcAft>
                      </a:pPr>
                      <a:r>
                        <a:rPr lang="da-DK" sz="900" dirty="0">
                          <a:effectLst/>
                        </a:rPr>
                        <a:t>8</a:t>
                      </a:r>
                      <a:endParaRPr lang="da-DK" sz="1200" dirty="0">
                        <a:effectLst/>
                        <a:latin typeface="Times New Roman"/>
                        <a:ea typeface="Times New Roman"/>
                      </a:endParaRPr>
                    </a:p>
                  </a:txBody>
                  <a:tcPr marL="15783" marR="15783" marT="0" marB="0" anchor="ctr" anchorCtr="1"/>
                </a:tc>
                <a:tc>
                  <a:txBody>
                    <a:bodyPr/>
                    <a:lstStyle/>
                    <a:p>
                      <a:pPr algn="l">
                        <a:spcAft>
                          <a:spcPts val="0"/>
                        </a:spcAft>
                      </a:pPr>
                      <a:r>
                        <a:rPr lang="da-DK" sz="900" dirty="0">
                          <a:effectLst/>
                        </a:rPr>
                        <a:t>5</a:t>
                      </a:r>
                      <a:endParaRPr lang="da-DK" sz="1200" dirty="0">
                        <a:effectLst/>
                        <a:latin typeface="Times New Roman"/>
                        <a:ea typeface="Times New Roman"/>
                      </a:endParaRPr>
                    </a:p>
                  </a:txBody>
                  <a:tcPr marL="15783" marR="15783" marT="0" marB="0" anchor="ctr" anchorCtr="1"/>
                </a:tc>
                <a:tc>
                  <a:txBody>
                    <a:bodyPr/>
                    <a:lstStyle/>
                    <a:p>
                      <a:pPr algn="l">
                        <a:spcAft>
                          <a:spcPts val="0"/>
                        </a:spcAft>
                      </a:pPr>
                      <a:r>
                        <a:rPr lang="en-GB" sz="900" dirty="0">
                          <a:solidFill>
                            <a:schemeClr val="tx1"/>
                          </a:solidFill>
                          <a:effectLst/>
                          <a:latin typeface="Calibri" panose="020F0502020204030204" pitchFamily="34" charset="0"/>
                          <a:cs typeface="Calibri" panose="020F0502020204030204" pitchFamily="34" charset="0"/>
                        </a:rPr>
                        <a:t>Hr. </a:t>
                      </a:r>
                      <a:r>
                        <a:rPr lang="en-GB" sz="900" dirty="0" err="1">
                          <a:solidFill>
                            <a:schemeClr val="tx1"/>
                          </a:solidFill>
                          <a:effectLst/>
                          <a:latin typeface="Calibri" panose="020F0502020204030204" pitchFamily="34" charset="0"/>
                          <a:cs typeface="Calibri" panose="020F0502020204030204" pitchFamily="34" charset="0"/>
                        </a:rPr>
                        <a:t>Dipankar</a:t>
                      </a:r>
                      <a:r>
                        <a:rPr lang="en-GB" sz="900" dirty="0">
                          <a:solidFill>
                            <a:schemeClr val="tx1"/>
                          </a:solidFill>
                          <a:effectLst/>
                          <a:latin typeface="Calibri" panose="020F0502020204030204" pitchFamily="34" charset="0"/>
                          <a:cs typeface="Calibri" panose="020F0502020204030204" pitchFamily="34" charset="0"/>
                        </a:rPr>
                        <a:t> Manna</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tc>
                <a:tc>
                  <a:txBody>
                    <a:bodyPr/>
                    <a:lstStyle/>
                    <a:p>
                      <a:pPr algn="l">
                        <a:spcAft>
                          <a:spcPts val="0"/>
                        </a:spcAft>
                      </a:pPr>
                      <a:r>
                        <a:rPr lang="da-DK" sz="900" dirty="0">
                          <a:solidFill>
                            <a:schemeClr val="tx1"/>
                          </a:solidFill>
                          <a:effectLst/>
                          <a:latin typeface="Calibri" panose="020F0502020204030204" pitchFamily="34" charset="0"/>
                          <a:cs typeface="Calibri" panose="020F0502020204030204" pitchFamily="34" charset="0"/>
                        </a:rPr>
                        <a:t>25 (15d, 10p)</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tc>
                <a:tc>
                  <a:txBody>
                    <a:bodyPr/>
                    <a:lstStyle/>
                    <a:p>
                      <a:pPr algn="ctr">
                        <a:spcAft>
                          <a:spcPts val="0"/>
                        </a:spcAft>
                      </a:pPr>
                      <a:r>
                        <a:rPr lang="en-GB" sz="900" dirty="0">
                          <a:solidFill>
                            <a:schemeClr val="tx1"/>
                          </a:solidFill>
                          <a:effectLst/>
                          <a:latin typeface="Calibri" panose="020F0502020204030204" pitchFamily="34" charset="0"/>
                          <a:cs typeface="Calibri" panose="020F0502020204030204" pitchFamily="34" charset="0"/>
                        </a:rPr>
                        <a:t>0%</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tc>
                <a:tc>
                  <a:txBody>
                    <a:bodyPr/>
                    <a:lstStyle/>
                    <a:p>
                      <a:pPr algn="ctr">
                        <a:spcAft>
                          <a:spcPts val="0"/>
                        </a:spcAft>
                      </a:pPr>
                      <a:r>
                        <a:rPr lang="da-DK" sz="900" dirty="0">
                          <a:solidFill>
                            <a:schemeClr val="tx1"/>
                          </a:solidFill>
                          <a:effectLst/>
                          <a:latin typeface="Calibri" panose="020F0502020204030204" pitchFamily="34" charset="0"/>
                          <a:cs typeface="Calibri" panose="020F0502020204030204" pitchFamily="34" charset="0"/>
                        </a:rPr>
                        <a:t>44%</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tc>
                <a:tc>
                  <a:txBody>
                    <a:bodyPr/>
                    <a:lstStyle/>
                    <a:p>
                      <a:pPr algn="ctr">
                        <a:spcAft>
                          <a:spcPts val="0"/>
                        </a:spcAft>
                      </a:pPr>
                      <a:r>
                        <a:rPr lang="da-DK" sz="900" dirty="0">
                          <a:solidFill>
                            <a:schemeClr val="tx1"/>
                          </a:solidFill>
                          <a:effectLst/>
                          <a:latin typeface="Calibri" panose="020F0502020204030204" pitchFamily="34" charset="0"/>
                          <a:cs typeface="Calibri" panose="020F0502020204030204" pitchFamily="34" charset="0"/>
                        </a:rPr>
                        <a:t>36%</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tc>
                <a:tc>
                  <a:txBody>
                    <a:bodyPr/>
                    <a:lstStyle/>
                    <a:p>
                      <a:pPr marL="72390" algn="ctr">
                        <a:spcAft>
                          <a:spcPts val="0"/>
                        </a:spcAft>
                      </a:pPr>
                      <a:r>
                        <a:rPr lang="da-DK" sz="900" dirty="0">
                          <a:solidFill>
                            <a:schemeClr val="tx1"/>
                          </a:solidFill>
                          <a:effectLst/>
                          <a:latin typeface="Calibri" panose="020F0502020204030204" pitchFamily="34" charset="0"/>
                          <a:cs typeface="Calibri" panose="020F0502020204030204" pitchFamily="34" charset="0"/>
                        </a:rPr>
                        <a:t>16%</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nchorCtr="1"/>
                </a:tc>
                <a:tc>
                  <a:txBody>
                    <a:bodyPr/>
                    <a:lstStyle/>
                    <a:p>
                      <a:pPr algn="l">
                        <a:spcAft>
                          <a:spcPts val="0"/>
                        </a:spcAft>
                      </a:pPr>
                      <a:r>
                        <a:rPr lang="da-DK" sz="900" dirty="0">
                          <a:solidFill>
                            <a:schemeClr val="tx1"/>
                          </a:solidFill>
                          <a:effectLst/>
                          <a:latin typeface="Calibri" panose="020F0502020204030204" pitchFamily="34" charset="0"/>
                          <a:cs typeface="Calibri" panose="020F0502020204030204" pitchFamily="34" charset="0"/>
                        </a:rPr>
                        <a:t>0</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nchor="ctr" anchorCtr="1"/>
                </a:tc>
                <a:tc vMerge="1">
                  <a:txBody>
                    <a:bodyPr/>
                    <a:lstStyle/>
                    <a:p>
                      <a:endParaRPr lang="da-DK"/>
                    </a:p>
                  </a:txBody>
                  <a:tcPr/>
                </a:tc>
                <a:extLst>
                  <a:ext uri="{0D108BD9-81ED-4DB2-BD59-A6C34878D82A}">
                    <a16:rowId xmlns:a16="http://schemas.microsoft.com/office/drawing/2014/main" val="10009"/>
                  </a:ext>
                </a:extLst>
              </a:tr>
              <a:tr h="168482">
                <a:tc>
                  <a:txBody>
                    <a:bodyPr/>
                    <a:lstStyle/>
                    <a:p>
                      <a:pPr algn="l">
                        <a:spcAft>
                          <a:spcPts val="0"/>
                        </a:spcAft>
                      </a:pPr>
                      <a:r>
                        <a:rPr lang="da-DK" sz="900" dirty="0">
                          <a:effectLst/>
                        </a:rPr>
                        <a:t>9</a:t>
                      </a:r>
                      <a:endParaRPr lang="da-DK" sz="1200" dirty="0">
                        <a:effectLst/>
                        <a:latin typeface="Times New Roman"/>
                        <a:ea typeface="Times New Roman"/>
                      </a:endParaRPr>
                    </a:p>
                  </a:txBody>
                  <a:tcPr marL="15783" marR="15783" marT="0" marB="0" anchor="ctr" anchorCtr="1"/>
                </a:tc>
                <a:tc>
                  <a:txBody>
                    <a:bodyPr/>
                    <a:lstStyle/>
                    <a:p>
                      <a:pPr algn="l">
                        <a:spcAft>
                          <a:spcPts val="0"/>
                        </a:spcAft>
                      </a:pPr>
                      <a:r>
                        <a:rPr lang="da-DK" sz="900" dirty="0">
                          <a:effectLst/>
                        </a:rPr>
                        <a:t>6</a:t>
                      </a:r>
                      <a:endParaRPr lang="da-DK" sz="1200" dirty="0">
                        <a:effectLst/>
                        <a:latin typeface="Times New Roman"/>
                        <a:ea typeface="Times New Roman"/>
                      </a:endParaRPr>
                    </a:p>
                  </a:txBody>
                  <a:tcPr marL="15783" marR="15783" marT="0" marB="0" anchor="ctr" anchorCtr="1"/>
                </a:tc>
                <a:tc>
                  <a:txBody>
                    <a:bodyPr/>
                    <a:lstStyle/>
                    <a:p>
                      <a:pPr algn="l">
                        <a:spcAft>
                          <a:spcPts val="0"/>
                        </a:spcAft>
                      </a:pPr>
                      <a:r>
                        <a:rPr lang="en-GB" sz="900" dirty="0">
                          <a:solidFill>
                            <a:schemeClr val="tx1"/>
                          </a:solidFill>
                          <a:effectLst/>
                          <a:latin typeface="Calibri" panose="020F0502020204030204" pitchFamily="34" charset="0"/>
                          <a:cs typeface="Calibri" panose="020F0502020204030204" pitchFamily="34" charset="0"/>
                        </a:rPr>
                        <a:t>Hr. </a:t>
                      </a:r>
                      <a:r>
                        <a:rPr lang="en-GB" sz="900" dirty="0" err="1">
                          <a:solidFill>
                            <a:schemeClr val="tx1"/>
                          </a:solidFill>
                          <a:effectLst/>
                          <a:latin typeface="Calibri" panose="020F0502020204030204" pitchFamily="34" charset="0"/>
                          <a:cs typeface="Calibri" panose="020F0502020204030204" pitchFamily="34" charset="0"/>
                        </a:rPr>
                        <a:t>Surajit</a:t>
                      </a:r>
                      <a:r>
                        <a:rPr lang="en-GB" sz="900" dirty="0">
                          <a:solidFill>
                            <a:schemeClr val="tx1"/>
                          </a:solidFill>
                          <a:effectLst/>
                          <a:latin typeface="Calibri" panose="020F0502020204030204" pitchFamily="34" charset="0"/>
                          <a:cs typeface="Calibri" panose="020F0502020204030204" pitchFamily="34" charset="0"/>
                        </a:rPr>
                        <a:t> Das</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tc>
                <a:tc>
                  <a:txBody>
                    <a:bodyPr/>
                    <a:lstStyle/>
                    <a:p>
                      <a:pPr algn="l">
                        <a:spcAft>
                          <a:spcPts val="0"/>
                        </a:spcAft>
                      </a:pPr>
                      <a:r>
                        <a:rPr lang="da-DK" sz="900" dirty="0">
                          <a:solidFill>
                            <a:schemeClr val="tx1"/>
                          </a:solidFill>
                          <a:effectLst/>
                          <a:latin typeface="Calibri" panose="020F0502020204030204" pitchFamily="34" charset="0"/>
                          <a:cs typeface="Calibri" panose="020F0502020204030204" pitchFamily="34" charset="0"/>
                        </a:rPr>
                        <a:t>22 (10d, 12p)</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tc>
                <a:tc>
                  <a:txBody>
                    <a:bodyPr/>
                    <a:lstStyle/>
                    <a:p>
                      <a:pPr algn="ctr">
                        <a:spcAft>
                          <a:spcPts val="0"/>
                        </a:spcAft>
                      </a:pPr>
                      <a:r>
                        <a:rPr lang="en-GB" sz="900" dirty="0">
                          <a:solidFill>
                            <a:schemeClr val="tx1"/>
                          </a:solidFill>
                          <a:effectLst/>
                          <a:latin typeface="Calibri" panose="020F0502020204030204" pitchFamily="34" charset="0"/>
                          <a:cs typeface="Calibri" panose="020F0502020204030204" pitchFamily="34" charset="0"/>
                        </a:rPr>
                        <a:t>09%</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tc>
                <a:tc>
                  <a:txBody>
                    <a:bodyPr/>
                    <a:lstStyle/>
                    <a:p>
                      <a:pPr algn="ctr">
                        <a:spcAft>
                          <a:spcPts val="0"/>
                        </a:spcAft>
                      </a:pPr>
                      <a:r>
                        <a:rPr lang="da-DK" sz="900" dirty="0">
                          <a:solidFill>
                            <a:schemeClr val="tx1"/>
                          </a:solidFill>
                          <a:effectLst/>
                          <a:latin typeface="Calibri" panose="020F0502020204030204" pitchFamily="34" charset="0"/>
                          <a:cs typeface="Calibri" panose="020F0502020204030204" pitchFamily="34" charset="0"/>
                        </a:rPr>
                        <a:t>32%</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tc>
                <a:tc>
                  <a:txBody>
                    <a:bodyPr/>
                    <a:lstStyle/>
                    <a:p>
                      <a:pPr algn="ctr">
                        <a:spcAft>
                          <a:spcPts val="0"/>
                        </a:spcAft>
                      </a:pPr>
                      <a:r>
                        <a:rPr lang="da-DK" sz="900" dirty="0">
                          <a:solidFill>
                            <a:schemeClr val="tx1"/>
                          </a:solidFill>
                          <a:effectLst/>
                          <a:latin typeface="Calibri" panose="020F0502020204030204" pitchFamily="34" charset="0"/>
                          <a:cs typeface="Calibri" panose="020F0502020204030204" pitchFamily="34" charset="0"/>
                        </a:rPr>
                        <a:t>41%</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tc>
                <a:tc>
                  <a:txBody>
                    <a:bodyPr/>
                    <a:lstStyle/>
                    <a:p>
                      <a:pPr marL="72390" algn="ctr">
                        <a:spcAft>
                          <a:spcPts val="0"/>
                        </a:spcAft>
                      </a:pPr>
                      <a:r>
                        <a:rPr lang="da-DK" sz="900" dirty="0">
                          <a:solidFill>
                            <a:schemeClr val="tx1"/>
                          </a:solidFill>
                          <a:effectLst/>
                          <a:latin typeface="Calibri" panose="020F0502020204030204" pitchFamily="34" charset="0"/>
                          <a:ea typeface="+mn-ea"/>
                          <a:cs typeface="Calibri" panose="020F0502020204030204" pitchFamily="34" charset="0"/>
                        </a:rPr>
                        <a:t>09%</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nchorCtr="1"/>
                </a:tc>
                <a:tc>
                  <a:txBody>
                    <a:bodyPr/>
                    <a:lstStyle/>
                    <a:p>
                      <a:pPr algn="l">
                        <a:spcAft>
                          <a:spcPts val="0"/>
                        </a:spcAft>
                      </a:pPr>
                      <a:r>
                        <a:rPr lang="da-DK" sz="900" dirty="0">
                          <a:solidFill>
                            <a:schemeClr val="tx1"/>
                          </a:solidFill>
                          <a:effectLst/>
                          <a:latin typeface="Calibri" panose="020F0502020204030204" pitchFamily="34" charset="0"/>
                          <a:cs typeface="Calibri" panose="020F0502020204030204" pitchFamily="34" charset="0"/>
                        </a:rPr>
                        <a:t>0</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nchor="ctr" anchorCtr="1"/>
                </a:tc>
                <a:tc vMerge="1">
                  <a:txBody>
                    <a:bodyPr/>
                    <a:lstStyle/>
                    <a:p>
                      <a:endParaRPr lang="da-DK"/>
                    </a:p>
                  </a:txBody>
                  <a:tcPr/>
                </a:tc>
                <a:extLst>
                  <a:ext uri="{0D108BD9-81ED-4DB2-BD59-A6C34878D82A}">
                    <a16:rowId xmlns:a16="http://schemas.microsoft.com/office/drawing/2014/main" val="10010"/>
                  </a:ext>
                </a:extLst>
              </a:tr>
              <a:tr h="134378">
                <a:tc>
                  <a:txBody>
                    <a:bodyPr/>
                    <a:lstStyle/>
                    <a:p>
                      <a:pPr algn="l">
                        <a:spcAft>
                          <a:spcPts val="0"/>
                        </a:spcAft>
                      </a:pPr>
                      <a:r>
                        <a:rPr lang="da-DK" sz="900" dirty="0">
                          <a:effectLst/>
                        </a:rPr>
                        <a:t>10</a:t>
                      </a:r>
                      <a:endParaRPr lang="da-DK" sz="1200" dirty="0">
                        <a:effectLst/>
                        <a:latin typeface="Times New Roman"/>
                        <a:ea typeface="Times New Roman"/>
                      </a:endParaRPr>
                    </a:p>
                  </a:txBody>
                  <a:tcPr marL="15783" marR="15783" marT="0" marB="0" anchor="ctr" anchorCtr="1"/>
                </a:tc>
                <a:tc>
                  <a:txBody>
                    <a:bodyPr/>
                    <a:lstStyle/>
                    <a:p>
                      <a:pPr algn="l">
                        <a:spcAft>
                          <a:spcPts val="0"/>
                        </a:spcAft>
                      </a:pPr>
                      <a:r>
                        <a:rPr lang="da-DK" sz="900" dirty="0">
                          <a:effectLst/>
                        </a:rPr>
                        <a:t>7</a:t>
                      </a:r>
                      <a:endParaRPr lang="da-DK" sz="1200" dirty="0">
                        <a:effectLst/>
                        <a:latin typeface="Times New Roman"/>
                        <a:ea typeface="Times New Roman"/>
                      </a:endParaRPr>
                    </a:p>
                  </a:txBody>
                  <a:tcPr marL="15783" marR="15783" marT="0" marB="0" anchor="ctr" anchorCtr="1"/>
                </a:tc>
                <a:tc>
                  <a:txBody>
                    <a:bodyPr/>
                    <a:lstStyle/>
                    <a:p>
                      <a:pPr algn="l">
                        <a:spcAft>
                          <a:spcPts val="0"/>
                        </a:spcAft>
                      </a:pPr>
                      <a:r>
                        <a:rPr lang="da-DK" sz="900" dirty="0">
                          <a:solidFill>
                            <a:schemeClr val="tx1"/>
                          </a:solidFill>
                          <a:effectLst/>
                          <a:latin typeface="Calibri" panose="020F0502020204030204" pitchFamily="34" charset="0"/>
                          <a:cs typeface="Calibri" panose="020F0502020204030204" pitchFamily="34" charset="0"/>
                        </a:rPr>
                        <a:t>Hr Diptanandan Das</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tc>
                <a:tc>
                  <a:txBody>
                    <a:bodyPr/>
                    <a:lstStyle/>
                    <a:p>
                      <a:pPr algn="l">
                        <a:spcAft>
                          <a:spcPts val="0"/>
                        </a:spcAft>
                      </a:pPr>
                      <a:r>
                        <a:rPr lang="da-DK" sz="900" dirty="0">
                          <a:solidFill>
                            <a:schemeClr val="tx1"/>
                          </a:solidFill>
                          <a:effectLst/>
                          <a:latin typeface="Calibri" panose="020F0502020204030204" pitchFamily="34" charset="0"/>
                          <a:cs typeface="Calibri" panose="020F0502020204030204" pitchFamily="34" charset="0"/>
                        </a:rPr>
                        <a:t>14 (10d, 04p)</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tc>
                <a:tc>
                  <a:txBody>
                    <a:bodyPr/>
                    <a:lstStyle/>
                    <a:p>
                      <a:pPr algn="ctr">
                        <a:spcAft>
                          <a:spcPts val="0"/>
                        </a:spcAft>
                      </a:pPr>
                      <a:r>
                        <a:rPr lang="en-GB" sz="900" dirty="0">
                          <a:solidFill>
                            <a:schemeClr val="tx1"/>
                          </a:solidFill>
                          <a:effectLst/>
                          <a:latin typeface="Calibri" panose="020F0502020204030204" pitchFamily="34" charset="0"/>
                          <a:cs typeface="Calibri" panose="020F0502020204030204" pitchFamily="34" charset="0"/>
                        </a:rPr>
                        <a:t>14%</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tc>
                <a:tc>
                  <a:txBody>
                    <a:bodyPr/>
                    <a:lstStyle/>
                    <a:p>
                      <a:pPr algn="ctr">
                        <a:spcAft>
                          <a:spcPts val="0"/>
                        </a:spcAft>
                      </a:pPr>
                      <a:r>
                        <a:rPr lang="da-DK" sz="900" dirty="0">
                          <a:solidFill>
                            <a:schemeClr val="tx1"/>
                          </a:solidFill>
                          <a:effectLst/>
                          <a:latin typeface="Calibri" panose="020F0502020204030204" pitchFamily="34" charset="0"/>
                          <a:cs typeface="Calibri" panose="020F0502020204030204" pitchFamily="34" charset="0"/>
                        </a:rPr>
                        <a:t>21%</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tc>
                <a:tc>
                  <a:txBody>
                    <a:bodyPr/>
                    <a:lstStyle/>
                    <a:p>
                      <a:pPr algn="ctr">
                        <a:spcAft>
                          <a:spcPts val="0"/>
                        </a:spcAft>
                      </a:pPr>
                      <a:r>
                        <a:rPr lang="da-DK" sz="900" dirty="0">
                          <a:solidFill>
                            <a:schemeClr val="tx1"/>
                          </a:solidFill>
                          <a:effectLst/>
                          <a:latin typeface="Calibri" panose="020F0502020204030204" pitchFamily="34" charset="0"/>
                          <a:cs typeface="Calibri" panose="020F0502020204030204" pitchFamily="34" charset="0"/>
                        </a:rPr>
                        <a:t>43%</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tc>
                <a:tc>
                  <a:txBody>
                    <a:bodyPr/>
                    <a:lstStyle/>
                    <a:p>
                      <a:pPr marL="72390" algn="ctr">
                        <a:spcAft>
                          <a:spcPts val="0"/>
                        </a:spcAft>
                      </a:pPr>
                      <a:r>
                        <a:rPr lang="da-DK" sz="900" dirty="0">
                          <a:solidFill>
                            <a:schemeClr val="tx1"/>
                          </a:solidFill>
                          <a:effectLst/>
                          <a:latin typeface="Calibri" panose="020F0502020204030204" pitchFamily="34" charset="0"/>
                          <a:cs typeface="Calibri" panose="020F0502020204030204" pitchFamily="34" charset="0"/>
                        </a:rPr>
                        <a:t>21%</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nchorCtr="1"/>
                </a:tc>
                <a:tc>
                  <a:txBody>
                    <a:bodyPr/>
                    <a:lstStyle/>
                    <a:p>
                      <a:pPr algn="l">
                        <a:spcAft>
                          <a:spcPts val="0"/>
                        </a:spcAft>
                      </a:pPr>
                      <a:r>
                        <a:rPr lang="da-DK" sz="900" dirty="0">
                          <a:solidFill>
                            <a:schemeClr val="tx1"/>
                          </a:solidFill>
                          <a:effectLst/>
                          <a:latin typeface="Calibri" panose="020F0502020204030204" pitchFamily="34" charset="0"/>
                          <a:cs typeface="Calibri" panose="020F0502020204030204" pitchFamily="34" charset="0"/>
                        </a:rPr>
                        <a:t>0</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nchor="ctr" anchorCtr="1"/>
                </a:tc>
                <a:tc vMerge="1">
                  <a:txBody>
                    <a:bodyPr/>
                    <a:lstStyle/>
                    <a:p>
                      <a:endParaRPr lang="da-DK"/>
                    </a:p>
                  </a:txBody>
                  <a:tcPr/>
                </a:tc>
                <a:extLst>
                  <a:ext uri="{0D108BD9-81ED-4DB2-BD59-A6C34878D82A}">
                    <a16:rowId xmlns:a16="http://schemas.microsoft.com/office/drawing/2014/main" val="10011"/>
                  </a:ext>
                </a:extLst>
              </a:tr>
              <a:tr h="168482">
                <a:tc>
                  <a:txBody>
                    <a:bodyPr/>
                    <a:lstStyle/>
                    <a:p>
                      <a:pPr algn="l">
                        <a:spcAft>
                          <a:spcPts val="0"/>
                        </a:spcAft>
                      </a:pPr>
                      <a:r>
                        <a:rPr lang="da-DK" sz="900" dirty="0">
                          <a:effectLst/>
                        </a:rPr>
                        <a:t>11</a:t>
                      </a:r>
                      <a:endParaRPr lang="da-DK" sz="1200" dirty="0">
                        <a:effectLst/>
                        <a:latin typeface="Times New Roman"/>
                        <a:ea typeface="Times New Roman"/>
                      </a:endParaRPr>
                    </a:p>
                  </a:txBody>
                  <a:tcPr marL="15783" marR="15783" marT="0" marB="0" anchor="ctr" anchorCtr="1"/>
                </a:tc>
                <a:tc>
                  <a:txBody>
                    <a:bodyPr/>
                    <a:lstStyle/>
                    <a:p>
                      <a:pPr algn="l">
                        <a:spcAft>
                          <a:spcPts val="0"/>
                        </a:spcAft>
                      </a:pPr>
                      <a:r>
                        <a:rPr lang="da-DK" sz="900" dirty="0">
                          <a:effectLst/>
                        </a:rPr>
                        <a:t>8</a:t>
                      </a:r>
                      <a:endParaRPr lang="da-DK" sz="1200" dirty="0">
                        <a:effectLst/>
                        <a:latin typeface="Times New Roman"/>
                        <a:ea typeface="Times New Roman"/>
                      </a:endParaRPr>
                    </a:p>
                  </a:txBody>
                  <a:tcPr marL="15783" marR="15783" marT="0" marB="0" anchor="ctr" anchorCtr="1"/>
                </a:tc>
                <a:tc>
                  <a:txBody>
                    <a:bodyPr/>
                    <a:lstStyle/>
                    <a:p>
                      <a:pPr algn="l">
                        <a:spcAft>
                          <a:spcPts val="0"/>
                        </a:spcAft>
                      </a:pPr>
                      <a:r>
                        <a:rPr lang="da-DK" sz="900" dirty="0">
                          <a:solidFill>
                            <a:schemeClr val="tx1"/>
                          </a:solidFill>
                          <a:effectLst/>
                          <a:latin typeface="Calibri" panose="020F0502020204030204" pitchFamily="34" charset="0"/>
                          <a:cs typeface="Calibri" panose="020F0502020204030204" pitchFamily="34" charset="0"/>
                        </a:rPr>
                        <a:t>Hr. Sudipta Sardar</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tc>
                <a:tc>
                  <a:txBody>
                    <a:bodyPr/>
                    <a:lstStyle/>
                    <a:p>
                      <a:pPr algn="l">
                        <a:spcAft>
                          <a:spcPts val="0"/>
                        </a:spcAft>
                      </a:pPr>
                      <a:r>
                        <a:rPr lang="da-DK" sz="900" dirty="0">
                          <a:solidFill>
                            <a:schemeClr val="tx1"/>
                          </a:solidFill>
                          <a:effectLst/>
                          <a:latin typeface="Calibri" panose="020F0502020204030204" pitchFamily="34" charset="0"/>
                          <a:cs typeface="Calibri" panose="020F0502020204030204" pitchFamily="34" charset="0"/>
                        </a:rPr>
                        <a:t>18 (12d, 06p)</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tc>
                <a:tc>
                  <a:txBody>
                    <a:bodyPr/>
                    <a:lstStyle/>
                    <a:p>
                      <a:pPr algn="ctr">
                        <a:spcAft>
                          <a:spcPts val="0"/>
                        </a:spcAft>
                      </a:pPr>
                      <a:r>
                        <a:rPr lang="da-DK" sz="900" dirty="0">
                          <a:solidFill>
                            <a:schemeClr val="tx1"/>
                          </a:solidFill>
                          <a:effectLst/>
                          <a:latin typeface="Calibri" panose="020F0502020204030204" pitchFamily="34" charset="0"/>
                          <a:ea typeface="Times New Roman"/>
                          <a:cs typeface="Calibri" panose="020F0502020204030204" pitchFamily="34" charset="0"/>
                        </a:rPr>
                        <a:t>06%</a:t>
                      </a:r>
                    </a:p>
                  </a:txBody>
                  <a:tcPr marL="15783" marR="15783" marT="0" marB="0"/>
                </a:tc>
                <a:tc>
                  <a:txBody>
                    <a:bodyPr/>
                    <a:lstStyle/>
                    <a:p>
                      <a:pPr algn="ctr">
                        <a:spcAft>
                          <a:spcPts val="0"/>
                        </a:spcAft>
                      </a:pPr>
                      <a:r>
                        <a:rPr lang="da-DK" sz="900" dirty="0">
                          <a:solidFill>
                            <a:schemeClr val="tx1"/>
                          </a:solidFill>
                          <a:effectLst/>
                          <a:latin typeface="Calibri" panose="020F0502020204030204" pitchFamily="34" charset="0"/>
                          <a:cs typeface="Calibri" panose="020F0502020204030204" pitchFamily="34" charset="0"/>
                        </a:rPr>
                        <a:t>44%</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tc>
                <a:tc>
                  <a:txBody>
                    <a:bodyPr/>
                    <a:lstStyle/>
                    <a:p>
                      <a:pPr algn="ctr">
                        <a:spcAft>
                          <a:spcPts val="0"/>
                        </a:spcAft>
                      </a:pPr>
                      <a:r>
                        <a:rPr lang="da-DK" sz="900" dirty="0">
                          <a:solidFill>
                            <a:schemeClr val="tx1"/>
                          </a:solidFill>
                          <a:effectLst/>
                          <a:latin typeface="Calibri" panose="020F0502020204030204" pitchFamily="34" charset="0"/>
                          <a:cs typeface="Calibri" panose="020F0502020204030204" pitchFamily="34" charset="0"/>
                        </a:rPr>
                        <a:t>39%</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tc>
                <a:tc>
                  <a:txBody>
                    <a:bodyPr/>
                    <a:lstStyle/>
                    <a:p>
                      <a:pPr marL="72390" algn="ctr">
                        <a:spcAft>
                          <a:spcPts val="0"/>
                        </a:spcAft>
                      </a:pPr>
                      <a:r>
                        <a:rPr lang="da-DK" sz="900" dirty="0">
                          <a:solidFill>
                            <a:schemeClr val="tx1"/>
                          </a:solidFill>
                          <a:effectLst/>
                          <a:latin typeface="Calibri" panose="020F0502020204030204" pitchFamily="34" charset="0"/>
                          <a:cs typeface="Calibri" panose="020F0502020204030204" pitchFamily="34" charset="0"/>
                        </a:rPr>
                        <a:t>11%</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nchorCtr="1"/>
                </a:tc>
                <a:tc>
                  <a:txBody>
                    <a:bodyPr/>
                    <a:lstStyle/>
                    <a:p>
                      <a:pPr algn="l">
                        <a:spcAft>
                          <a:spcPts val="0"/>
                        </a:spcAft>
                      </a:pPr>
                      <a:r>
                        <a:rPr lang="da-DK" sz="900" dirty="0">
                          <a:solidFill>
                            <a:schemeClr val="tx1"/>
                          </a:solidFill>
                          <a:effectLst/>
                          <a:latin typeface="Calibri" panose="020F0502020204030204" pitchFamily="34" charset="0"/>
                          <a:cs typeface="Calibri" panose="020F0502020204030204" pitchFamily="34" charset="0"/>
                        </a:rPr>
                        <a:t>0</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nchor="ctr" anchorCtr="1"/>
                </a:tc>
                <a:tc vMerge="1">
                  <a:txBody>
                    <a:bodyPr/>
                    <a:lstStyle/>
                    <a:p>
                      <a:endParaRPr lang="da-DK" dirty="0"/>
                    </a:p>
                  </a:txBody>
                  <a:tcPr/>
                </a:tc>
                <a:extLst>
                  <a:ext uri="{0D108BD9-81ED-4DB2-BD59-A6C34878D82A}">
                    <a16:rowId xmlns:a16="http://schemas.microsoft.com/office/drawing/2014/main" val="10012"/>
                  </a:ext>
                </a:extLst>
              </a:tr>
              <a:tr h="232112">
                <a:tc>
                  <a:txBody>
                    <a:bodyPr/>
                    <a:lstStyle/>
                    <a:p>
                      <a:pPr algn="l">
                        <a:spcAft>
                          <a:spcPts val="0"/>
                        </a:spcAft>
                      </a:pPr>
                      <a:r>
                        <a:rPr lang="da-DK" sz="900" dirty="0">
                          <a:effectLst/>
                          <a:latin typeface="Calibri" panose="020F0502020204030204" pitchFamily="34" charset="0"/>
                          <a:ea typeface="Times New Roman"/>
                          <a:cs typeface="Calibri" panose="020F0502020204030204" pitchFamily="34" charset="0"/>
                        </a:rPr>
                        <a:t>12</a:t>
                      </a:r>
                    </a:p>
                  </a:txBody>
                  <a:tcPr marL="15783" marR="15783" marT="0" marB="0" anchor="ctr" anchorCtr="1"/>
                </a:tc>
                <a:tc>
                  <a:txBody>
                    <a:bodyPr/>
                    <a:lstStyle/>
                    <a:p>
                      <a:pPr algn="l">
                        <a:spcAft>
                          <a:spcPts val="0"/>
                        </a:spcAft>
                      </a:pPr>
                      <a:r>
                        <a:rPr lang="da-DK" sz="900" dirty="0">
                          <a:effectLst/>
                          <a:latin typeface="Calibri" panose="020F0502020204030204" pitchFamily="34" charset="0"/>
                          <a:ea typeface="Times New Roman"/>
                          <a:cs typeface="Calibri" panose="020F0502020204030204" pitchFamily="34" charset="0"/>
                        </a:rPr>
                        <a:t>9</a:t>
                      </a:r>
                    </a:p>
                  </a:txBody>
                  <a:tcPr marL="15783" marR="15783" marT="0" marB="0" anchor="ctr" anchorCtr="1"/>
                </a:tc>
                <a:tc>
                  <a:txBody>
                    <a:bodyPr/>
                    <a:lstStyle/>
                    <a:p>
                      <a:pPr algn="l">
                        <a:spcAft>
                          <a:spcPts val="0"/>
                        </a:spcAft>
                      </a:pPr>
                      <a:r>
                        <a:rPr lang="da-DK" sz="900" dirty="0">
                          <a:solidFill>
                            <a:schemeClr val="tx1"/>
                          </a:solidFill>
                          <a:effectLst/>
                          <a:latin typeface="Calibri" panose="020F0502020204030204" pitchFamily="34" charset="0"/>
                          <a:ea typeface="Times New Roman"/>
                          <a:cs typeface="Calibri" panose="020F0502020204030204" pitchFamily="34" charset="0"/>
                        </a:rPr>
                        <a:t>Hr.. Dipankar Moldol</a:t>
                      </a:r>
                    </a:p>
                  </a:txBody>
                  <a:tcPr marL="15783" marR="15783" marT="0" marB="0"/>
                </a:tc>
                <a:tc>
                  <a:txBody>
                    <a:bodyPr/>
                    <a:lstStyle/>
                    <a:p>
                      <a:pPr algn="l">
                        <a:spcAft>
                          <a:spcPts val="0"/>
                        </a:spcAft>
                      </a:pPr>
                      <a:r>
                        <a:rPr lang="da-DK" sz="900" dirty="0">
                          <a:solidFill>
                            <a:schemeClr val="tx1"/>
                          </a:solidFill>
                          <a:effectLst/>
                          <a:latin typeface="Calibri" panose="020F0502020204030204" pitchFamily="34" charset="0"/>
                          <a:ea typeface="Times New Roman"/>
                          <a:cs typeface="Calibri" panose="020F0502020204030204" pitchFamily="34" charset="0"/>
                        </a:rPr>
                        <a:t>13 (08d, 05p)</a:t>
                      </a:r>
                    </a:p>
                  </a:txBody>
                  <a:tcPr marL="15783" marR="15783" marT="0" marB="0"/>
                </a:tc>
                <a:tc>
                  <a:txBody>
                    <a:bodyPr/>
                    <a:lstStyle/>
                    <a:p>
                      <a:pPr algn="ctr">
                        <a:spcAft>
                          <a:spcPts val="0"/>
                        </a:spcAft>
                      </a:pPr>
                      <a:r>
                        <a:rPr lang="da-DK" sz="900" dirty="0">
                          <a:solidFill>
                            <a:schemeClr val="tx1"/>
                          </a:solidFill>
                          <a:effectLst/>
                          <a:latin typeface="Calibri" panose="020F0502020204030204" pitchFamily="34" charset="0"/>
                          <a:ea typeface="Times New Roman"/>
                          <a:cs typeface="Calibri" panose="020F0502020204030204" pitchFamily="34" charset="0"/>
                        </a:rPr>
                        <a:t>08%</a:t>
                      </a:r>
                    </a:p>
                  </a:txBody>
                  <a:tcPr marL="15783" marR="15783" marT="0" marB="0"/>
                </a:tc>
                <a:tc>
                  <a:txBody>
                    <a:bodyPr/>
                    <a:lstStyle/>
                    <a:p>
                      <a:pPr algn="ctr">
                        <a:spcAft>
                          <a:spcPts val="0"/>
                        </a:spcAft>
                      </a:pPr>
                      <a:r>
                        <a:rPr lang="da-DK" sz="900" dirty="0">
                          <a:solidFill>
                            <a:schemeClr val="tx1"/>
                          </a:solidFill>
                          <a:effectLst/>
                          <a:latin typeface="Calibri" panose="020F0502020204030204" pitchFamily="34" charset="0"/>
                          <a:ea typeface="Times New Roman"/>
                          <a:cs typeface="Calibri" panose="020F0502020204030204" pitchFamily="34" charset="0"/>
                        </a:rPr>
                        <a:t>62%</a:t>
                      </a:r>
                    </a:p>
                  </a:txBody>
                  <a:tcPr marL="15783" marR="15783" marT="0" marB="0"/>
                </a:tc>
                <a:tc>
                  <a:txBody>
                    <a:bodyPr/>
                    <a:lstStyle/>
                    <a:p>
                      <a:pPr algn="ctr">
                        <a:spcAft>
                          <a:spcPts val="0"/>
                        </a:spcAft>
                      </a:pPr>
                      <a:r>
                        <a:rPr lang="da-DK" sz="900" dirty="0">
                          <a:solidFill>
                            <a:schemeClr val="tx1"/>
                          </a:solidFill>
                          <a:effectLst/>
                          <a:latin typeface="Calibri" panose="020F0502020204030204" pitchFamily="34" charset="0"/>
                          <a:ea typeface="Times New Roman"/>
                          <a:cs typeface="Calibri" panose="020F0502020204030204" pitchFamily="34" charset="0"/>
                        </a:rPr>
                        <a:t>23%</a:t>
                      </a:r>
                    </a:p>
                  </a:txBody>
                  <a:tcPr marL="15783" marR="15783" marT="0" marB="0"/>
                </a:tc>
                <a:tc>
                  <a:txBody>
                    <a:bodyPr/>
                    <a:lstStyle/>
                    <a:p>
                      <a:pPr marL="72390" algn="ctr">
                        <a:spcAft>
                          <a:spcPts val="0"/>
                        </a:spcAft>
                      </a:pPr>
                      <a:r>
                        <a:rPr lang="da-DK" sz="900" dirty="0">
                          <a:solidFill>
                            <a:schemeClr val="tx1"/>
                          </a:solidFill>
                          <a:effectLst/>
                          <a:latin typeface="Calibri" panose="020F0502020204030204" pitchFamily="34" charset="0"/>
                          <a:ea typeface="Times New Roman"/>
                          <a:cs typeface="Calibri" panose="020F0502020204030204" pitchFamily="34" charset="0"/>
                        </a:rPr>
                        <a:t>08%</a:t>
                      </a:r>
                    </a:p>
                  </a:txBody>
                  <a:tcPr marL="15783" marR="15783" marT="0" marB="0" anchorCtr="1"/>
                </a:tc>
                <a:tc>
                  <a:txBody>
                    <a:bodyPr/>
                    <a:lstStyle/>
                    <a:p>
                      <a:pPr algn="l">
                        <a:spcAft>
                          <a:spcPts val="0"/>
                        </a:spcAft>
                      </a:pPr>
                      <a:r>
                        <a:rPr lang="da-DK" sz="900" dirty="0">
                          <a:solidFill>
                            <a:schemeClr val="tx1"/>
                          </a:solidFill>
                          <a:effectLst/>
                          <a:latin typeface="Calibri" panose="020F0502020204030204" pitchFamily="34" charset="0"/>
                          <a:ea typeface="Times New Roman"/>
                          <a:cs typeface="Calibri" panose="020F0502020204030204" pitchFamily="34" charset="0"/>
                        </a:rPr>
                        <a:t>0</a:t>
                      </a:r>
                    </a:p>
                  </a:txBody>
                  <a:tcPr marL="15783" marR="15783" marT="0" marB="0" anchor="ctr" anchorCtr="1"/>
                </a:tc>
                <a:tc vMerge="1">
                  <a:txBody>
                    <a:bodyPr/>
                    <a:lstStyle/>
                    <a:p>
                      <a:endParaRPr lang="da-DK"/>
                    </a:p>
                  </a:txBody>
                  <a:tcPr/>
                </a:tc>
                <a:extLst>
                  <a:ext uri="{0D108BD9-81ED-4DB2-BD59-A6C34878D82A}">
                    <a16:rowId xmlns:a16="http://schemas.microsoft.com/office/drawing/2014/main" val="10013"/>
                  </a:ext>
                </a:extLst>
              </a:tr>
              <a:tr h="134378">
                <a:tc>
                  <a:txBody>
                    <a:bodyPr/>
                    <a:lstStyle/>
                    <a:p>
                      <a:pPr algn="l">
                        <a:spcAft>
                          <a:spcPts val="0"/>
                        </a:spcAft>
                      </a:pPr>
                      <a:endParaRPr lang="da-DK" sz="900" dirty="0">
                        <a:effectLst/>
                        <a:latin typeface="Calibri" panose="020F0502020204030204" pitchFamily="34" charset="0"/>
                        <a:ea typeface="Times New Roman"/>
                        <a:cs typeface="Calibri" panose="020F0502020204030204" pitchFamily="34" charset="0"/>
                      </a:endParaRPr>
                    </a:p>
                  </a:txBody>
                  <a:tcPr marL="15783" marR="15783" marT="0" marB="0" anchor="ctr" anchorCtr="1"/>
                </a:tc>
                <a:tc>
                  <a:txBody>
                    <a:bodyPr/>
                    <a:lstStyle/>
                    <a:p>
                      <a:pPr algn="l">
                        <a:spcAft>
                          <a:spcPts val="0"/>
                        </a:spcAft>
                      </a:pPr>
                      <a:r>
                        <a:rPr lang="da-DK" sz="900" dirty="0">
                          <a:effectLst/>
                          <a:latin typeface="Calibri" panose="020F0502020204030204" pitchFamily="34" charset="0"/>
                          <a:ea typeface="Times New Roman"/>
                          <a:cs typeface="Calibri" panose="020F0502020204030204" pitchFamily="34" charset="0"/>
                        </a:rPr>
                        <a:t>10</a:t>
                      </a:r>
                    </a:p>
                  </a:txBody>
                  <a:tcPr marL="15783" marR="15783" marT="0" marB="0" anchor="ctr" anchorCtr="1"/>
                </a:tc>
                <a:tc>
                  <a:txBody>
                    <a:bodyPr/>
                    <a:lstStyle/>
                    <a:p>
                      <a:pPr algn="l">
                        <a:spcAft>
                          <a:spcPts val="0"/>
                        </a:spcAft>
                      </a:pPr>
                      <a:r>
                        <a:rPr lang="da-DK" sz="900" dirty="0">
                          <a:solidFill>
                            <a:schemeClr val="tx1"/>
                          </a:solidFill>
                          <a:effectLst/>
                          <a:latin typeface="Calibri" panose="020F0502020204030204" pitchFamily="34" charset="0"/>
                          <a:ea typeface="Times New Roman"/>
                          <a:cs typeface="Calibri" panose="020F0502020204030204" pitchFamily="34" charset="0"/>
                        </a:rPr>
                        <a:t>Hr. Aparesh Mondol</a:t>
                      </a:r>
                    </a:p>
                  </a:txBody>
                  <a:tcPr marL="15783" marR="15783" marT="0" marB="0"/>
                </a:tc>
                <a:tc>
                  <a:txBody>
                    <a:bodyPr/>
                    <a:lstStyle/>
                    <a:p>
                      <a:pPr algn="l">
                        <a:spcAft>
                          <a:spcPts val="0"/>
                        </a:spcAft>
                      </a:pPr>
                      <a:r>
                        <a:rPr lang="da-DK" sz="900" dirty="0">
                          <a:solidFill>
                            <a:schemeClr val="tx1"/>
                          </a:solidFill>
                          <a:effectLst/>
                          <a:latin typeface="Calibri" panose="020F0502020204030204" pitchFamily="34" charset="0"/>
                          <a:ea typeface="Times New Roman"/>
                          <a:cs typeface="Calibri" panose="020F0502020204030204" pitchFamily="34" charset="0"/>
                        </a:rPr>
                        <a:t>08</a:t>
                      </a:r>
                      <a:r>
                        <a:rPr lang="da-DK" sz="900" baseline="0" dirty="0">
                          <a:solidFill>
                            <a:schemeClr val="tx1"/>
                          </a:solidFill>
                          <a:effectLst/>
                          <a:latin typeface="Calibri" panose="020F0502020204030204" pitchFamily="34" charset="0"/>
                          <a:ea typeface="Times New Roman"/>
                          <a:cs typeface="Calibri" panose="020F0502020204030204" pitchFamily="34" charset="0"/>
                        </a:rPr>
                        <a:t> </a:t>
                      </a:r>
                      <a:r>
                        <a:rPr lang="da-DK" sz="900" dirty="0">
                          <a:solidFill>
                            <a:schemeClr val="tx1"/>
                          </a:solidFill>
                          <a:effectLst/>
                          <a:latin typeface="Calibri" panose="020F0502020204030204" pitchFamily="34" charset="0"/>
                          <a:ea typeface="Times New Roman"/>
                          <a:cs typeface="Calibri" panose="020F0502020204030204" pitchFamily="34" charset="0"/>
                        </a:rPr>
                        <a:t>(06d, 02p)</a:t>
                      </a:r>
                    </a:p>
                  </a:txBody>
                  <a:tcPr marL="15783" marR="15783" marT="0" marB="0"/>
                </a:tc>
                <a:tc>
                  <a:txBody>
                    <a:bodyPr/>
                    <a:lstStyle/>
                    <a:p>
                      <a:pPr algn="ctr">
                        <a:spcAft>
                          <a:spcPts val="0"/>
                        </a:spcAft>
                      </a:pPr>
                      <a:r>
                        <a:rPr lang="da-DK" sz="900" dirty="0">
                          <a:solidFill>
                            <a:schemeClr val="tx1"/>
                          </a:solidFill>
                          <a:effectLst/>
                          <a:latin typeface="Calibri" panose="020F0502020204030204" pitchFamily="34" charset="0"/>
                          <a:ea typeface="Times New Roman"/>
                          <a:cs typeface="Calibri" panose="020F0502020204030204" pitchFamily="34" charset="0"/>
                        </a:rPr>
                        <a:t>0%</a:t>
                      </a:r>
                    </a:p>
                  </a:txBody>
                  <a:tcPr marL="15783" marR="15783" marT="0" marB="0"/>
                </a:tc>
                <a:tc>
                  <a:txBody>
                    <a:bodyPr/>
                    <a:lstStyle/>
                    <a:p>
                      <a:pPr algn="ctr">
                        <a:spcAft>
                          <a:spcPts val="0"/>
                        </a:spcAft>
                      </a:pPr>
                      <a:r>
                        <a:rPr lang="da-DK" sz="900" dirty="0">
                          <a:solidFill>
                            <a:schemeClr val="tx1"/>
                          </a:solidFill>
                          <a:effectLst/>
                          <a:latin typeface="Calibri" panose="020F0502020204030204" pitchFamily="34" charset="0"/>
                          <a:ea typeface="Times New Roman"/>
                          <a:cs typeface="Calibri" panose="020F0502020204030204" pitchFamily="34" charset="0"/>
                        </a:rPr>
                        <a:t>57%</a:t>
                      </a:r>
                    </a:p>
                  </a:txBody>
                  <a:tcPr marL="15783" marR="15783" marT="0" marB="0"/>
                </a:tc>
                <a:tc>
                  <a:txBody>
                    <a:bodyPr/>
                    <a:lstStyle/>
                    <a:p>
                      <a:pPr algn="ctr">
                        <a:spcAft>
                          <a:spcPts val="0"/>
                        </a:spcAft>
                      </a:pPr>
                      <a:r>
                        <a:rPr lang="da-DK" sz="900" dirty="0">
                          <a:solidFill>
                            <a:schemeClr val="tx1"/>
                          </a:solidFill>
                          <a:effectLst/>
                          <a:latin typeface="Calibri" panose="020F0502020204030204" pitchFamily="34" charset="0"/>
                          <a:ea typeface="Times New Roman"/>
                          <a:cs typeface="Calibri" panose="020F0502020204030204" pitchFamily="34" charset="0"/>
                        </a:rPr>
                        <a:t>14%</a:t>
                      </a:r>
                    </a:p>
                  </a:txBody>
                  <a:tcPr marL="15783" marR="15783" marT="0" marB="0"/>
                </a:tc>
                <a:tc>
                  <a:txBody>
                    <a:bodyPr/>
                    <a:lstStyle/>
                    <a:p>
                      <a:pPr marL="72390" algn="ctr">
                        <a:spcAft>
                          <a:spcPts val="0"/>
                        </a:spcAft>
                      </a:pPr>
                      <a:r>
                        <a:rPr lang="da-DK" sz="900" dirty="0">
                          <a:solidFill>
                            <a:schemeClr val="tx1"/>
                          </a:solidFill>
                          <a:effectLst/>
                          <a:latin typeface="Calibri" panose="020F0502020204030204" pitchFamily="34" charset="0"/>
                          <a:ea typeface="Times New Roman"/>
                          <a:cs typeface="Calibri" panose="020F0502020204030204" pitchFamily="34" charset="0"/>
                        </a:rPr>
                        <a:t>29%</a:t>
                      </a:r>
                    </a:p>
                  </a:txBody>
                  <a:tcPr marL="15783" marR="15783" marT="0" marB="0" anchorCtr="1"/>
                </a:tc>
                <a:tc>
                  <a:txBody>
                    <a:bodyPr/>
                    <a:lstStyle/>
                    <a:p>
                      <a:pPr algn="l">
                        <a:spcAft>
                          <a:spcPts val="0"/>
                        </a:spcAft>
                      </a:pPr>
                      <a:r>
                        <a:rPr lang="da-DK" sz="900" dirty="0">
                          <a:solidFill>
                            <a:schemeClr val="tx1"/>
                          </a:solidFill>
                          <a:effectLst/>
                          <a:latin typeface="Calibri" panose="020F0502020204030204" pitchFamily="34" charset="0"/>
                          <a:ea typeface="Times New Roman"/>
                          <a:cs typeface="Calibri" panose="020F0502020204030204" pitchFamily="34" charset="0"/>
                        </a:rPr>
                        <a:t>01</a:t>
                      </a:r>
                    </a:p>
                  </a:txBody>
                  <a:tcPr marL="15783" marR="15783" marT="0" marB="0" anchor="ctr" anchorCtr="1"/>
                </a:tc>
                <a:tc vMerge="1">
                  <a:txBody>
                    <a:bodyPr/>
                    <a:lstStyle/>
                    <a:p>
                      <a:endParaRPr lang="da-DK"/>
                    </a:p>
                  </a:txBody>
                  <a:tcPr/>
                </a:tc>
                <a:extLst>
                  <a:ext uri="{0D108BD9-81ED-4DB2-BD59-A6C34878D82A}">
                    <a16:rowId xmlns:a16="http://schemas.microsoft.com/office/drawing/2014/main" val="10014"/>
                  </a:ext>
                </a:extLst>
              </a:tr>
              <a:tr h="640261">
                <a:tc>
                  <a:txBody>
                    <a:bodyPr/>
                    <a:lstStyle/>
                    <a:p>
                      <a:pPr algn="l">
                        <a:spcAft>
                          <a:spcPts val="0"/>
                        </a:spcAft>
                      </a:pPr>
                      <a:r>
                        <a:rPr lang="da-DK" sz="900" dirty="0">
                          <a:effectLst/>
                        </a:rPr>
                        <a:t> </a:t>
                      </a:r>
                      <a:endParaRPr lang="da-DK" sz="1200" dirty="0">
                        <a:effectLst/>
                        <a:latin typeface="Times New Roman"/>
                        <a:ea typeface="Times New Roman"/>
                      </a:endParaRPr>
                    </a:p>
                  </a:txBody>
                  <a:tcPr marL="15783" marR="15783" marT="0" marB="0"/>
                </a:tc>
                <a:tc>
                  <a:txBody>
                    <a:bodyPr/>
                    <a:lstStyle/>
                    <a:p>
                      <a:pPr algn="l">
                        <a:spcAft>
                          <a:spcPts val="0"/>
                        </a:spcAft>
                      </a:pPr>
                      <a:r>
                        <a:rPr lang="da-DK" sz="900" dirty="0">
                          <a:effectLst/>
                        </a:rPr>
                        <a:t>I alt</a:t>
                      </a:r>
                      <a:endParaRPr lang="da-DK" sz="1200" dirty="0">
                        <a:effectLst/>
                        <a:latin typeface="Times New Roman"/>
                        <a:ea typeface="Times New Roman"/>
                      </a:endParaRPr>
                    </a:p>
                  </a:txBody>
                  <a:tcPr marL="15783" marR="15783" marT="0" marB="0"/>
                </a:tc>
                <a:tc>
                  <a:txBody>
                    <a:bodyPr/>
                    <a:lstStyle/>
                    <a:p>
                      <a:pPr marL="0" marR="0" lvl="0" indent="0" algn="l" defTabSz="914400" rtl="0" eaLnBrk="1" fontAlgn="auto" latinLnBrk="0" hangingPunct="1">
                        <a:lnSpc>
                          <a:spcPct val="100000"/>
                        </a:lnSpc>
                        <a:spcBef>
                          <a:spcPts val="0"/>
                        </a:spcBef>
                        <a:spcAft>
                          <a:spcPts val="0"/>
                        </a:spcAft>
                        <a:buClrTx/>
                        <a:buSzTx/>
                        <a:buFont typeface="Wingdings"/>
                        <a:buNone/>
                        <a:tabLst/>
                        <a:defRPr/>
                      </a:pPr>
                      <a:r>
                        <a:rPr lang="da-DK" sz="900" dirty="0">
                          <a:solidFill>
                            <a:schemeClr val="tx1"/>
                          </a:solidFill>
                          <a:effectLst/>
                          <a:latin typeface="Calibri" panose="020F0502020204030204" pitchFamily="34" charset="0"/>
                          <a:cs typeface="Calibri" panose="020F0502020204030204" pitchFamily="34" charset="0"/>
                        </a:rPr>
                        <a:t>¢: lower  kinder garten</a:t>
                      </a:r>
                    </a:p>
                    <a:p>
                      <a:pPr marL="0" marR="0" lvl="0" indent="0" algn="l" defTabSz="914400" rtl="0" eaLnBrk="1" fontAlgn="auto" latinLnBrk="0" hangingPunct="1">
                        <a:lnSpc>
                          <a:spcPct val="100000"/>
                        </a:lnSpc>
                        <a:spcBef>
                          <a:spcPts val="0"/>
                        </a:spcBef>
                        <a:spcAft>
                          <a:spcPts val="0"/>
                        </a:spcAft>
                        <a:buClrTx/>
                        <a:buSzTx/>
                        <a:buFont typeface="Wingdings"/>
                        <a:buNone/>
                        <a:tabLst/>
                        <a:defRPr/>
                      </a:pPr>
                      <a:r>
                        <a:rPr lang="da-DK" sz="900" dirty="0">
                          <a:solidFill>
                            <a:schemeClr val="tx1"/>
                          </a:solidFill>
                          <a:effectLst/>
                          <a:latin typeface="Calibri" panose="020F0502020204030204" pitchFamily="34" charset="0"/>
                          <a:cs typeface="Calibri" panose="020F0502020204030204" pitchFamily="34" charset="0"/>
                        </a:rPr>
                        <a:t>£:</a:t>
                      </a:r>
                      <a:r>
                        <a:rPr lang="da-DK" sz="900" baseline="0" dirty="0">
                          <a:solidFill>
                            <a:schemeClr val="tx1"/>
                          </a:solidFill>
                          <a:effectLst/>
                          <a:latin typeface="Calibri" panose="020F0502020204030204" pitchFamily="34" charset="0"/>
                          <a:cs typeface="Calibri" panose="020F0502020204030204" pitchFamily="34" charset="0"/>
                        </a:rPr>
                        <a:t> Upper kinder garten </a:t>
                      </a:r>
                      <a:endParaRPr lang="da-DK" sz="9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tc>
                <a:tc>
                  <a:txBody>
                    <a:bodyPr/>
                    <a:lstStyle/>
                    <a:p>
                      <a:pPr algn="ctr">
                        <a:spcAft>
                          <a:spcPts val="0"/>
                        </a:spcAft>
                      </a:pPr>
                      <a:r>
                        <a:rPr lang="da-DK" sz="900" dirty="0">
                          <a:solidFill>
                            <a:schemeClr val="tx1"/>
                          </a:solidFill>
                          <a:effectLst/>
                          <a:latin typeface="Calibri" panose="020F0502020204030204" pitchFamily="34" charset="0"/>
                          <a:cs typeface="Calibri" panose="020F0502020204030204" pitchFamily="34" charset="0"/>
                        </a:rPr>
                        <a:t>379(228d, 151p)</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tc>
                <a:tc>
                  <a:txBody>
                    <a:bodyPr/>
                    <a:lstStyle/>
                    <a:p>
                      <a:pPr algn="ctr">
                        <a:spcAft>
                          <a:spcPts val="0"/>
                        </a:spcAft>
                      </a:pPr>
                      <a:r>
                        <a:rPr lang="da-DK" sz="900" dirty="0">
                          <a:solidFill>
                            <a:schemeClr val="tx1"/>
                          </a:solidFill>
                          <a:effectLst/>
                          <a:latin typeface="Calibri" panose="020F0502020204030204" pitchFamily="34" charset="0"/>
                          <a:cs typeface="Calibri" panose="020F0502020204030204" pitchFamily="34" charset="0"/>
                        </a:rPr>
                        <a:t>22%</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tc>
                <a:tc>
                  <a:txBody>
                    <a:bodyPr/>
                    <a:lstStyle/>
                    <a:p>
                      <a:pPr algn="ctr">
                        <a:spcAft>
                          <a:spcPts val="0"/>
                        </a:spcAft>
                      </a:pPr>
                      <a:r>
                        <a:rPr lang="da-DK" sz="900" dirty="0">
                          <a:solidFill>
                            <a:schemeClr val="tx1"/>
                          </a:solidFill>
                          <a:effectLst/>
                          <a:latin typeface="Calibri" panose="020F0502020204030204" pitchFamily="34" charset="0"/>
                          <a:cs typeface="Calibri" panose="020F0502020204030204" pitchFamily="34" charset="0"/>
                        </a:rPr>
                        <a:t>30%</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tc>
                <a:tc>
                  <a:txBody>
                    <a:bodyPr/>
                    <a:lstStyle/>
                    <a:p>
                      <a:pPr algn="ctr">
                        <a:spcAft>
                          <a:spcPts val="0"/>
                        </a:spcAft>
                      </a:pPr>
                      <a:r>
                        <a:rPr lang="da-DK" sz="900" dirty="0">
                          <a:solidFill>
                            <a:schemeClr val="tx1"/>
                          </a:solidFill>
                          <a:effectLst/>
                          <a:latin typeface="Calibri" panose="020F0502020204030204" pitchFamily="34" charset="0"/>
                          <a:cs typeface="Calibri" panose="020F0502020204030204" pitchFamily="34" charset="0"/>
                        </a:rPr>
                        <a:t>31%</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tc>
                <a:tc>
                  <a:txBody>
                    <a:bodyPr/>
                    <a:lstStyle/>
                    <a:p>
                      <a:pPr algn="ctr">
                        <a:spcAft>
                          <a:spcPts val="0"/>
                        </a:spcAft>
                      </a:pPr>
                      <a:r>
                        <a:rPr lang="da-DK" sz="900" dirty="0">
                          <a:solidFill>
                            <a:schemeClr val="tx1"/>
                          </a:solidFill>
                          <a:effectLst/>
                          <a:latin typeface="Calibri" panose="020F0502020204030204" pitchFamily="34" charset="0"/>
                          <a:cs typeface="Calibri" panose="020F0502020204030204" pitchFamily="34" charset="0"/>
                        </a:rPr>
                        <a:t>17%</a:t>
                      </a:r>
                      <a:endParaRPr lang="da-DK" sz="1200" dirty="0">
                        <a:solidFill>
                          <a:schemeClr val="tx1"/>
                        </a:solidFill>
                        <a:effectLst/>
                        <a:latin typeface="Calibri" panose="020F0502020204030204" pitchFamily="34" charset="0"/>
                        <a:ea typeface="Times New Roman"/>
                        <a:cs typeface="Calibri" panose="020F0502020204030204" pitchFamily="34" charset="0"/>
                      </a:endParaRPr>
                    </a:p>
                  </a:txBody>
                  <a:tcPr marL="15783" marR="15783" marT="0" marB="0" anchorCtr="1"/>
                </a:tc>
                <a:tc>
                  <a:txBody>
                    <a:bodyPr/>
                    <a:lstStyle/>
                    <a:p>
                      <a:pPr algn="l">
                        <a:spcAft>
                          <a:spcPts val="0"/>
                        </a:spcAft>
                      </a:pPr>
                      <a:r>
                        <a:rPr lang="da-DK" sz="900" dirty="0">
                          <a:solidFill>
                            <a:schemeClr val="tx1"/>
                          </a:solidFill>
                          <a:effectLst/>
                          <a:latin typeface="Calibri" panose="020F0502020204030204" pitchFamily="34" charset="0"/>
                          <a:ea typeface="Times New Roman"/>
                          <a:cs typeface="Calibri" panose="020F0502020204030204" pitchFamily="34" charset="0"/>
                        </a:rPr>
                        <a:t>01</a:t>
                      </a:r>
                    </a:p>
                  </a:txBody>
                  <a:tcPr marL="15783" marR="15783" marT="0" marB="0" anchorCtr="1"/>
                </a:tc>
                <a:tc vMerge="1">
                  <a:txBody>
                    <a:bodyPr/>
                    <a:lstStyle/>
                    <a:p>
                      <a:endParaRPr lang="da-DK"/>
                    </a:p>
                  </a:txBody>
                  <a:tcPr/>
                </a:tc>
                <a:extLst>
                  <a:ext uri="{0D108BD9-81ED-4DB2-BD59-A6C34878D82A}">
                    <a16:rowId xmlns:a16="http://schemas.microsoft.com/office/drawing/2014/main" val="10015"/>
                  </a:ext>
                </a:extLst>
              </a:tr>
            </a:tbl>
          </a:graphicData>
        </a:graphic>
      </p:graphicFrame>
      <p:grpSp>
        <p:nvGrpSpPr>
          <p:cNvPr id="4" name="Group 3">
            <a:extLst>
              <a:ext uri="{FF2B5EF4-FFF2-40B4-BE49-F238E27FC236}">
                <a16:creationId xmlns:a16="http://schemas.microsoft.com/office/drawing/2014/main" id="{64B2A55E-C4C0-87D7-2014-98A8E7F6F8A2}"/>
              </a:ext>
            </a:extLst>
          </p:cNvPr>
          <p:cNvGrpSpPr/>
          <p:nvPr/>
        </p:nvGrpSpPr>
        <p:grpSpPr>
          <a:xfrm>
            <a:off x="162166" y="3744746"/>
            <a:ext cx="3066416" cy="2239675"/>
            <a:chOff x="155939" y="3549699"/>
            <a:chExt cx="3066416" cy="2239675"/>
          </a:xfrm>
        </p:grpSpPr>
        <p:pic>
          <p:nvPicPr>
            <p:cNvPr id="5" name="Picture 4">
              <a:extLst>
                <a:ext uri="{FF2B5EF4-FFF2-40B4-BE49-F238E27FC236}">
                  <a16:creationId xmlns:a16="http://schemas.microsoft.com/office/drawing/2014/main" id="{4F3D3027-B295-38E9-486F-DFFC846689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397" y="3549699"/>
              <a:ext cx="3044958" cy="2025491"/>
            </a:xfrm>
            <a:prstGeom prst="rect">
              <a:avLst/>
            </a:prstGeom>
          </p:spPr>
        </p:pic>
        <p:sp>
          <p:nvSpPr>
            <p:cNvPr id="8" name="TextBox 7"/>
            <p:cNvSpPr txBox="1"/>
            <p:nvPr/>
          </p:nvSpPr>
          <p:spPr>
            <a:xfrm>
              <a:off x="155939" y="5562783"/>
              <a:ext cx="3066416" cy="226591"/>
            </a:xfrm>
            <a:prstGeom prst="rect">
              <a:avLst/>
            </a:prstGeom>
            <a:solidFill>
              <a:schemeClr val="bg1"/>
            </a:solidFill>
          </p:spPr>
          <p:txBody>
            <a:bodyPr wrap="square" lIns="36000" tIns="36000" rIns="36000" bIns="36000" rtlCol="0">
              <a:spAutoFit/>
            </a:bodyPr>
            <a:lstStyle/>
            <a:p>
              <a:r>
                <a:rPr lang="da-DK" sz="1000" i="1" dirty="0">
                  <a:solidFill>
                    <a:prstClr val="black"/>
                  </a:solidFill>
                  <a:latin typeface="Calibri" panose="020F0502020204030204" pitchFamily="34" charset="0"/>
                  <a:cs typeface="Calibri" panose="020F0502020204030204" pitchFamily="34" charset="0"/>
                </a:rPr>
                <a:t>SVVB elever fejrer Tagores fødselsdag med sang og dans</a:t>
              </a:r>
              <a:endParaRPr lang="da-DK" sz="1000" i="1" dirty="0">
                <a:solidFill>
                  <a:prstClr val="black"/>
                </a:solidFill>
                <a:cs typeface="Calibri" panose="020F0502020204030204" pitchFamily="34" charset="0"/>
              </a:endParaRPr>
            </a:p>
          </p:txBody>
        </p:sp>
      </p:grpSp>
      <p:grpSp>
        <p:nvGrpSpPr>
          <p:cNvPr id="9" name="Group 8">
            <a:extLst>
              <a:ext uri="{FF2B5EF4-FFF2-40B4-BE49-F238E27FC236}">
                <a16:creationId xmlns:a16="http://schemas.microsoft.com/office/drawing/2014/main" id="{4AF9EFEF-ACD0-A05D-0664-E491F87DB12B}"/>
              </a:ext>
            </a:extLst>
          </p:cNvPr>
          <p:cNvGrpSpPr/>
          <p:nvPr/>
        </p:nvGrpSpPr>
        <p:grpSpPr>
          <a:xfrm>
            <a:off x="3476978" y="3680881"/>
            <a:ext cx="3266779" cy="2111793"/>
            <a:chOff x="3421237" y="3659961"/>
            <a:chExt cx="3266779" cy="2111793"/>
          </a:xfrm>
        </p:grpSpPr>
        <p:pic>
          <p:nvPicPr>
            <p:cNvPr id="6" name="Picture 5">
              <a:extLst>
                <a:ext uri="{FF2B5EF4-FFF2-40B4-BE49-F238E27FC236}">
                  <a16:creationId xmlns:a16="http://schemas.microsoft.com/office/drawing/2014/main" id="{D9A158E9-C0DE-2C84-936D-F1163B218E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9830" y="3659961"/>
              <a:ext cx="3173799" cy="1925945"/>
            </a:xfrm>
            <a:prstGeom prst="rect">
              <a:avLst/>
            </a:prstGeom>
          </p:spPr>
        </p:pic>
        <p:sp>
          <p:nvSpPr>
            <p:cNvPr id="11" name="TextBox 10"/>
            <p:cNvSpPr txBox="1"/>
            <p:nvPr/>
          </p:nvSpPr>
          <p:spPr>
            <a:xfrm>
              <a:off x="3421237" y="5545163"/>
              <a:ext cx="3266779" cy="226591"/>
            </a:xfrm>
            <a:prstGeom prst="rect">
              <a:avLst/>
            </a:prstGeom>
            <a:solidFill>
              <a:schemeClr val="bg1"/>
            </a:solidFill>
          </p:spPr>
          <p:txBody>
            <a:bodyPr wrap="square" lIns="36000" tIns="36000" rIns="36000" bIns="36000" rtlCol="0">
              <a:spAutoFit/>
            </a:bodyPr>
            <a:lstStyle/>
            <a:p>
              <a:r>
                <a:rPr lang="da-DK" sz="1000" i="1" dirty="0">
                  <a:solidFill>
                    <a:prstClr val="black"/>
                  </a:solidFill>
                  <a:latin typeface="Calibri" panose="020F0502020204030204" pitchFamily="34" charset="0"/>
                  <a:cs typeface="Calibri" panose="020F0502020204030204" pitchFamily="34" charset="0"/>
                </a:rPr>
                <a:t>Prøve for elever, der søger optagelse på VSN skolen</a:t>
              </a:r>
            </a:p>
          </p:txBody>
        </p:sp>
      </p:grpSp>
    </p:spTree>
    <p:extLst>
      <p:ext uri="{BB962C8B-B14F-4D97-AF65-F5344CB8AC3E}">
        <p14:creationId xmlns:p14="http://schemas.microsoft.com/office/powerpoint/2010/main" val="55362730"/>
      </p:ext>
    </p:extLst>
  </p:cSld>
  <p:clrMapOvr>
    <a:masterClrMapping/>
  </p:clrMapOvr>
</p:sld>
</file>

<file path=ppt/theme/theme1.xml><?xml version="1.0" encoding="utf-8"?>
<a:theme xmlns:a="http://schemas.openxmlformats.org/drawingml/2006/main" name="IGF Årsberet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IGF Årsberetning</Template>
  <TotalTime>141816</TotalTime>
  <Words>10265</Words>
  <Application>Microsoft Office PowerPoint</Application>
  <PresentationFormat>A4-papir (210 x 297 mm)</PresentationFormat>
  <Paragraphs>3708</Paragraphs>
  <Slides>23</Slides>
  <Notes>23</Notes>
  <HiddenSlides>0</HiddenSlides>
  <MMClips>0</MMClips>
  <ScaleCrop>false</ScaleCrop>
  <HeadingPairs>
    <vt:vector size="6" baseType="variant">
      <vt:variant>
        <vt:lpstr>Benyttede skrifttyper</vt:lpstr>
      </vt:variant>
      <vt:variant>
        <vt:i4>7</vt:i4>
      </vt:variant>
      <vt:variant>
        <vt:lpstr>Tema</vt:lpstr>
      </vt:variant>
      <vt:variant>
        <vt:i4>2</vt:i4>
      </vt:variant>
      <vt:variant>
        <vt:lpstr>Slidetitler</vt:lpstr>
      </vt:variant>
      <vt:variant>
        <vt:i4>23</vt:i4>
      </vt:variant>
    </vt:vector>
  </HeadingPairs>
  <TitlesOfParts>
    <vt:vector size="32" baseType="lpstr">
      <vt:lpstr>SimHei</vt:lpstr>
      <vt:lpstr>Arial</vt:lpstr>
      <vt:lpstr>Calibri</vt:lpstr>
      <vt:lpstr>Century Gothic</vt:lpstr>
      <vt:lpstr>Symbol</vt:lpstr>
      <vt:lpstr>Times New Roman</vt:lpstr>
      <vt:lpstr>Wingdings</vt:lpstr>
      <vt:lpstr>IGF Årsberetning</vt:lpstr>
      <vt:lpstr>1_Office Theme</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Årsberetning 2013</dc:title>
  <dc:creator>Mita</dc:creator>
  <cp:lastModifiedBy>Bruger</cp:lastModifiedBy>
  <cp:revision>2334</cp:revision>
  <cp:lastPrinted>2017-11-23T12:34:06Z</cp:lastPrinted>
  <dcterms:created xsi:type="dcterms:W3CDTF">2014-05-02T07:59:52Z</dcterms:created>
  <dcterms:modified xsi:type="dcterms:W3CDTF">2023-08-13T14:30:08Z</dcterms:modified>
</cp:coreProperties>
</file>